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media/image9.jpg" ContentType="image/jpg"/>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078" r:id="rId4"/>
  </p:sldMasterIdLst>
  <p:notesMasterIdLst>
    <p:notesMasterId r:id="rId192"/>
  </p:notesMasterIdLst>
  <p:handoutMasterIdLst>
    <p:handoutMasterId r:id="rId193"/>
  </p:handoutMasterIdLst>
  <p:sldIdLst>
    <p:sldId id="1049" r:id="rId5"/>
    <p:sldId id="1053" r:id="rId6"/>
    <p:sldId id="1051" r:id="rId7"/>
    <p:sldId id="736" r:id="rId8"/>
    <p:sldId id="569" r:id="rId9"/>
    <p:sldId id="570" r:id="rId10"/>
    <p:sldId id="571" r:id="rId11"/>
    <p:sldId id="992" r:id="rId12"/>
    <p:sldId id="574" r:id="rId13"/>
    <p:sldId id="573" r:id="rId14"/>
    <p:sldId id="987" r:id="rId15"/>
    <p:sldId id="990" r:id="rId16"/>
    <p:sldId id="991" r:id="rId17"/>
    <p:sldId id="659" r:id="rId18"/>
    <p:sldId id="993" r:id="rId19"/>
    <p:sldId id="1018" r:id="rId20"/>
    <p:sldId id="1019" r:id="rId21"/>
    <p:sldId id="577" r:id="rId22"/>
    <p:sldId id="1061" r:id="rId23"/>
    <p:sldId id="994" r:id="rId24"/>
    <p:sldId id="995" r:id="rId25"/>
    <p:sldId id="679" r:id="rId26"/>
    <p:sldId id="618" r:id="rId27"/>
    <p:sldId id="996" r:id="rId28"/>
    <p:sldId id="680" r:id="rId29"/>
    <p:sldId id="681" r:id="rId30"/>
    <p:sldId id="682" r:id="rId31"/>
    <p:sldId id="683" r:id="rId32"/>
    <p:sldId id="997" r:id="rId33"/>
    <p:sldId id="1062" r:id="rId34"/>
    <p:sldId id="1063" r:id="rId35"/>
    <p:sldId id="977" r:id="rId36"/>
    <p:sldId id="694" r:id="rId37"/>
    <p:sldId id="1064" r:id="rId38"/>
    <p:sldId id="273" r:id="rId39"/>
    <p:sldId id="1065" r:id="rId40"/>
    <p:sldId id="999" r:id="rId41"/>
    <p:sldId id="1000" r:id="rId42"/>
    <p:sldId id="807" r:id="rId43"/>
    <p:sldId id="811" r:id="rId44"/>
    <p:sldId id="812" r:id="rId45"/>
    <p:sldId id="813" r:id="rId46"/>
    <p:sldId id="814" r:id="rId47"/>
    <p:sldId id="815" r:id="rId48"/>
    <p:sldId id="822" r:id="rId49"/>
    <p:sldId id="1002" r:id="rId50"/>
    <p:sldId id="1054" r:id="rId51"/>
    <p:sldId id="267" r:id="rId52"/>
    <p:sldId id="324" r:id="rId53"/>
    <p:sldId id="666" r:id="rId54"/>
    <p:sldId id="833" r:id="rId55"/>
    <p:sldId id="834" r:id="rId56"/>
    <p:sldId id="1003" r:id="rId57"/>
    <p:sldId id="1004" r:id="rId58"/>
    <p:sldId id="1055" r:id="rId59"/>
    <p:sldId id="816" r:id="rId60"/>
    <p:sldId id="817" r:id="rId61"/>
    <p:sldId id="953" r:id="rId62"/>
    <p:sldId id="954" r:id="rId63"/>
    <p:sldId id="820" r:id="rId64"/>
    <p:sldId id="955" r:id="rId65"/>
    <p:sldId id="821" r:id="rId66"/>
    <p:sldId id="1006" r:id="rId67"/>
    <p:sldId id="810" r:id="rId68"/>
    <p:sldId id="825" r:id="rId69"/>
    <p:sldId id="916" r:id="rId70"/>
    <p:sldId id="826" r:id="rId71"/>
    <p:sldId id="917" r:id="rId72"/>
    <p:sldId id="918" r:id="rId73"/>
    <p:sldId id="1007" r:id="rId74"/>
    <p:sldId id="1066" r:id="rId75"/>
    <p:sldId id="1008" r:id="rId76"/>
    <p:sldId id="1067" r:id="rId77"/>
    <p:sldId id="1009" r:id="rId78"/>
    <p:sldId id="1010" r:id="rId79"/>
    <p:sldId id="1056" r:id="rId80"/>
    <p:sldId id="837" r:id="rId81"/>
    <p:sldId id="1020" r:id="rId82"/>
    <p:sldId id="839" r:id="rId83"/>
    <p:sldId id="840" r:id="rId84"/>
    <p:sldId id="841" r:id="rId85"/>
    <p:sldId id="842" r:id="rId86"/>
    <p:sldId id="956" r:id="rId87"/>
    <p:sldId id="843" r:id="rId88"/>
    <p:sldId id="844" r:id="rId89"/>
    <p:sldId id="1068" r:id="rId90"/>
    <p:sldId id="978" r:id="rId91"/>
    <p:sldId id="845" r:id="rId92"/>
    <p:sldId id="1085" r:id="rId93"/>
    <p:sldId id="846" r:id="rId94"/>
    <p:sldId id="1011" r:id="rId95"/>
    <p:sldId id="1057" r:id="rId96"/>
    <p:sldId id="848" r:id="rId97"/>
    <p:sldId id="849" r:id="rId98"/>
    <p:sldId id="850" r:id="rId99"/>
    <p:sldId id="1022" r:id="rId100"/>
    <p:sldId id="1069" r:id="rId101"/>
    <p:sldId id="830" r:id="rId102"/>
    <p:sldId id="976" r:id="rId103"/>
    <p:sldId id="879" r:id="rId104"/>
    <p:sldId id="880" r:id="rId105"/>
    <p:sldId id="861" r:id="rId106"/>
    <p:sldId id="862" r:id="rId107"/>
    <p:sldId id="863" r:id="rId108"/>
    <p:sldId id="921" r:id="rId109"/>
    <p:sldId id="960" r:id="rId110"/>
    <p:sldId id="865" r:id="rId111"/>
    <p:sldId id="979" r:id="rId112"/>
    <p:sldId id="1086" r:id="rId113"/>
    <p:sldId id="854" r:id="rId114"/>
    <p:sldId id="943" r:id="rId115"/>
    <p:sldId id="962" r:id="rId116"/>
    <p:sldId id="856" r:id="rId117"/>
    <p:sldId id="857" r:id="rId118"/>
    <p:sldId id="923" r:id="rId119"/>
    <p:sldId id="963" r:id="rId120"/>
    <p:sldId id="1012" r:id="rId121"/>
    <p:sldId id="1058" r:id="rId122"/>
    <p:sldId id="867" r:id="rId123"/>
    <p:sldId id="868" r:id="rId124"/>
    <p:sldId id="944" r:id="rId125"/>
    <p:sldId id="965" r:id="rId126"/>
    <p:sldId id="870" r:id="rId127"/>
    <p:sldId id="966" r:id="rId128"/>
    <p:sldId id="1070" r:id="rId129"/>
    <p:sldId id="1059" r:id="rId130"/>
    <p:sldId id="872" r:id="rId131"/>
    <p:sldId id="873" r:id="rId132"/>
    <p:sldId id="874" r:id="rId133"/>
    <p:sldId id="875" r:id="rId134"/>
    <p:sldId id="945" r:id="rId135"/>
    <p:sldId id="1071" r:id="rId136"/>
    <p:sldId id="1027" r:id="rId137"/>
    <p:sldId id="1028" r:id="rId138"/>
    <p:sldId id="1025" r:id="rId139"/>
    <p:sldId id="508" r:id="rId140"/>
    <p:sldId id="1072" r:id="rId141"/>
    <p:sldId id="1013" r:id="rId142"/>
    <p:sldId id="1014" r:id="rId143"/>
    <p:sldId id="884" r:id="rId144"/>
    <p:sldId id="885" r:id="rId145"/>
    <p:sldId id="886" r:id="rId146"/>
    <p:sldId id="929" r:id="rId147"/>
    <p:sldId id="911" r:id="rId148"/>
    <p:sldId id="888" r:id="rId149"/>
    <p:sldId id="983" r:id="rId150"/>
    <p:sldId id="1073" r:id="rId151"/>
    <p:sldId id="890" r:id="rId152"/>
    <p:sldId id="1087" r:id="rId153"/>
    <p:sldId id="971" r:id="rId154"/>
    <p:sldId id="1015" r:id="rId155"/>
    <p:sldId id="892" r:id="rId156"/>
    <p:sldId id="893" r:id="rId157"/>
    <p:sldId id="984" r:id="rId158"/>
    <p:sldId id="1090" r:id="rId159"/>
    <p:sldId id="1088" r:id="rId160"/>
    <p:sldId id="1089" r:id="rId161"/>
    <p:sldId id="1074" r:id="rId162"/>
    <p:sldId id="1076" r:id="rId163"/>
    <p:sldId id="905" r:id="rId164"/>
    <p:sldId id="898" r:id="rId165"/>
    <p:sldId id="899" r:id="rId166"/>
    <p:sldId id="900" r:id="rId167"/>
    <p:sldId id="950" r:id="rId168"/>
    <p:sldId id="1077" r:id="rId169"/>
    <p:sldId id="1078" r:id="rId170"/>
    <p:sldId id="902" r:id="rId171"/>
    <p:sldId id="1079" r:id="rId172"/>
    <p:sldId id="932" r:id="rId173"/>
    <p:sldId id="1080" r:id="rId174"/>
    <p:sldId id="1016" r:id="rId175"/>
    <p:sldId id="511" r:id="rId176"/>
    <p:sldId id="933" r:id="rId177"/>
    <p:sldId id="805" r:id="rId178"/>
    <p:sldId id="1017" r:id="rId179"/>
    <p:sldId id="673" r:id="rId180"/>
    <p:sldId id="674" r:id="rId181"/>
    <p:sldId id="909" r:id="rId182"/>
    <p:sldId id="934" r:id="rId183"/>
    <p:sldId id="544" r:id="rId184"/>
    <p:sldId id="803" r:id="rId185"/>
    <p:sldId id="1033" r:id="rId186"/>
    <p:sldId id="1081" r:id="rId187"/>
    <p:sldId id="611" r:id="rId188"/>
    <p:sldId id="1083" r:id="rId189"/>
    <p:sldId id="1084" r:id="rId190"/>
    <p:sldId id="614" r:id="rId191"/>
  </p:sldIdLst>
  <p:sldSz cx="9144000" cy="6858000" type="letter"/>
  <p:notesSz cx="7010400" cy="92964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eloitte" initials="D" lastIdx="14" clrIdx="0"/>
  <p:cmAuthor id="1" name="Acosta, Job" initials="J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646769"/>
    <a:srgbClr val="304776"/>
    <a:srgbClr val="000000"/>
    <a:srgbClr val="003399"/>
    <a:srgbClr val="8E0000"/>
    <a:srgbClr val="5C0000"/>
    <a:srgbClr val="F9D1D1"/>
    <a:srgbClr val="00CC00"/>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92" autoAdjust="0"/>
    <p:restoredTop sz="87296" autoAdjust="0"/>
  </p:normalViewPr>
  <p:slideViewPr>
    <p:cSldViewPr snapToGrid="0">
      <p:cViewPr>
        <p:scale>
          <a:sx n="99" d="100"/>
          <a:sy n="99" d="100"/>
        </p:scale>
        <p:origin x="-1158" y="-72"/>
      </p:cViewPr>
      <p:guideLst>
        <p:guide orient="horz" pos="2160"/>
        <p:guide pos="2880"/>
      </p:guideLst>
    </p:cSldViewPr>
  </p:slideViewPr>
  <p:outlineViewPr>
    <p:cViewPr>
      <p:scale>
        <a:sx n="33" d="100"/>
        <a:sy n="33" d="100"/>
      </p:scale>
      <p:origin x="0" y="43746"/>
    </p:cViewPr>
  </p:outlineViewPr>
  <p:notesTextViewPr>
    <p:cViewPr>
      <p:scale>
        <a:sx n="100" d="100"/>
        <a:sy n="100" d="100"/>
      </p:scale>
      <p:origin x="0" y="0"/>
    </p:cViewPr>
  </p:notesTextViewPr>
  <p:sorterViewPr>
    <p:cViewPr>
      <p:scale>
        <a:sx n="90" d="100"/>
        <a:sy n="90"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38" Type="http://schemas.openxmlformats.org/officeDocument/2006/relationships/slide" Target="slides/slide134.xml"/><Relationship Id="rId154" Type="http://schemas.openxmlformats.org/officeDocument/2006/relationships/slide" Target="slides/slide150.xml"/><Relationship Id="rId159" Type="http://schemas.openxmlformats.org/officeDocument/2006/relationships/slide" Target="slides/slide155.xml"/><Relationship Id="rId175" Type="http://schemas.openxmlformats.org/officeDocument/2006/relationships/slide" Target="slides/slide171.xml"/><Relationship Id="rId170" Type="http://schemas.openxmlformats.org/officeDocument/2006/relationships/slide" Target="slides/slide166.xml"/><Relationship Id="rId191" Type="http://schemas.openxmlformats.org/officeDocument/2006/relationships/slide" Target="slides/slide187.xml"/><Relationship Id="rId196" Type="http://schemas.openxmlformats.org/officeDocument/2006/relationships/viewProps" Target="viewProps.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28" Type="http://schemas.openxmlformats.org/officeDocument/2006/relationships/slide" Target="slides/slide124.xml"/><Relationship Id="rId144" Type="http://schemas.openxmlformats.org/officeDocument/2006/relationships/slide" Target="slides/slide140.xml"/><Relationship Id="rId149" Type="http://schemas.openxmlformats.org/officeDocument/2006/relationships/slide" Target="slides/slide145.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160" Type="http://schemas.openxmlformats.org/officeDocument/2006/relationships/slide" Target="slides/slide156.xml"/><Relationship Id="rId165" Type="http://schemas.openxmlformats.org/officeDocument/2006/relationships/slide" Target="slides/slide161.xml"/><Relationship Id="rId181" Type="http://schemas.openxmlformats.org/officeDocument/2006/relationships/slide" Target="slides/slide177.xml"/><Relationship Id="rId186" Type="http://schemas.openxmlformats.org/officeDocument/2006/relationships/slide" Target="slides/slide182.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slide" Target="slides/slide114.xml"/><Relationship Id="rId134" Type="http://schemas.openxmlformats.org/officeDocument/2006/relationships/slide" Target="slides/slide130.xml"/><Relationship Id="rId139" Type="http://schemas.openxmlformats.org/officeDocument/2006/relationships/slide" Target="slides/slide135.xml"/><Relationship Id="rId80" Type="http://schemas.openxmlformats.org/officeDocument/2006/relationships/slide" Target="slides/slide76.xml"/><Relationship Id="rId85" Type="http://schemas.openxmlformats.org/officeDocument/2006/relationships/slide" Target="slides/slide81.xml"/><Relationship Id="rId150" Type="http://schemas.openxmlformats.org/officeDocument/2006/relationships/slide" Target="slides/slide146.xml"/><Relationship Id="rId155" Type="http://schemas.openxmlformats.org/officeDocument/2006/relationships/slide" Target="slides/slide151.xml"/><Relationship Id="rId171" Type="http://schemas.openxmlformats.org/officeDocument/2006/relationships/slide" Target="slides/slide167.xml"/><Relationship Id="rId176" Type="http://schemas.openxmlformats.org/officeDocument/2006/relationships/slide" Target="slides/slide172.xml"/><Relationship Id="rId192" Type="http://schemas.openxmlformats.org/officeDocument/2006/relationships/notesMaster" Target="notesMasters/notesMaster1.xml"/><Relationship Id="rId197" Type="http://schemas.openxmlformats.org/officeDocument/2006/relationships/theme" Target="theme/theme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slide" Target="slides/slide136.xml"/><Relationship Id="rId145" Type="http://schemas.openxmlformats.org/officeDocument/2006/relationships/slide" Target="slides/slide141.xml"/><Relationship Id="rId161" Type="http://schemas.openxmlformats.org/officeDocument/2006/relationships/slide" Target="slides/slide157.xml"/><Relationship Id="rId166" Type="http://schemas.openxmlformats.org/officeDocument/2006/relationships/slide" Target="slides/slide162.xml"/><Relationship Id="rId182" Type="http://schemas.openxmlformats.org/officeDocument/2006/relationships/slide" Target="slides/slide178.xml"/><Relationship Id="rId187" Type="http://schemas.openxmlformats.org/officeDocument/2006/relationships/slide" Target="slides/slide183.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51" Type="http://schemas.openxmlformats.org/officeDocument/2006/relationships/slide" Target="slides/slide147.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tableStyles" Target="tableStyles.xml"/><Relationship Id="rId172" Type="http://schemas.openxmlformats.org/officeDocument/2006/relationships/slide" Target="slides/slide168.xml"/><Relationship Id="rId193" Type="http://schemas.openxmlformats.org/officeDocument/2006/relationships/handoutMaster" Target="handoutMasters/handoutMaster1.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162" Type="http://schemas.openxmlformats.org/officeDocument/2006/relationships/slide" Target="slides/slide158.xml"/><Relationship Id="rId183" Type="http://schemas.openxmlformats.org/officeDocument/2006/relationships/slide" Target="slides/slide179.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commentAuthors" Target="commentAuthors.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189" Type="http://schemas.openxmlformats.org/officeDocument/2006/relationships/slide" Target="slides/slide185.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79" Type="http://schemas.openxmlformats.org/officeDocument/2006/relationships/slide" Target="slides/slide175.xml"/><Relationship Id="rId195" Type="http://schemas.openxmlformats.org/officeDocument/2006/relationships/presProps" Target="presProps.xml"/><Relationship Id="rId190" Type="http://schemas.openxmlformats.org/officeDocument/2006/relationships/slide" Target="slides/slide186.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164" Type="http://schemas.openxmlformats.org/officeDocument/2006/relationships/slide" Target="slides/slide160.xml"/><Relationship Id="rId169" Type="http://schemas.openxmlformats.org/officeDocument/2006/relationships/slide" Target="slides/slide165.xml"/><Relationship Id="rId185" Type="http://schemas.openxmlformats.org/officeDocument/2006/relationships/slide" Target="slides/slide181.xml"/><Relationship Id="rId4" Type="http://schemas.openxmlformats.org/officeDocument/2006/relationships/slideMaster" Target="slideMasters/slideMaster1.xml"/><Relationship Id="rId9" Type="http://schemas.openxmlformats.org/officeDocument/2006/relationships/slide" Target="slides/slide5.xml"/><Relationship Id="rId180" Type="http://schemas.openxmlformats.org/officeDocument/2006/relationships/slide" Target="slides/slide176.xml"/><Relationship Id="rId26" Type="http://schemas.openxmlformats.org/officeDocument/2006/relationships/slide" Target="slides/slide22.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dgm:t>
        <a:bodyPr/>
        <a:lstStyle/>
        <a:p>
          <a:endParaRPr lang="en-US"/>
        </a:p>
      </dgm:t>
    </dgm:pt>
  </dgm:ptLst>
  <dgm:cxnLst>
    <dgm:cxn modelId="{F7A38280-1312-4D10-8F5A-6422FA7EE1F5}" type="presOf" srcId="{36C53C8E-1862-4D14-9A63-B72A87AFC675}" destId="{26CECB8D-2CCE-4185-828F-F987DC5809C1}" srcOrd="0" destOrd="0" presId="urn:microsoft.com/office/officeart/2005/8/layout/cycle5"/>
    <dgm:cxn modelId="{345D6D93-FEF5-4262-AC39-938562A3467C}" type="presOf" srcId="{36C6A6B0-2CDC-4830-A3E7-EFE2AF7A9569}" destId="{2645D6F7-0FD8-4A3B-9B43-F6AD2E3E2FC2}"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BEE8B3B6-A9CA-42B3-8F42-3984BDBA1195}" type="presOf" srcId="{E095F965-9D8C-476A-AFC8-DCDF75583BF6}" destId="{DFD6E209-C6F8-4A98-B18B-20C5325FAAC8}" srcOrd="0" destOrd="0" presId="urn:microsoft.com/office/officeart/2005/8/layout/cycle5"/>
    <dgm:cxn modelId="{C7817A9E-79CA-44A0-87AC-4A9920670D5A}" type="presOf" srcId="{FF796234-07F7-4F7C-8793-8471131A4A2C}" destId="{8F3F14E6-92C3-4D18-9055-F4BF126F234E}" srcOrd="0" destOrd="0" presId="urn:microsoft.com/office/officeart/2005/8/layout/cycle5"/>
    <dgm:cxn modelId="{0E98911B-6C8B-425D-9FF0-7685074EB15D}" type="presOf" srcId="{7D6E2D86-A8C1-4B95-902E-E19C1511E18A}" destId="{376EA92B-EC0D-4221-B99E-9786AD3CEB3F}" srcOrd="0" destOrd="0" presId="urn:microsoft.com/office/officeart/2005/8/layout/cycle5"/>
    <dgm:cxn modelId="{205A9E3B-7580-463B-A341-B581BE4CEE3C}" type="presOf" srcId="{E57888F4-6863-4AC0-B665-241272D575CC}" destId="{0491C86E-3422-4C12-AC7A-D158188EC972}" srcOrd="0" destOrd="0" presId="urn:microsoft.com/office/officeart/2005/8/layout/cycle5"/>
    <dgm:cxn modelId="{1A3F1D68-F13C-482C-92FD-6B25FF5E0D82}" type="presOf" srcId="{5086125D-DDCC-493B-9E4A-45B92696EE76}" destId="{18E3D82E-AD74-4305-B71D-C4A6057C2DE9}" srcOrd="0" destOrd="0" presId="urn:microsoft.com/office/officeart/2005/8/layout/cycle5"/>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92814A4F-D970-4892-B7CE-C081B09A2A82}" type="presOf" srcId="{5F4E61B5-10AB-497E-9337-19E36C821052}" destId="{02078833-7B43-4D47-AEE9-9D7380EAC3A4}" srcOrd="0" destOrd="0" presId="urn:microsoft.com/office/officeart/2005/8/layout/cycle5"/>
    <dgm:cxn modelId="{9002D3B3-7ABD-4853-8576-3BA87F2DE9B5}" type="presOf" srcId="{5B44189E-1F5E-4430-A8D1-E8FAD13EEB79}" destId="{8B1E5EEC-DF5B-4341-80EE-BFCBC01FC3B5}" srcOrd="0" destOrd="0" presId="urn:microsoft.com/office/officeart/2005/8/layout/cycle5"/>
    <dgm:cxn modelId="{C4896183-3BF4-4AA5-83FF-1D7EF1847E87}" type="presParOf" srcId="{0491C86E-3422-4C12-AC7A-D158188EC972}" destId="{26CECB8D-2CCE-4185-828F-F987DC5809C1}" srcOrd="0" destOrd="0" presId="urn:microsoft.com/office/officeart/2005/8/layout/cycle5"/>
    <dgm:cxn modelId="{3174A6BD-7914-4276-8671-48FAC6EE341C}" type="presParOf" srcId="{0491C86E-3422-4C12-AC7A-D158188EC972}" destId="{B043D28B-D9C4-409B-B898-8882161D7CD2}" srcOrd="1" destOrd="0" presId="urn:microsoft.com/office/officeart/2005/8/layout/cycle5"/>
    <dgm:cxn modelId="{7A7AA6AA-8591-4B9D-BA2B-83C61668CE61}" type="presParOf" srcId="{0491C86E-3422-4C12-AC7A-D158188EC972}" destId="{8B1E5EEC-DF5B-4341-80EE-BFCBC01FC3B5}" srcOrd="2" destOrd="0" presId="urn:microsoft.com/office/officeart/2005/8/layout/cycle5"/>
    <dgm:cxn modelId="{96D798A8-2C95-474C-8BA8-DEAF1A935CD1}" type="presParOf" srcId="{0491C86E-3422-4C12-AC7A-D158188EC972}" destId="{DFD6E209-C6F8-4A98-B18B-20C5325FAAC8}" srcOrd="3" destOrd="0" presId="urn:microsoft.com/office/officeart/2005/8/layout/cycle5"/>
    <dgm:cxn modelId="{B78BF57A-3993-4C4C-B780-550636E3581C}" type="presParOf" srcId="{0491C86E-3422-4C12-AC7A-D158188EC972}" destId="{2C6885DB-F295-4960-8ACC-68D84470F7FD}" srcOrd="4" destOrd="0" presId="urn:microsoft.com/office/officeart/2005/8/layout/cycle5"/>
    <dgm:cxn modelId="{5530FCF6-974C-4EF1-A0E8-B56AD5AA31BF}" type="presParOf" srcId="{0491C86E-3422-4C12-AC7A-D158188EC972}" destId="{8F3F14E6-92C3-4D18-9055-F4BF126F234E}" srcOrd="5" destOrd="0" presId="urn:microsoft.com/office/officeart/2005/8/layout/cycle5"/>
    <dgm:cxn modelId="{CFE989AA-39D1-4ED4-A474-7614AA85E1E9}" type="presParOf" srcId="{0491C86E-3422-4C12-AC7A-D158188EC972}" destId="{2645D6F7-0FD8-4A3B-9B43-F6AD2E3E2FC2}" srcOrd="6" destOrd="0" presId="urn:microsoft.com/office/officeart/2005/8/layout/cycle5"/>
    <dgm:cxn modelId="{4F76DFEF-511F-46B2-9497-D22ED501D024}" type="presParOf" srcId="{0491C86E-3422-4C12-AC7A-D158188EC972}" destId="{6E327B02-298F-43C3-A020-A5CBE8C4FEE8}" srcOrd="7" destOrd="0" presId="urn:microsoft.com/office/officeart/2005/8/layout/cycle5"/>
    <dgm:cxn modelId="{498EADB6-9BEB-4883-B14A-B65AACCDB7E4}" type="presParOf" srcId="{0491C86E-3422-4C12-AC7A-D158188EC972}" destId="{02078833-7B43-4D47-AEE9-9D7380EAC3A4}" srcOrd="8" destOrd="0" presId="urn:microsoft.com/office/officeart/2005/8/layout/cycle5"/>
    <dgm:cxn modelId="{E9667F3B-A35A-418D-90CA-196A245ECF68}" type="presParOf" srcId="{0491C86E-3422-4C12-AC7A-D158188EC972}" destId="{18E3D82E-AD74-4305-B71D-C4A6057C2DE9}" srcOrd="9" destOrd="0" presId="urn:microsoft.com/office/officeart/2005/8/layout/cycle5"/>
    <dgm:cxn modelId="{451D1B6F-CDA4-4512-ABBF-E68AB14FE66F}" type="presParOf" srcId="{0491C86E-3422-4C12-AC7A-D158188EC972}" destId="{5B014E33-2F31-4511-9552-6B2D5D418989}" srcOrd="10" destOrd="0" presId="urn:microsoft.com/office/officeart/2005/8/layout/cycle5"/>
    <dgm:cxn modelId="{E76D88F9-0276-407C-A4A0-850E7A2979DA}"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a:custGeom>
          <a:avLst/>
          <a:gdLst/>
          <a:ahLst/>
          <a:cxnLst/>
          <a:rect l="0" t="0" r="0" b="0"/>
          <a:pathLst>
            <a:path>
              <a:moveTo>
                <a:pt x="3623492" y="2758137"/>
              </a:moveTo>
              <a:arcTo wR="1910815" hR="1910815" stAng="1579393" swAng="1632930"/>
            </a:path>
          </a:pathLst>
        </a:custGeom>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a:custGeom>
          <a:avLst/>
          <a:gdLst/>
          <a:ahLst/>
          <a:cxnLst/>
          <a:rect l="0" t="0" r="0" b="0"/>
          <a:pathLst>
            <a:path>
              <a:moveTo>
                <a:pt x="775257" y="3447605"/>
              </a:moveTo>
              <a:arcTo wR="1910815" hR="1910815" stAng="7587677" swAng="1632930"/>
            </a:path>
          </a:pathLst>
        </a:custGeom>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70C6FE0E-6FE9-8B4C-8A55-CE64BEEBF404}" type="presOf" srcId="{36C53C8E-1862-4D14-9A63-B72A87AFC675}" destId="{26CECB8D-2CCE-4185-828F-F987DC5809C1}" srcOrd="0" destOrd="0" presId="urn:microsoft.com/office/officeart/2005/8/layout/cycle5"/>
    <dgm:cxn modelId="{1C4506E1-C6B9-5143-BC76-F74D65F0D163}" type="presOf" srcId="{36C6A6B0-2CDC-4830-A3E7-EFE2AF7A9569}" destId="{2645D6F7-0FD8-4A3B-9B43-F6AD2E3E2FC2}" srcOrd="0" destOrd="0" presId="urn:microsoft.com/office/officeart/2005/8/layout/cycle5"/>
    <dgm:cxn modelId="{D374AA18-A2DE-3547-85BD-DF66F042FC74}" type="presOf" srcId="{E095F965-9D8C-476A-AFC8-DCDF75583BF6}" destId="{DFD6E209-C6F8-4A98-B18B-20C5325FAAC8}" srcOrd="0" destOrd="0" presId="urn:microsoft.com/office/officeart/2005/8/layout/cycle5"/>
    <dgm:cxn modelId="{0E21BF1A-E2A3-7944-9428-194223C52F61}" type="presOf" srcId="{5B44189E-1F5E-4430-A8D1-E8FAD13EEB79}" destId="{8B1E5EEC-DF5B-4341-80EE-BFCBC01FC3B5}"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4264ED97-7F1F-5240-974B-8293BE16FA3D}" type="presOf" srcId="{7D6E2D86-A8C1-4B95-902E-E19C1511E18A}" destId="{376EA92B-EC0D-4221-B99E-9786AD3CEB3F}" srcOrd="0" destOrd="0" presId="urn:microsoft.com/office/officeart/2005/8/layout/cycle5"/>
    <dgm:cxn modelId="{9B599C11-D22B-0E40-8C76-0D5791DFB371}" type="presOf" srcId="{E57888F4-6863-4AC0-B665-241272D575CC}" destId="{0491C86E-3422-4C12-AC7A-D158188EC972}" srcOrd="0" destOrd="0" presId="urn:microsoft.com/office/officeart/2005/8/layout/cycle5"/>
    <dgm:cxn modelId="{8A7F98C8-7526-4947-98C6-C447E03BEF2F}" type="presOf" srcId="{FF796234-07F7-4F7C-8793-8471131A4A2C}" destId="{8F3F14E6-92C3-4D18-9055-F4BF126F234E}" srcOrd="0" destOrd="0" presId="urn:microsoft.com/office/officeart/2005/8/layout/cycle5"/>
    <dgm:cxn modelId="{ED36F710-F380-0740-B383-84A8FB4B9EBE}" type="presOf" srcId="{5F4E61B5-10AB-497E-9337-19E36C821052}" destId="{02078833-7B43-4D47-AEE9-9D7380EAC3A4}" srcOrd="0" destOrd="0" presId="urn:microsoft.com/office/officeart/2005/8/layout/cycle5"/>
    <dgm:cxn modelId="{51A03641-15BD-944C-8936-837EC9F49495}" type="presOf" srcId="{5086125D-DDCC-493B-9E4A-45B92696EE76}" destId="{18E3D82E-AD74-4305-B71D-C4A6057C2DE9}"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7FB21DC9-8781-C845-B022-A80F3D5A10AC}" type="presParOf" srcId="{0491C86E-3422-4C12-AC7A-D158188EC972}" destId="{26CECB8D-2CCE-4185-828F-F987DC5809C1}" srcOrd="0" destOrd="0" presId="urn:microsoft.com/office/officeart/2005/8/layout/cycle5"/>
    <dgm:cxn modelId="{DAC049D7-3188-754A-8378-B25AB382C0CA}" type="presParOf" srcId="{0491C86E-3422-4C12-AC7A-D158188EC972}" destId="{B043D28B-D9C4-409B-B898-8882161D7CD2}" srcOrd="1" destOrd="0" presId="urn:microsoft.com/office/officeart/2005/8/layout/cycle5"/>
    <dgm:cxn modelId="{B9E2D8EA-573E-2B46-BC34-3C20971417E3}" type="presParOf" srcId="{0491C86E-3422-4C12-AC7A-D158188EC972}" destId="{8B1E5EEC-DF5B-4341-80EE-BFCBC01FC3B5}" srcOrd="2" destOrd="0" presId="urn:microsoft.com/office/officeart/2005/8/layout/cycle5"/>
    <dgm:cxn modelId="{E3016117-F856-3E49-90F5-7FFF78EA6AD3}" type="presParOf" srcId="{0491C86E-3422-4C12-AC7A-D158188EC972}" destId="{DFD6E209-C6F8-4A98-B18B-20C5325FAAC8}" srcOrd="3" destOrd="0" presId="urn:microsoft.com/office/officeart/2005/8/layout/cycle5"/>
    <dgm:cxn modelId="{2F63F016-1459-414C-89A8-841668DEAFEE}" type="presParOf" srcId="{0491C86E-3422-4C12-AC7A-D158188EC972}" destId="{2C6885DB-F295-4960-8ACC-68D84470F7FD}" srcOrd="4" destOrd="0" presId="urn:microsoft.com/office/officeart/2005/8/layout/cycle5"/>
    <dgm:cxn modelId="{51D4F11B-7224-384D-B05F-D6C75AFB568C}" type="presParOf" srcId="{0491C86E-3422-4C12-AC7A-D158188EC972}" destId="{8F3F14E6-92C3-4D18-9055-F4BF126F234E}" srcOrd="5" destOrd="0" presId="urn:microsoft.com/office/officeart/2005/8/layout/cycle5"/>
    <dgm:cxn modelId="{C771659E-0827-5D4C-8EF9-B3DC2CFCEF93}" type="presParOf" srcId="{0491C86E-3422-4C12-AC7A-D158188EC972}" destId="{2645D6F7-0FD8-4A3B-9B43-F6AD2E3E2FC2}" srcOrd="6" destOrd="0" presId="urn:microsoft.com/office/officeart/2005/8/layout/cycle5"/>
    <dgm:cxn modelId="{D350EC88-9CEF-1C42-8907-2B72574CBB47}" type="presParOf" srcId="{0491C86E-3422-4C12-AC7A-D158188EC972}" destId="{6E327B02-298F-43C3-A020-A5CBE8C4FEE8}" srcOrd="7" destOrd="0" presId="urn:microsoft.com/office/officeart/2005/8/layout/cycle5"/>
    <dgm:cxn modelId="{ECEB8E8A-3DDE-1842-85B9-D2C949A66A75}" type="presParOf" srcId="{0491C86E-3422-4C12-AC7A-D158188EC972}" destId="{02078833-7B43-4D47-AEE9-9D7380EAC3A4}" srcOrd="8" destOrd="0" presId="urn:microsoft.com/office/officeart/2005/8/layout/cycle5"/>
    <dgm:cxn modelId="{CB2CB61D-57E3-7E4A-A0B5-76E8E074D34A}" type="presParOf" srcId="{0491C86E-3422-4C12-AC7A-D158188EC972}" destId="{18E3D82E-AD74-4305-B71D-C4A6057C2DE9}" srcOrd="9" destOrd="0" presId="urn:microsoft.com/office/officeart/2005/8/layout/cycle5"/>
    <dgm:cxn modelId="{E73DFBE9-9542-1448-8549-FFE9E8C1BE52}" type="presParOf" srcId="{0491C86E-3422-4C12-AC7A-D158188EC972}" destId="{5B014E33-2F31-4511-9552-6B2D5D418989}" srcOrd="10" destOrd="0" presId="urn:microsoft.com/office/officeart/2005/8/layout/cycle5"/>
    <dgm:cxn modelId="{AB2F8C36-201D-9D46-81EC-677BD2518AA5}"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gradFill flip="none" rotWithShape="1">
          <a:gsLst>
            <a:gs pos="0">
              <a:schemeClr val="tx2">
                <a:lumMod val="50000"/>
              </a:schemeClr>
            </a:gs>
            <a:gs pos="100000">
              <a:schemeClr val="tx2"/>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a:custGeom>
          <a:avLst/>
          <a:gdLst/>
          <a:ahLst/>
          <a:cxnLst/>
          <a:rect l="0" t="0" r="0" b="0"/>
          <a:pathLst>
            <a:path>
              <a:moveTo>
                <a:pt x="3623492" y="2758137"/>
              </a:moveTo>
              <a:arcTo wR="1910815" hR="1910815" stAng="1579393" swAng="1632930"/>
            </a:path>
          </a:pathLst>
        </a:custGeom>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a:custGeom>
          <a:avLst/>
          <a:gdLst/>
          <a:ahLst/>
          <a:cxnLst/>
          <a:rect l="0" t="0" r="0" b="0"/>
          <a:pathLst>
            <a:path>
              <a:moveTo>
                <a:pt x="775257" y="3447605"/>
              </a:moveTo>
              <a:arcTo wR="1910815" hR="1910815" stAng="7587677" swAng="1632930"/>
            </a:path>
          </a:pathLst>
        </a:custGeom>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89567742-F165-2545-8652-47769A923F07}" type="presOf" srcId="{36C53C8E-1862-4D14-9A63-B72A87AFC675}" destId="{26CECB8D-2CCE-4185-828F-F987DC5809C1}" srcOrd="0" destOrd="0" presId="urn:microsoft.com/office/officeart/2005/8/layout/cycle5"/>
    <dgm:cxn modelId="{37BAAC20-E93B-824C-8A3E-1FC10674FD67}" type="presOf" srcId="{7D6E2D86-A8C1-4B95-902E-E19C1511E18A}" destId="{376EA92B-EC0D-4221-B99E-9786AD3CEB3F}"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4E7A8A38-2774-DF40-B76B-1494199D533B}" type="presOf" srcId="{5B44189E-1F5E-4430-A8D1-E8FAD13EEB79}" destId="{8B1E5EEC-DF5B-4341-80EE-BFCBC01FC3B5}" srcOrd="0" destOrd="0" presId="urn:microsoft.com/office/officeart/2005/8/layout/cycle5"/>
    <dgm:cxn modelId="{18AF8E05-A670-2E4C-9600-549EB7BA4A0B}" type="presOf" srcId="{36C6A6B0-2CDC-4830-A3E7-EFE2AF7A9569}" destId="{2645D6F7-0FD8-4A3B-9B43-F6AD2E3E2FC2}" srcOrd="0" destOrd="0" presId="urn:microsoft.com/office/officeart/2005/8/layout/cycle5"/>
    <dgm:cxn modelId="{85D2A10B-516C-5640-BA76-D888BDD59A24}" type="presOf" srcId="{5086125D-DDCC-493B-9E4A-45B92696EE76}" destId="{18E3D82E-AD74-4305-B71D-C4A6057C2DE9}" srcOrd="0" destOrd="0" presId="urn:microsoft.com/office/officeart/2005/8/layout/cycle5"/>
    <dgm:cxn modelId="{4148E54B-DBEA-AC44-885B-7E0A88A4B344}" type="presOf" srcId="{5F4E61B5-10AB-497E-9337-19E36C821052}" destId="{02078833-7B43-4D47-AEE9-9D7380EAC3A4}" srcOrd="0" destOrd="0" presId="urn:microsoft.com/office/officeart/2005/8/layout/cycle5"/>
    <dgm:cxn modelId="{87F95582-7C95-C34A-920D-DFE340602D01}" type="presOf" srcId="{E57888F4-6863-4AC0-B665-241272D575CC}" destId="{0491C86E-3422-4C12-AC7A-D158188EC972}" srcOrd="0" destOrd="0" presId="urn:microsoft.com/office/officeart/2005/8/layout/cycle5"/>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DDFC4080-BC17-1644-9E51-95F05D83D59B}" type="presOf" srcId="{FF796234-07F7-4F7C-8793-8471131A4A2C}" destId="{8F3F14E6-92C3-4D18-9055-F4BF126F234E}" srcOrd="0" destOrd="0" presId="urn:microsoft.com/office/officeart/2005/8/layout/cycle5"/>
    <dgm:cxn modelId="{315423EB-09DE-B245-923F-E8E920660E93}" type="presOf" srcId="{E095F965-9D8C-476A-AFC8-DCDF75583BF6}" destId="{DFD6E209-C6F8-4A98-B18B-20C5325FAAC8}" srcOrd="0" destOrd="0" presId="urn:microsoft.com/office/officeart/2005/8/layout/cycle5"/>
    <dgm:cxn modelId="{40411B50-DF56-FB48-87BA-5AFA7021CC47}" type="presParOf" srcId="{0491C86E-3422-4C12-AC7A-D158188EC972}" destId="{26CECB8D-2CCE-4185-828F-F987DC5809C1}" srcOrd="0" destOrd="0" presId="urn:microsoft.com/office/officeart/2005/8/layout/cycle5"/>
    <dgm:cxn modelId="{FB5F7C68-C549-BD4E-9CE6-85E029AF211F}" type="presParOf" srcId="{0491C86E-3422-4C12-AC7A-D158188EC972}" destId="{B043D28B-D9C4-409B-B898-8882161D7CD2}" srcOrd="1" destOrd="0" presId="urn:microsoft.com/office/officeart/2005/8/layout/cycle5"/>
    <dgm:cxn modelId="{713BD106-C669-174C-BEB7-27FCA0C16CA1}" type="presParOf" srcId="{0491C86E-3422-4C12-AC7A-D158188EC972}" destId="{8B1E5EEC-DF5B-4341-80EE-BFCBC01FC3B5}" srcOrd="2" destOrd="0" presId="urn:microsoft.com/office/officeart/2005/8/layout/cycle5"/>
    <dgm:cxn modelId="{DA12A7E4-BDA3-F745-8746-0F48705281EA}" type="presParOf" srcId="{0491C86E-3422-4C12-AC7A-D158188EC972}" destId="{DFD6E209-C6F8-4A98-B18B-20C5325FAAC8}" srcOrd="3" destOrd="0" presId="urn:microsoft.com/office/officeart/2005/8/layout/cycle5"/>
    <dgm:cxn modelId="{38784633-ACFE-B34C-A2F7-3647D9E2D419}" type="presParOf" srcId="{0491C86E-3422-4C12-AC7A-D158188EC972}" destId="{2C6885DB-F295-4960-8ACC-68D84470F7FD}" srcOrd="4" destOrd="0" presId="urn:microsoft.com/office/officeart/2005/8/layout/cycle5"/>
    <dgm:cxn modelId="{9D2F3AF6-045F-F741-AFDA-43D533DE7630}" type="presParOf" srcId="{0491C86E-3422-4C12-AC7A-D158188EC972}" destId="{8F3F14E6-92C3-4D18-9055-F4BF126F234E}" srcOrd="5" destOrd="0" presId="urn:microsoft.com/office/officeart/2005/8/layout/cycle5"/>
    <dgm:cxn modelId="{E56AE78B-FED2-2846-B1E8-B3A4CBD6159F}" type="presParOf" srcId="{0491C86E-3422-4C12-AC7A-D158188EC972}" destId="{2645D6F7-0FD8-4A3B-9B43-F6AD2E3E2FC2}" srcOrd="6" destOrd="0" presId="urn:microsoft.com/office/officeart/2005/8/layout/cycle5"/>
    <dgm:cxn modelId="{B7C3589C-3590-644D-AE23-5E34CD19F027}" type="presParOf" srcId="{0491C86E-3422-4C12-AC7A-D158188EC972}" destId="{6E327B02-298F-43C3-A020-A5CBE8C4FEE8}" srcOrd="7" destOrd="0" presId="urn:microsoft.com/office/officeart/2005/8/layout/cycle5"/>
    <dgm:cxn modelId="{D22BA6B7-DDF4-8C4C-8290-936E11F0CE34}" type="presParOf" srcId="{0491C86E-3422-4C12-AC7A-D158188EC972}" destId="{02078833-7B43-4D47-AEE9-9D7380EAC3A4}" srcOrd="8" destOrd="0" presId="urn:microsoft.com/office/officeart/2005/8/layout/cycle5"/>
    <dgm:cxn modelId="{738E571D-C7D3-1F4D-9940-FC64054B6C70}" type="presParOf" srcId="{0491C86E-3422-4C12-AC7A-D158188EC972}" destId="{18E3D82E-AD74-4305-B71D-C4A6057C2DE9}" srcOrd="9" destOrd="0" presId="urn:microsoft.com/office/officeart/2005/8/layout/cycle5"/>
    <dgm:cxn modelId="{BD44BDE9-0AB3-E04B-B0E8-2D2669D05BED}" type="presParOf" srcId="{0491C86E-3422-4C12-AC7A-D158188EC972}" destId="{5B014E33-2F31-4511-9552-6B2D5D418989}" srcOrd="10" destOrd="0" presId="urn:microsoft.com/office/officeart/2005/8/layout/cycle5"/>
    <dgm:cxn modelId="{5A45F795-DBC2-7A41-BB8D-C55D1D78513C}"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a:custGeom>
          <a:avLst/>
          <a:gdLst/>
          <a:ahLst/>
          <a:cxnLst/>
          <a:rect l="0" t="0" r="0" b="0"/>
          <a:pathLst>
            <a:path>
              <a:moveTo>
                <a:pt x="3623492" y="2758137"/>
              </a:moveTo>
              <a:arcTo wR="1910815" hR="1910815" stAng="1579393" swAng="1632930"/>
            </a:path>
          </a:pathLst>
        </a:custGeom>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a:custGeom>
          <a:avLst/>
          <a:gdLst/>
          <a:ahLst/>
          <a:cxnLst/>
          <a:rect l="0" t="0" r="0" b="0"/>
          <a:pathLst>
            <a:path>
              <a:moveTo>
                <a:pt x="775257" y="3447605"/>
              </a:moveTo>
              <a:arcTo wR="1910815" hR="1910815" stAng="7587677" swAng="1632930"/>
            </a:path>
          </a:pathLst>
        </a:custGeom>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F4632E27-4CC6-F940-B189-D4CA330F1E5C}" type="presOf" srcId="{5B44189E-1F5E-4430-A8D1-E8FAD13EEB79}" destId="{8B1E5EEC-DF5B-4341-80EE-BFCBC01FC3B5}" srcOrd="0" destOrd="0" presId="urn:microsoft.com/office/officeart/2005/8/layout/cycle5"/>
    <dgm:cxn modelId="{F87AD494-A06B-134F-AD11-B0AC403DB0A3}" type="presOf" srcId="{E57888F4-6863-4AC0-B665-241272D575CC}" destId="{0491C86E-3422-4C12-AC7A-D158188EC972}" srcOrd="0" destOrd="0" presId="urn:microsoft.com/office/officeart/2005/8/layout/cycle5"/>
    <dgm:cxn modelId="{B6D90096-8B48-6B4B-ACCA-58CFC77A482E}" type="presOf" srcId="{FF796234-07F7-4F7C-8793-8471131A4A2C}" destId="{8F3F14E6-92C3-4D18-9055-F4BF126F234E}"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FEC546D5-79A4-9A4E-9933-9EF9EBD9F3F3}" type="presOf" srcId="{36C6A6B0-2CDC-4830-A3E7-EFE2AF7A9569}" destId="{2645D6F7-0FD8-4A3B-9B43-F6AD2E3E2FC2}" srcOrd="0" destOrd="0" presId="urn:microsoft.com/office/officeart/2005/8/layout/cycle5"/>
    <dgm:cxn modelId="{BA4D9B1C-486D-814A-B92D-EAB6E784B106}" type="presOf" srcId="{5086125D-DDCC-493B-9E4A-45B92696EE76}" destId="{18E3D82E-AD74-4305-B71D-C4A6057C2DE9}" srcOrd="0" destOrd="0" presId="urn:microsoft.com/office/officeart/2005/8/layout/cycle5"/>
    <dgm:cxn modelId="{B172B0FC-0234-3141-8E12-C4CC32551987}" type="presOf" srcId="{7D6E2D86-A8C1-4B95-902E-E19C1511E18A}" destId="{376EA92B-EC0D-4221-B99E-9786AD3CEB3F}" srcOrd="0" destOrd="0" presId="urn:microsoft.com/office/officeart/2005/8/layout/cycle5"/>
    <dgm:cxn modelId="{E0E17738-131D-E74A-AD7A-BA7A568AF4A8}" type="presOf" srcId="{5F4E61B5-10AB-497E-9337-19E36C821052}" destId="{02078833-7B43-4D47-AEE9-9D7380EAC3A4}" srcOrd="0" destOrd="0" presId="urn:microsoft.com/office/officeart/2005/8/layout/cycle5"/>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F478C21D-2DC8-2B40-83BA-FAC84134666F}" type="presOf" srcId="{36C53C8E-1862-4D14-9A63-B72A87AFC675}" destId="{26CECB8D-2CCE-4185-828F-F987DC5809C1}" srcOrd="0" destOrd="0" presId="urn:microsoft.com/office/officeart/2005/8/layout/cycle5"/>
    <dgm:cxn modelId="{9D45A461-B0D2-FA47-A5B7-3B95AC961B51}" type="presOf" srcId="{E095F965-9D8C-476A-AFC8-DCDF75583BF6}" destId="{DFD6E209-C6F8-4A98-B18B-20C5325FAAC8}" srcOrd="0" destOrd="0" presId="urn:microsoft.com/office/officeart/2005/8/layout/cycle5"/>
    <dgm:cxn modelId="{6A38C664-E0C7-7A40-8D34-A894E8273053}" type="presParOf" srcId="{0491C86E-3422-4C12-AC7A-D158188EC972}" destId="{26CECB8D-2CCE-4185-828F-F987DC5809C1}" srcOrd="0" destOrd="0" presId="urn:microsoft.com/office/officeart/2005/8/layout/cycle5"/>
    <dgm:cxn modelId="{7497615F-AA11-FA4B-B18E-8874F3270A6F}" type="presParOf" srcId="{0491C86E-3422-4C12-AC7A-D158188EC972}" destId="{B043D28B-D9C4-409B-B898-8882161D7CD2}" srcOrd="1" destOrd="0" presId="urn:microsoft.com/office/officeart/2005/8/layout/cycle5"/>
    <dgm:cxn modelId="{57D92791-B84F-1844-8BFC-31A720975437}" type="presParOf" srcId="{0491C86E-3422-4C12-AC7A-D158188EC972}" destId="{8B1E5EEC-DF5B-4341-80EE-BFCBC01FC3B5}" srcOrd="2" destOrd="0" presId="urn:microsoft.com/office/officeart/2005/8/layout/cycle5"/>
    <dgm:cxn modelId="{29388BBF-A4A9-6E4E-BEDF-2A4D028B2627}" type="presParOf" srcId="{0491C86E-3422-4C12-AC7A-D158188EC972}" destId="{DFD6E209-C6F8-4A98-B18B-20C5325FAAC8}" srcOrd="3" destOrd="0" presId="urn:microsoft.com/office/officeart/2005/8/layout/cycle5"/>
    <dgm:cxn modelId="{F4537F58-01A0-AC4E-8135-B64F7C9E0ABE}" type="presParOf" srcId="{0491C86E-3422-4C12-AC7A-D158188EC972}" destId="{2C6885DB-F295-4960-8ACC-68D84470F7FD}" srcOrd="4" destOrd="0" presId="urn:microsoft.com/office/officeart/2005/8/layout/cycle5"/>
    <dgm:cxn modelId="{40EA9FD4-C58C-1F43-A9CD-15AB8AE59096}" type="presParOf" srcId="{0491C86E-3422-4C12-AC7A-D158188EC972}" destId="{8F3F14E6-92C3-4D18-9055-F4BF126F234E}" srcOrd="5" destOrd="0" presId="urn:microsoft.com/office/officeart/2005/8/layout/cycle5"/>
    <dgm:cxn modelId="{E2ACC20E-644C-1D49-9D30-13C119FD38F2}" type="presParOf" srcId="{0491C86E-3422-4C12-AC7A-D158188EC972}" destId="{2645D6F7-0FD8-4A3B-9B43-F6AD2E3E2FC2}" srcOrd="6" destOrd="0" presId="urn:microsoft.com/office/officeart/2005/8/layout/cycle5"/>
    <dgm:cxn modelId="{BC54D860-781B-3746-8191-40C4CAD88B7E}" type="presParOf" srcId="{0491C86E-3422-4C12-AC7A-D158188EC972}" destId="{6E327B02-298F-43C3-A020-A5CBE8C4FEE8}" srcOrd="7" destOrd="0" presId="urn:microsoft.com/office/officeart/2005/8/layout/cycle5"/>
    <dgm:cxn modelId="{1A8D8620-3D17-3F4F-BFF1-BF8995A6E811}" type="presParOf" srcId="{0491C86E-3422-4C12-AC7A-D158188EC972}" destId="{02078833-7B43-4D47-AEE9-9D7380EAC3A4}" srcOrd="8" destOrd="0" presId="urn:microsoft.com/office/officeart/2005/8/layout/cycle5"/>
    <dgm:cxn modelId="{17D53400-3D3E-C241-B997-8F838B38F73C}" type="presParOf" srcId="{0491C86E-3422-4C12-AC7A-D158188EC972}" destId="{18E3D82E-AD74-4305-B71D-C4A6057C2DE9}" srcOrd="9" destOrd="0" presId="urn:microsoft.com/office/officeart/2005/8/layout/cycle5"/>
    <dgm:cxn modelId="{9197A04F-5D9F-CF46-915D-F41F4EB44FBA}" type="presParOf" srcId="{0491C86E-3422-4C12-AC7A-D158188EC972}" destId="{5B014E33-2F31-4511-9552-6B2D5D418989}" srcOrd="10" destOrd="0" presId="urn:microsoft.com/office/officeart/2005/8/layout/cycle5"/>
    <dgm:cxn modelId="{81D48B62-ED06-8642-9DF7-E7DBDAA9FF12}"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96818453-5213-ED41-938E-0CDF78F07C94}" type="presOf" srcId="{45FB0A9D-AB7D-CB46-B973-9CC7BFBF9417}" destId="{43D83DFA-676B-1B4C-BF57-4D6AFED24994}" srcOrd="0" destOrd="0" presId="urn:microsoft.com/office/officeart/2005/8/layout/cycle5"/>
    <dgm:cxn modelId="{EC522575-817C-1142-A5C8-CEE3B3F90496}" type="presOf" srcId="{5086125D-DDCC-493B-9E4A-45B92696EE76}" destId="{18E3D82E-AD74-4305-B71D-C4A6057C2DE9}" srcOrd="0" destOrd="0" presId="urn:microsoft.com/office/officeart/2005/8/layout/cycle5"/>
    <dgm:cxn modelId="{E2A07C43-BB0B-7748-89CF-9A6691C5461A}" type="presOf" srcId="{36C6A6B0-2CDC-4830-A3E7-EFE2AF7A9569}" destId="{2645D6F7-0FD8-4A3B-9B43-F6AD2E3E2FC2}"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893EA98B-A3A7-694C-87B2-B7899C0621C9}" type="presOf" srcId="{5F4E61B5-10AB-497E-9337-19E36C821052}" destId="{02078833-7B43-4D47-AEE9-9D7380EAC3A4}" srcOrd="0" destOrd="0" presId="urn:microsoft.com/office/officeart/2005/8/layout/cycle5"/>
    <dgm:cxn modelId="{AE232F6F-C5E2-0749-924A-F50EF7515796}" type="presOf" srcId="{7D6E2D86-A8C1-4B95-902E-E19C1511E18A}" destId="{376EA92B-EC0D-4221-B99E-9786AD3CEB3F}"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B3067BAD-7277-DE4E-B5EF-C8DC26A95F43}" type="presOf" srcId="{36C53C8E-1862-4D14-9A63-B72A87AFC675}" destId="{26CECB8D-2CCE-4185-828F-F987DC5809C1}" srcOrd="0" destOrd="0" presId="urn:microsoft.com/office/officeart/2005/8/layout/cycle5"/>
    <dgm:cxn modelId="{E443F63B-6A75-C048-B065-4D3458C2CE27}" type="presOf" srcId="{E57888F4-6863-4AC0-B665-241272D575CC}" destId="{0491C86E-3422-4C12-AC7A-D158188EC972}" srcOrd="0" destOrd="0" presId="urn:microsoft.com/office/officeart/2005/8/layout/cycle5"/>
    <dgm:cxn modelId="{A4C2CC55-A849-0345-91D9-05150CD7ADF3}" type="presOf" srcId="{FF796234-07F7-4F7C-8793-8471131A4A2C}" destId="{8F3F14E6-92C3-4D18-9055-F4BF126F234E}" srcOrd="0" destOrd="0" presId="urn:microsoft.com/office/officeart/2005/8/layout/cycle5"/>
    <dgm:cxn modelId="{AC407C2B-CB6F-B048-819E-E975761A226A}" type="presOf" srcId="{E095F965-9D8C-476A-AFC8-DCDF75583BF6}" destId="{DFD6E209-C6F8-4A98-B18B-20C5325FAAC8}" srcOrd="0" destOrd="0" presId="urn:microsoft.com/office/officeart/2005/8/layout/cycle5"/>
    <dgm:cxn modelId="{9215A003-F1B9-4F84-B823-1F7F5267FD02}" srcId="{E57888F4-6863-4AC0-B665-241272D575CC}" destId="{5086125D-DDCC-493B-9E4A-45B92696EE76}" srcOrd="4"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1EC9E64C-717D-E74B-AA71-B2914EBBC0A8}" type="presOf" srcId="{5B44189E-1F5E-4430-A8D1-E8FAD13EEB79}" destId="{8B1E5EEC-DF5B-4341-80EE-BFCBC01FC3B5}" srcOrd="0" destOrd="0" presId="urn:microsoft.com/office/officeart/2005/8/layout/cycle5"/>
    <dgm:cxn modelId="{3967E68A-CFD9-0A41-8FF9-27E1145F9503}" type="presOf" srcId="{FA106E05-8D4A-254D-A937-B014D14DC0A7}" destId="{44302B65-80B1-694C-824A-86FCB585BC0E}" srcOrd="0" destOrd="0" presId="urn:microsoft.com/office/officeart/2005/8/layout/cycle5"/>
    <dgm:cxn modelId="{C14C450E-6CF3-874E-A68A-A9F88EEAC983}" type="presParOf" srcId="{0491C86E-3422-4C12-AC7A-D158188EC972}" destId="{26CECB8D-2CCE-4185-828F-F987DC5809C1}" srcOrd="0" destOrd="0" presId="urn:microsoft.com/office/officeart/2005/8/layout/cycle5"/>
    <dgm:cxn modelId="{588EC717-5BE9-504A-B254-549167026157}" type="presParOf" srcId="{0491C86E-3422-4C12-AC7A-D158188EC972}" destId="{B043D28B-D9C4-409B-B898-8882161D7CD2}" srcOrd="1" destOrd="0" presId="urn:microsoft.com/office/officeart/2005/8/layout/cycle5"/>
    <dgm:cxn modelId="{FBA6AB4D-10DD-2047-87D5-B017478B093A}" type="presParOf" srcId="{0491C86E-3422-4C12-AC7A-D158188EC972}" destId="{8B1E5EEC-DF5B-4341-80EE-BFCBC01FC3B5}" srcOrd="2" destOrd="0" presId="urn:microsoft.com/office/officeart/2005/8/layout/cycle5"/>
    <dgm:cxn modelId="{99E347E9-7D56-7642-8EC7-04DFF6BF4D39}" type="presParOf" srcId="{0491C86E-3422-4C12-AC7A-D158188EC972}" destId="{DFD6E209-C6F8-4A98-B18B-20C5325FAAC8}" srcOrd="3" destOrd="0" presId="urn:microsoft.com/office/officeart/2005/8/layout/cycle5"/>
    <dgm:cxn modelId="{3FD48F62-FBCD-8847-B6AE-AE07B71B808C}" type="presParOf" srcId="{0491C86E-3422-4C12-AC7A-D158188EC972}" destId="{2C6885DB-F295-4960-8ACC-68D84470F7FD}" srcOrd="4" destOrd="0" presId="urn:microsoft.com/office/officeart/2005/8/layout/cycle5"/>
    <dgm:cxn modelId="{2FCC8FD1-417D-BB4F-BCF3-CD9CD21EEA8C}" type="presParOf" srcId="{0491C86E-3422-4C12-AC7A-D158188EC972}" destId="{8F3F14E6-92C3-4D18-9055-F4BF126F234E}" srcOrd="5" destOrd="0" presId="urn:microsoft.com/office/officeart/2005/8/layout/cycle5"/>
    <dgm:cxn modelId="{F9E3F3BA-3952-0141-8904-419082F90FF2}" type="presParOf" srcId="{0491C86E-3422-4C12-AC7A-D158188EC972}" destId="{2645D6F7-0FD8-4A3B-9B43-F6AD2E3E2FC2}" srcOrd="6" destOrd="0" presId="urn:microsoft.com/office/officeart/2005/8/layout/cycle5"/>
    <dgm:cxn modelId="{8F896DCB-FC28-BA4B-8F07-C6E93778AA9A}" type="presParOf" srcId="{0491C86E-3422-4C12-AC7A-D158188EC972}" destId="{6E327B02-298F-43C3-A020-A5CBE8C4FEE8}" srcOrd="7" destOrd="0" presId="urn:microsoft.com/office/officeart/2005/8/layout/cycle5"/>
    <dgm:cxn modelId="{816978FE-D901-724E-841E-E3FF4FF22261}" type="presParOf" srcId="{0491C86E-3422-4C12-AC7A-D158188EC972}" destId="{02078833-7B43-4D47-AEE9-9D7380EAC3A4}" srcOrd="8" destOrd="0" presId="urn:microsoft.com/office/officeart/2005/8/layout/cycle5"/>
    <dgm:cxn modelId="{B63188B4-D996-5B4B-8722-BA67D0892A79}" type="presParOf" srcId="{0491C86E-3422-4C12-AC7A-D158188EC972}" destId="{43D83DFA-676B-1B4C-BF57-4D6AFED24994}" srcOrd="9" destOrd="0" presId="urn:microsoft.com/office/officeart/2005/8/layout/cycle5"/>
    <dgm:cxn modelId="{20A5E0F8-2429-854D-9F04-4F9E60CE41F6}" type="presParOf" srcId="{0491C86E-3422-4C12-AC7A-D158188EC972}" destId="{11BCEE49-FED7-E745-8E41-0587595904F3}" srcOrd="10" destOrd="0" presId="urn:microsoft.com/office/officeart/2005/8/layout/cycle5"/>
    <dgm:cxn modelId="{7E742328-2D09-534F-88A9-669DE565EE6D}" type="presParOf" srcId="{0491C86E-3422-4C12-AC7A-D158188EC972}" destId="{44302B65-80B1-694C-824A-86FCB585BC0E}" srcOrd="11" destOrd="0" presId="urn:microsoft.com/office/officeart/2005/8/layout/cycle5"/>
    <dgm:cxn modelId="{AC09633F-0DE9-4544-90DD-A47B9FAF7555}" type="presParOf" srcId="{0491C86E-3422-4C12-AC7A-D158188EC972}" destId="{18E3D82E-AD74-4305-B71D-C4A6057C2DE9}" srcOrd="12" destOrd="0" presId="urn:microsoft.com/office/officeart/2005/8/layout/cycle5"/>
    <dgm:cxn modelId="{8EB7F332-2CBB-FF40-891F-E29585A669EF}" type="presParOf" srcId="{0491C86E-3422-4C12-AC7A-D158188EC972}" destId="{5B014E33-2F31-4511-9552-6B2D5D418989}" srcOrd="13" destOrd="0" presId="urn:microsoft.com/office/officeart/2005/8/layout/cycle5"/>
    <dgm:cxn modelId="{9B5906BF-8FDA-C74E-A818-9BB97C6A8E13}"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CB423058-1988-D941-A895-4BDB334AE205}" type="presOf" srcId="{E095F965-9D8C-476A-AFC8-DCDF75583BF6}" destId="{DFD6E209-C6F8-4A98-B18B-20C5325FAAC8}"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D2F2E52B-CFD0-554A-9378-75E6808E77C5}" type="presOf" srcId="{5F4E61B5-10AB-497E-9337-19E36C821052}" destId="{02078833-7B43-4D47-AEE9-9D7380EAC3A4}" srcOrd="0" destOrd="0" presId="urn:microsoft.com/office/officeart/2005/8/layout/cycle5"/>
    <dgm:cxn modelId="{5FFA7243-7592-1547-8194-D9A25552C7B4}" type="presOf" srcId="{36C6A6B0-2CDC-4830-A3E7-EFE2AF7A9569}" destId="{2645D6F7-0FD8-4A3B-9B43-F6AD2E3E2FC2}"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83EBC6FB-969D-A54C-B300-93088CC4709E}" type="presOf" srcId="{45FB0A9D-AB7D-CB46-B973-9CC7BFBF9417}" destId="{43D83DFA-676B-1B4C-BF57-4D6AFED24994}" srcOrd="0" destOrd="0" presId="urn:microsoft.com/office/officeart/2005/8/layout/cycle5"/>
    <dgm:cxn modelId="{A08DAA29-3286-CD45-B79D-12F7D0A90034}" type="presOf" srcId="{5B44189E-1F5E-4430-A8D1-E8FAD13EEB79}" destId="{8B1E5EEC-DF5B-4341-80EE-BFCBC01FC3B5}" srcOrd="0" destOrd="0" presId="urn:microsoft.com/office/officeart/2005/8/layout/cycle5"/>
    <dgm:cxn modelId="{415DDAC3-F1F2-C349-8429-7DF1D5EF94B4}" type="presOf" srcId="{36C53C8E-1862-4D14-9A63-B72A87AFC675}" destId="{26CECB8D-2CCE-4185-828F-F987DC5809C1}" srcOrd="0" destOrd="0" presId="urn:microsoft.com/office/officeart/2005/8/layout/cycle5"/>
    <dgm:cxn modelId="{E05780BF-A1F7-6542-82E1-4E8D52ADBF8A}" type="presOf" srcId="{FA106E05-8D4A-254D-A937-B014D14DC0A7}" destId="{44302B65-80B1-694C-824A-86FCB585BC0E}" srcOrd="0" destOrd="0" presId="urn:microsoft.com/office/officeart/2005/8/layout/cycle5"/>
    <dgm:cxn modelId="{9215A003-F1B9-4F84-B823-1F7F5267FD02}" srcId="{E57888F4-6863-4AC0-B665-241272D575CC}" destId="{5086125D-DDCC-493B-9E4A-45B92696EE76}" srcOrd="4"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1B03EB55-D6A6-F142-918A-FD0330BC2413}" type="presOf" srcId="{7D6E2D86-A8C1-4B95-902E-E19C1511E18A}" destId="{376EA92B-EC0D-4221-B99E-9786AD3CEB3F}" srcOrd="0" destOrd="0" presId="urn:microsoft.com/office/officeart/2005/8/layout/cycle5"/>
    <dgm:cxn modelId="{61DB2BFB-E4BD-274A-B43D-65E248E05D50}" type="presOf" srcId="{FF796234-07F7-4F7C-8793-8471131A4A2C}" destId="{8F3F14E6-92C3-4D18-9055-F4BF126F234E}" srcOrd="0" destOrd="0" presId="urn:microsoft.com/office/officeart/2005/8/layout/cycle5"/>
    <dgm:cxn modelId="{AB197D6B-A587-AF4A-809F-C0F4BF19BEC8}" type="presOf" srcId="{5086125D-DDCC-493B-9E4A-45B92696EE76}" destId="{18E3D82E-AD74-4305-B71D-C4A6057C2DE9}" srcOrd="0" destOrd="0" presId="urn:microsoft.com/office/officeart/2005/8/layout/cycle5"/>
    <dgm:cxn modelId="{E8C7DF2B-4646-1E4B-BBC7-623973B6F1C9}" type="presOf" srcId="{E57888F4-6863-4AC0-B665-241272D575CC}" destId="{0491C86E-3422-4C12-AC7A-D158188EC972}" srcOrd="0" destOrd="0" presId="urn:microsoft.com/office/officeart/2005/8/layout/cycle5"/>
    <dgm:cxn modelId="{9E4E4314-2E54-C14F-9EFA-6469210366FA}" type="presParOf" srcId="{0491C86E-3422-4C12-AC7A-D158188EC972}" destId="{26CECB8D-2CCE-4185-828F-F987DC5809C1}" srcOrd="0" destOrd="0" presId="urn:microsoft.com/office/officeart/2005/8/layout/cycle5"/>
    <dgm:cxn modelId="{6EF0A4CD-9650-914B-8C76-A4E5CE8F075C}" type="presParOf" srcId="{0491C86E-3422-4C12-AC7A-D158188EC972}" destId="{B043D28B-D9C4-409B-B898-8882161D7CD2}" srcOrd="1" destOrd="0" presId="urn:microsoft.com/office/officeart/2005/8/layout/cycle5"/>
    <dgm:cxn modelId="{02F3068A-0755-2E46-BF82-7A0144D2E9E4}" type="presParOf" srcId="{0491C86E-3422-4C12-AC7A-D158188EC972}" destId="{8B1E5EEC-DF5B-4341-80EE-BFCBC01FC3B5}" srcOrd="2" destOrd="0" presId="urn:microsoft.com/office/officeart/2005/8/layout/cycle5"/>
    <dgm:cxn modelId="{C6BF7BB7-1DF0-4E49-BE14-12AA25AED098}" type="presParOf" srcId="{0491C86E-3422-4C12-AC7A-D158188EC972}" destId="{DFD6E209-C6F8-4A98-B18B-20C5325FAAC8}" srcOrd="3" destOrd="0" presId="urn:microsoft.com/office/officeart/2005/8/layout/cycle5"/>
    <dgm:cxn modelId="{DCA66016-06B3-CB44-9CDC-B822BF0C3547}" type="presParOf" srcId="{0491C86E-3422-4C12-AC7A-D158188EC972}" destId="{2C6885DB-F295-4960-8ACC-68D84470F7FD}" srcOrd="4" destOrd="0" presId="urn:microsoft.com/office/officeart/2005/8/layout/cycle5"/>
    <dgm:cxn modelId="{60E19390-71C5-A147-B1ED-964F39663A3D}" type="presParOf" srcId="{0491C86E-3422-4C12-AC7A-D158188EC972}" destId="{8F3F14E6-92C3-4D18-9055-F4BF126F234E}" srcOrd="5" destOrd="0" presId="urn:microsoft.com/office/officeart/2005/8/layout/cycle5"/>
    <dgm:cxn modelId="{57FD72AA-B386-8048-9B63-74F89F1941AD}" type="presParOf" srcId="{0491C86E-3422-4C12-AC7A-D158188EC972}" destId="{2645D6F7-0FD8-4A3B-9B43-F6AD2E3E2FC2}" srcOrd="6" destOrd="0" presId="urn:microsoft.com/office/officeart/2005/8/layout/cycle5"/>
    <dgm:cxn modelId="{3B55E1F5-C762-E344-97EF-2EE899F2D88A}" type="presParOf" srcId="{0491C86E-3422-4C12-AC7A-D158188EC972}" destId="{6E327B02-298F-43C3-A020-A5CBE8C4FEE8}" srcOrd="7" destOrd="0" presId="urn:microsoft.com/office/officeart/2005/8/layout/cycle5"/>
    <dgm:cxn modelId="{9B612CA8-BCFE-C549-AD95-1D8D0B8BB826}" type="presParOf" srcId="{0491C86E-3422-4C12-AC7A-D158188EC972}" destId="{02078833-7B43-4D47-AEE9-9D7380EAC3A4}" srcOrd="8" destOrd="0" presId="urn:microsoft.com/office/officeart/2005/8/layout/cycle5"/>
    <dgm:cxn modelId="{23D747AC-DD2D-E74C-9112-F311E019674B}" type="presParOf" srcId="{0491C86E-3422-4C12-AC7A-D158188EC972}" destId="{43D83DFA-676B-1B4C-BF57-4D6AFED24994}" srcOrd="9" destOrd="0" presId="urn:microsoft.com/office/officeart/2005/8/layout/cycle5"/>
    <dgm:cxn modelId="{08F519F7-A7A6-1D43-AAC3-3A0C9B31E764}" type="presParOf" srcId="{0491C86E-3422-4C12-AC7A-D158188EC972}" destId="{11BCEE49-FED7-E745-8E41-0587595904F3}" srcOrd="10" destOrd="0" presId="urn:microsoft.com/office/officeart/2005/8/layout/cycle5"/>
    <dgm:cxn modelId="{FD01B458-617D-BE49-B0B6-BF3CD08C65C2}" type="presParOf" srcId="{0491C86E-3422-4C12-AC7A-D158188EC972}" destId="{44302B65-80B1-694C-824A-86FCB585BC0E}" srcOrd="11" destOrd="0" presId="urn:microsoft.com/office/officeart/2005/8/layout/cycle5"/>
    <dgm:cxn modelId="{48881E35-4AB9-2041-A45F-32FAFC4437E1}" type="presParOf" srcId="{0491C86E-3422-4C12-AC7A-D158188EC972}" destId="{18E3D82E-AD74-4305-B71D-C4A6057C2DE9}" srcOrd="12" destOrd="0" presId="urn:microsoft.com/office/officeart/2005/8/layout/cycle5"/>
    <dgm:cxn modelId="{CECE1A66-4F6C-7845-9EAF-032B7444BDE1}" type="presParOf" srcId="{0491C86E-3422-4C12-AC7A-D158188EC972}" destId="{5B014E33-2F31-4511-9552-6B2D5D418989}" srcOrd="13" destOrd="0" presId="urn:microsoft.com/office/officeart/2005/8/layout/cycle5"/>
    <dgm:cxn modelId="{7B59FAD7-CDEC-FC49-AF5E-F7DAEF24FAE0}"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34465B98-EA35-874E-B6B9-314D26E9102A}" type="presOf" srcId="{FF796234-07F7-4F7C-8793-8471131A4A2C}" destId="{8F3F14E6-92C3-4D18-9055-F4BF126F234E}" srcOrd="0" destOrd="0" presId="urn:microsoft.com/office/officeart/2005/8/layout/cycle5"/>
    <dgm:cxn modelId="{DA05193E-FB67-6642-9B75-8265A98CC4AB}" type="presOf" srcId="{36C53C8E-1862-4D14-9A63-B72A87AFC675}" destId="{26CECB8D-2CCE-4185-828F-F987DC5809C1}"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4" destOrd="0" parTransId="{0BEE4B74-CF86-41C5-B3D1-20D712338E26}" sibTransId="{7D6E2D86-A8C1-4B95-902E-E19C1511E18A}"/>
    <dgm:cxn modelId="{692814E0-6509-F546-85F6-42346B255DE6}" type="presOf" srcId="{E095F965-9D8C-476A-AFC8-DCDF75583BF6}" destId="{DFD6E209-C6F8-4A98-B18B-20C5325FAAC8}" srcOrd="0" destOrd="0" presId="urn:microsoft.com/office/officeart/2005/8/layout/cycle5"/>
    <dgm:cxn modelId="{57D5129F-8897-4C79-A66A-1588632E1761}" srcId="{E57888F4-6863-4AC0-B665-241272D575CC}" destId="{36C6A6B0-2CDC-4830-A3E7-EFE2AF7A9569}" srcOrd="2" destOrd="0" parTransId="{46014558-817C-4070-AF78-664B977560E6}" sibTransId="{5F4E61B5-10AB-497E-9337-19E36C821052}"/>
    <dgm:cxn modelId="{10805B4E-F260-5D41-AC33-A8C8D863D9FD}" type="presOf" srcId="{5F4E61B5-10AB-497E-9337-19E36C821052}" destId="{02078833-7B43-4D47-AEE9-9D7380EAC3A4}" srcOrd="0" destOrd="0" presId="urn:microsoft.com/office/officeart/2005/8/layout/cycle5"/>
    <dgm:cxn modelId="{DB19366D-2551-D045-9480-74975C542ADE}" type="presOf" srcId="{FA106E05-8D4A-254D-A937-B014D14DC0A7}" destId="{44302B65-80B1-694C-824A-86FCB585BC0E}" srcOrd="0" destOrd="0" presId="urn:microsoft.com/office/officeart/2005/8/layout/cycle5"/>
    <dgm:cxn modelId="{254B7AB6-7E8D-674E-99B3-A380D0D661EE}" type="presOf" srcId="{7D6E2D86-A8C1-4B95-902E-E19C1511E18A}" destId="{376EA92B-EC0D-4221-B99E-9786AD3CEB3F}" srcOrd="0" destOrd="0" presId="urn:microsoft.com/office/officeart/2005/8/layout/cycle5"/>
    <dgm:cxn modelId="{A7B89314-961B-7848-8479-AD17466EC0A4}" type="presOf" srcId="{45FB0A9D-AB7D-CB46-B973-9CC7BFBF9417}" destId="{43D83DFA-676B-1B4C-BF57-4D6AFED24994}" srcOrd="0" destOrd="0" presId="urn:microsoft.com/office/officeart/2005/8/layout/cycle5"/>
    <dgm:cxn modelId="{E8929439-A849-274A-B7F0-39FAF64249C2}" type="presOf" srcId="{E57888F4-6863-4AC0-B665-241272D575CC}" destId="{0491C86E-3422-4C12-AC7A-D158188EC972}" srcOrd="0" destOrd="0" presId="urn:microsoft.com/office/officeart/2005/8/layout/cycle5"/>
    <dgm:cxn modelId="{926C4C6D-3197-094B-B2A8-80CAB75F6DE5}" type="presOf" srcId="{5B44189E-1F5E-4430-A8D1-E8FAD13EEB79}" destId="{8B1E5EEC-DF5B-4341-80EE-BFCBC01FC3B5}"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FC0FFF38-F598-804F-8AFD-D419986A9BDC}" type="presOf" srcId="{5086125D-DDCC-493B-9E4A-45B92696EE76}" destId="{18E3D82E-AD74-4305-B71D-C4A6057C2DE9}" srcOrd="0" destOrd="0" presId="urn:microsoft.com/office/officeart/2005/8/layout/cycle5"/>
    <dgm:cxn modelId="{CA6DBF63-AA04-904F-8F17-C71593268538}" type="presOf" srcId="{36C6A6B0-2CDC-4830-A3E7-EFE2AF7A9569}" destId="{2645D6F7-0FD8-4A3B-9B43-F6AD2E3E2FC2}" srcOrd="0" destOrd="0" presId="urn:microsoft.com/office/officeart/2005/8/layout/cycle5"/>
    <dgm:cxn modelId="{25DBA564-B6A9-C140-8AC5-C015558C773A}" type="presParOf" srcId="{0491C86E-3422-4C12-AC7A-D158188EC972}" destId="{26CECB8D-2CCE-4185-828F-F987DC5809C1}" srcOrd="0" destOrd="0" presId="urn:microsoft.com/office/officeart/2005/8/layout/cycle5"/>
    <dgm:cxn modelId="{CA1CA847-0F9B-0C40-AD54-18569EB7C40F}" type="presParOf" srcId="{0491C86E-3422-4C12-AC7A-D158188EC972}" destId="{B043D28B-D9C4-409B-B898-8882161D7CD2}" srcOrd="1" destOrd="0" presId="urn:microsoft.com/office/officeart/2005/8/layout/cycle5"/>
    <dgm:cxn modelId="{E028EBC4-225B-AF42-855D-0DE41BE9CE50}" type="presParOf" srcId="{0491C86E-3422-4C12-AC7A-D158188EC972}" destId="{8B1E5EEC-DF5B-4341-80EE-BFCBC01FC3B5}" srcOrd="2" destOrd="0" presId="urn:microsoft.com/office/officeart/2005/8/layout/cycle5"/>
    <dgm:cxn modelId="{05F40003-B76B-1349-9F9F-DFA1E5D5A9B6}" type="presParOf" srcId="{0491C86E-3422-4C12-AC7A-D158188EC972}" destId="{DFD6E209-C6F8-4A98-B18B-20C5325FAAC8}" srcOrd="3" destOrd="0" presId="urn:microsoft.com/office/officeart/2005/8/layout/cycle5"/>
    <dgm:cxn modelId="{ADD3F567-15C2-7443-B429-63A1C9926A59}" type="presParOf" srcId="{0491C86E-3422-4C12-AC7A-D158188EC972}" destId="{2C6885DB-F295-4960-8ACC-68D84470F7FD}" srcOrd="4" destOrd="0" presId="urn:microsoft.com/office/officeart/2005/8/layout/cycle5"/>
    <dgm:cxn modelId="{8F65AA0E-5051-1149-8BB0-00FD9883D0F6}" type="presParOf" srcId="{0491C86E-3422-4C12-AC7A-D158188EC972}" destId="{8F3F14E6-92C3-4D18-9055-F4BF126F234E}" srcOrd="5" destOrd="0" presId="urn:microsoft.com/office/officeart/2005/8/layout/cycle5"/>
    <dgm:cxn modelId="{9ADA8556-2005-E644-A9D9-D0B932E0D9A6}" type="presParOf" srcId="{0491C86E-3422-4C12-AC7A-D158188EC972}" destId="{2645D6F7-0FD8-4A3B-9B43-F6AD2E3E2FC2}" srcOrd="6" destOrd="0" presId="urn:microsoft.com/office/officeart/2005/8/layout/cycle5"/>
    <dgm:cxn modelId="{31A3E0A2-DB1A-4647-87B1-459967926846}" type="presParOf" srcId="{0491C86E-3422-4C12-AC7A-D158188EC972}" destId="{6E327B02-298F-43C3-A020-A5CBE8C4FEE8}" srcOrd="7" destOrd="0" presId="urn:microsoft.com/office/officeart/2005/8/layout/cycle5"/>
    <dgm:cxn modelId="{BFBBE80F-BA51-204C-9CB0-AE93DC513CBC}" type="presParOf" srcId="{0491C86E-3422-4C12-AC7A-D158188EC972}" destId="{02078833-7B43-4D47-AEE9-9D7380EAC3A4}" srcOrd="8" destOrd="0" presId="urn:microsoft.com/office/officeart/2005/8/layout/cycle5"/>
    <dgm:cxn modelId="{AEFC617E-3258-5D46-A9AD-4CF54B723228}" type="presParOf" srcId="{0491C86E-3422-4C12-AC7A-D158188EC972}" destId="{43D83DFA-676B-1B4C-BF57-4D6AFED24994}" srcOrd="9" destOrd="0" presId="urn:microsoft.com/office/officeart/2005/8/layout/cycle5"/>
    <dgm:cxn modelId="{57906443-97C5-EB4D-A3F6-244C445CB969}" type="presParOf" srcId="{0491C86E-3422-4C12-AC7A-D158188EC972}" destId="{11BCEE49-FED7-E745-8E41-0587595904F3}" srcOrd="10" destOrd="0" presId="urn:microsoft.com/office/officeart/2005/8/layout/cycle5"/>
    <dgm:cxn modelId="{0B1EE618-025B-6943-B9E5-E503E460710D}" type="presParOf" srcId="{0491C86E-3422-4C12-AC7A-D158188EC972}" destId="{44302B65-80B1-694C-824A-86FCB585BC0E}" srcOrd="11" destOrd="0" presId="urn:microsoft.com/office/officeart/2005/8/layout/cycle5"/>
    <dgm:cxn modelId="{BD3F045B-F070-5248-B073-B2E42D94C879}" type="presParOf" srcId="{0491C86E-3422-4C12-AC7A-D158188EC972}" destId="{18E3D82E-AD74-4305-B71D-C4A6057C2DE9}" srcOrd="12" destOrd="0" presId="urn:microsoft.com/office/officeart/2005/8/layout/cycle5"/>
    <dgm:cxn modelId="{9C290DFB-844E-094C-BC38-E654855085C6}" type="presParOf" srcId="{0491C86E-3422-4C12-AC7A-D158188EC972}" destId="{5B014E33-2F31-4511-9552-6B2D5D418989}" srcOrd="13" destOrd="0" presId="urn:microsoft.com/office/officeart/2005/8/layout/cycle5"/>
    <dgm:cxn modelId="{113CE0C8-F8E2-2B4B-B16A-A4479D6802A8}"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A1C13190-484F-494A-AC48-0793A96AA52B}" type="presOf" srcId="{45FB0A9D-AB7D-CB46-B973-9CC7BFBF9417}" destId="{43D83DFA-676B-1B4C-BF57-4D6AFED24994}" srcOrd="0" destOrd="0" presId="urn:microsoft.com/office/officeart/2005/8/layout/cycle5"/>
    <dgm:cxn modelId="{580A0373-37A0-7642-9D99-299682E8B0B4}" type="presOf" srcId="{E095F965-9D8C-476A-AFC8-DCDF75583BF6}" destId="{DFD6E209-C6F8-4A98-B18B-20C5325FAAC8}" srcOrd="0" destOrd="0" presId="urn:microsoft.com/office/officeart/2005/8/layout/cycle5"/>
    <dgm:cxn modelId="{353AA7C0-9109-634A-A370-04A5F4E1638B}" type="presOf" srcId="{5F4E61B5-10AB-497E-9337-19E36C821052}" destId="{02078833-7B43-4D47-AEE9-9D7380EAC3A4}" srcOrd="0" destOrd="0" presId="urn:microsoft.com/office/officeart/2005/8/layout/cycle5"/>
    <dgm:cxn modelId="{C7476031-ED15-4E44-9F18-E4C334518108}" type="presOf" srcId="{36C53C8E-1862-4D14-9A63-B72A87AFC675}" destId="{26CECB8D-2CCE-4185-828F-F987DC5809C1}"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4"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F11E36D9-7D4B-EC44-866E-D5A9C30396B8}" type="presOf" srcId="{36C6A6B0-2CDC-4830-A3E7-EFE2AF7A9569}" destId="{2645D6F7-0FD8-4A3B-9B43-F6AD2E3E2FC2}" srcOrd="0" destOrd="0" presId="urn:microsoft.com/office/officeart/2005/8/layout/cycle5"/>
    <dgm:cxn modelId="{996B812B-FD16-BD46-97FE-271993B16F75}" type="presOf" srcId="{FF796234-07F7-4F7C-8793-8471131A4A2C}" destId="{8F3F14E6-92C3-4D18-9055-F4BF126F234E}" srcOrd="0" destOrd="0" presId="urn:microsoft.com/office/officeart/2005/8/layout/cycle5"/>
    <dgm:cxn modelId="{ED0AA795-9BC0-834E-B615-4D09A3F2118E}" type="presOf" srcId="{5086125D-DDCC-493B-9E4A-45B92696EE76}" destId="{18E3D82E-AD74-4305-B71D-C4A6057C2DE9}" srcOrd="0" destOrd="0" presId="urn:microsoft.com/office/officeart/2005/8/layout/cycle5"/>
    <dgm:cxn modelId="{0FDEECA0-6A0B-614E-94AC-3D78ACA935A7}" type="presOf" srcId="{5B44189E-1F5E-4430-A8D1-E8FAD13EEB79}" destId="{8B1E5EEC-DF5B-4341-80EE-BFCBC01FC3B5}" srcOrd="0" destOrd="0" presId="urn:microsoft.com/office/officeart/2005/8/layout/cycle5"/>
    <dgm:cxn modelId="{3FE37471-FBAF-4C40-8B78-A40F4B4BA807}" type="presOf" srcId="{E57888F4-6863-4AC0-B665-241272D575CC}" destId="{0491C86E-3422-4C12-AC7A-D158188EC972}" srcOrd="0" destOrd="0" presId="urn:microsoft.com/office/officeart/2005/8/layout/cycle5"/>
    <dgm:cxn modelId="{73661F03-C189-E441-A69C-50D06BAB0F75}" type="presOf" srcId="{7D6E2D86-A8C1-4B95-902E-E19C1511E18A}" destId="{376EA92B-EC0D-4221-B99E-9786AD3CEB3F}" srcOrd="0" destOrd="0" presId="urn:microsoft.com/office/officeart/2005/8/layout/cycle5"/>
    <dgm:cxn modelId="{69D45976-9AF5-094E-B08F-B0803FEF3D91}" type="presOf" srcId="{FA106E05-8D4A-254D-A937-B014D14DC0A7}" destId="{44302B65-80B1-694C-824A-86FCB585BC0E}"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2E9A65E8-EAB5-0B4A-B770-4C87012F819F}" type="presParOf" srcId="{0491C86E-3422-4C12-AC7A-D158188EC972}" destId="{26CECB8D-2CCE-4185-828F-F987DC5809C1}" srcOrd="0" destOrd="0" presId="urn:microsoft.com/office/officeart/2005/8/layout/cycle5"/>
    <dgm:cxn modelId="{BFD5B18F-6D63-BC45-BE82-4B6E16C26BE2}" type="presParOf" srcId="{0491C86E-3422-4C12-AC7A-D158188EC972}" destId="{B043D28B-D9C4-409B-B898-8882161D7CD2}" srcOrd="1" destOrd="0" presId="urn:microsoft.com/office/officeart/2005/8/layout/cycle5"/>
    <dgm:cxn modelId="{7B52A8CA-0A89-4B41-87FC-062CB37A5714}" type="presParOf" srcId="{0491C86E-3422-4C12-AC7A-D158188EC972}" destId="{8B1E5EEC-DF5B-4341-80EE-BFCBC01FC3B5}" srcOrd="2" destOrd="0" presId="urn:microsoft.com/office/officeart/2005/8/layout/cycle5"/>
    <dgm:cxn modelId="{DB7F6F51-5DDA-1149-8E25-260EF445ED89}" type="presParOf" srcId="{0491C86E-3422-4C12-AC7A-D158188EC972}" destId="{DFD6E209-C6F8-4A98-B18B-20C5325FAAC8}" srcOrd="3" destOrd="0" presId="urn:microsoft.com/office/officeart/2005/8/layout/cycle5"/>
    <dgm:cxn modelId="{DAF309A8-545A-E54F-A4FD-82BCCD20C6C7}" type="presParOf" srcId="{0491C86E-3422-4C12-AC7A-D158188EC972}" destId="{2C6885DB-F295-4960-8ACC-68D84470F7FD}" srcOrd="4" destOrd="0" presId="urn:microsoft.com/office/officeart/2005/8/layout/cycle5"/>
    <dgm:cxn modelId="{037B4762-C667-394D-928F-F8D1D8DF6721}" type="presParOf" srcId="{0491C86E-3422-4C12-AC7A-D158188EC972}" destId="{8F3F14E6-92C3-4D18-9055-F4BF126F234E}" srcOrd="5" destOrd="0" presId="urn:microsoft.com/office/officeart/2005/8/layout/cycle5"/>
    <dgm:cxn modelId="{3CCA0982-60EB-B040-8D7C-100BCDAF8E01}" type="presParOf" srcId="{0491C86E-3422-4C12-AC7A-D158188EC972}" destId="{2645D6F7-0FD8-4A3B-9B43-F6AD2E3E2FC2}" srcOrd="6" destOrd="0" presId="urn:microsoft.com/office/officeart/2005/8/layout/cycle5"/>
    <dgm:cxn modelId="{C2E2711D-9225-734E-B078-DAA79F140BFA}" type="presParOf" srcId="{0491C86E-3422-4C12-AC7A-D158188EC972}" destId="{6E327B02-298F-43C3-A020-A5CBE8C4FEE8}" srcOrd="7" destOrd="0" presId="urn:microsoft.com/office/officeart/2005/8/layout/cycle5"/>
    <dgm:cxn modelId="{33A1E4EE-B21F-8641-A425-5A5FC43041DB}" type="presParOf" srcId="{0491C86E-3422-4C12-AC7A-D158188EC972}" destId="{02078833-7B43-4D47-AEE9-9D7380EAC3A4}" srcOrd="8" destOrd="0" presId="urn:microsoft.com/office/officeart/2005/8/layout/cycle5"/>
    <dgm:cxn modelId="{881F858E-6FDA-3D43-9F1E-4D5D7AC05786}" type="presParOf" srcId="{0491C86E-3422-4C12-AC7A-D158188EC972}" destId="{43D83DFA-676B-1B4C-BF57-4D6AFED24994}" srcOrd="9" destOrd="0" presId="urn:microsoft.com/office/officeart/2005/8/layout/cycle5"/>
    <dgm:cxn modelId="{348A8B07-A61C-6540-8809-376A231E47B4}" type="presParOf" srcId="{0491C86E-3422-4C12-AC7A-D158188EC972}" destId="{11BCEE49-FED7-E745-8E41-0587595904F3}" srcOrd="10" destOrd="0" presId="urn:microsoft.com/office/officeart/2005/8/layout/cycle5"/>
    <dgm:cxn modelId="{DA9794AE-CF76-CB43-840E-A748ACECE1C0}" type="presParOf" srcId="{0491C86E-3422-4C12-AC7A-D158188EC972}" destId="{44302B65-80B1-694C-824A-86FCB585BC0E}" srcOrd="11" destOrd="0" presId="urn:microsoft.com/office/officeart/2005/8/layout/cycle5"/>
    <dgm:cxn modelId="{E76DD253-3F9D-544E-94AC-20B74B0F49AA}" type="presParOf" srcId="{0491C86E-3422-4C12-AC7A-D158188EC972}" destId="{18E3D82E-AD74-4305-B71D-C4A6057C2DE9}" srcOrd="12" destOrd="0" presId="urn:microsoft.com/office/officeart/2005/8/layout/cycle5"/>
    <dgm:cxn modelId="{633E52D3-DB34-1841-82C2-47B3A816FA3F}" type="presParOf" srcId="{0491C86E-3422-4C12-AC7A-D158188EC972}" destId="{5B014E33-2F31-4511-9552-6B2D5D418989}" srcOrd="13" destOrd="0" presId="urn:microsoft.com/office/officeart/2005/8/layout/cycle5"/>
    <dgm:cxn modelId="{3E2B759B-39ED-0649-98A6-7572D23FD976}"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F8758FAD-75D4-A341-BEF1-09AACE9D0611}" type="presOf" srcId="{36C6A6B0-2CDC-4830-A3E7-EFE2AF7A9569}" destId="{2645D6F7-0FD8-4A3B-9B43-F6AD2E3E2FC2}" srcOrd="0" destOrd="0" presId="urn:microsoft.com/office/officeart/2005/8/layout/cycle5"/>
    <dgm:cxn modelId="{0B77863B-6C8A-CF4A-8BD7-DC5C516AAA1B}" type="presOf" srcId="{FF796234-07F7-4F7C-8793-8471131A4A2C}" destId="{8F3F14E6-92C3-4D18-9055-F4BF126F234E}"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4" destOrd="0" parTransId="{0BEE4B74-CF86-41C5-B3D1-20D712338E26}" sibTransId="{7D6E2D86-A8C1-4B95-902E-E19C1511E18A}"/>
    <dgm:cxn modelId="{8AEFA8F4-AB0F-D641-8B22-31506FEF7C21}" type="presOf" srcId="{5086125D-DDCC-493B-9E4A-45B92696EE76}" destId="{18E3D82E-AD74-4305-B71D-C4A6057C2DE9}" srcOrd="0" destOrd="0" presId="urn:microsoft.com/office/officeart/2005/8/layout/cycle5"/>
    <dgm:cxn modelId="{6D8670EB-C912-0E47-A088-F1504C7492BC}" type="presOf" srcId="{5B44189E-1F5E-4430-A8D1-E8FAD13EEB79}" destId="{8B1E5EEC-DF5B-4341-80EE-BFCBC01FC3B5}" srcOrd="0" destOrd="0" presId="urn:microsoft.com/office/officeart/2005/8/layout/cycle5"/>
    <dgm:cxn modelId="{29934F84-6300-9C41-936A-92C4BF6C6A22}" type="presOf" srcId="{36C53C8E-1862-4D14-9A63-B72A87AFC675}" destId="{26CECB8D-2CCE-4185-828F-F987DC5809C1}" srcOrd="0" destOrd="0" presId="urn:microsoft.com/office/officeart/2005/8/layout/cycle5"/>
    <dgm:cxn modelId="{7B6BCF2C-078C-4742-B9B6-1538D59120AB}" type="presOf" srcId="{E57888F4-6863-4AC0-B665-241272D575CC}" destId="{0491C86E-3422-4C12-AC7A-D158188EC972}" srcOrd="0" destOrd="0" presId="urn:microsoft.com/office/officeart/2005/8/layout/cycle5"/>
    <dgm:cxn modelId="{57D5129F-8897-4C79-A66A-1588632E1761}" srcId="{E57888F4-6863-4AC0-B665-241272D575CC}" destId="{36C6A6B0-2CDC-4830-A3E7-EFE2AF7A9569}" srcOrd="2" destOrd="0" parTransId="{46014558-817C-4070-AF78-664B977560E6}" sibTransId="{5F4E61B5-10AB-497E-9337-19E36C821052}"/>
    <dgm:cxn modelId="{F63348FC-F74D-BD4C-A8E5-4845F5CB08A9}" type="presOf" srcId="{FA106E05-8D4A-254D-A937-B014D14DC0A7}" destId="{44302B65-80B1-694C-824A-86FCB585BC0E}" srcOrd="0" destOrd="0" presId="urn:microsoft.com/office/officeart/2005/8/layout/cycle5"/>
    <dgm:cxn modelId="{155D6BFA-8945-854C-93B2-730A32EE1585}" type="presOf" srcId="{45FB0A9D-AB7D-CB46-B973-9CC7BFBF9417}" destId="{43D83DFA-676B-1B4C-BF57-4D6AFED24994}" srcOrd="0" destOrd="0" presId="urn:microsoft.com/office/officeart/2005/8/layout/cycle5"/>
    <dgm:cxn modelId="{A9BBCC31-21F1-C240-99E9-036D130E0C2D}" type="presOf" srcId="{E095F965-9D8C-476A-AFC8-DCDF75583BF6}" destId="{DFD6E209-C6F8-4A98-B18B-20C5325FAAC8}" srcOrd="0" destOrd="0" presId="urn:microsoft.com/office/officeart/2005/8/layout/cycle5"/>
    <dgm:cxn modelId="{31F48F28-1D5F-9B42-AE82-3E0C47F9369F}" type="presOf" srcId="{5F4E61B5-10AB-497E-9337-19E36C821052}" destId="{02078833-7B43-4D47-AEE9-9D7380EAC3A4}" srcOrd="0" destOrd="0" presId="urn:microsoft.com/office/officeart/2005/8/layout/cycle5"/>
    <dgm:cxn modelId="{BAED5EA5-C807-C04D-9FA9-72ADBE401671}" type="presOf" srcId="{7D6E2D86-A8C1-4B95-902E-E19C1511E18A}" destId="{376EA92B-EC0D-4221-B99E-9786AD3CEB3F}"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4A94AC69-FB7C-CC41-AC4A-1D0D9A03C380}" type="presParOf" srcId="{0491C86E-3422-4C12-AC7A-D158188EC972}" destId="{26CECB8D-2CCE-4185-828F-F987DC5809C1}" srcOrd="0" destOrd="0" presId="urn:microsoft.com/office/officeart/2005/8/layout/cycle5"/>
    <dgm:cxn modelId="{896E0B98-B9A7-1F4B-9E6A-6E18A6FAEE4D}" type="presParOf" srcId="{0491C86E-3422-4C12-AC7A-D158188EC972}" destId="{B043D28B-D9C4-409B-B898-8882161D7CD2}" srcOrd="1" destOrd="0" presId="urn:microsoft.com/office/officeart/2005/8/layout/cycle5"/>
    <dgm:cxn modelId="{95B8B35A-63C6-AC4F-916C-30FE8D9C197C}" type="presParOf" srcId="{0491C86E-3422-4C12-AC7A-D158188EC972}" destId="{8B1E5EEC-DF5B-4341-80EE-BFCBC01FC3B5}" srcOrd="2" destOrd="0" presId="urn:microsoft.com/office/officeart/2005/8/layout/cycle5"/>
    <dgm:cxn modelId="{FDF55183-39A2-C946-BA48-8478EC03B675}" type="presParOf" srcId="{0491C86E-3422-4C12-AC7A-D158188EC972}" destId="{DFD6E209-C6F8-4A98-B18B-20C5325FAAC8}" srcOrd="3" destOrd="0" presId="urn:microsoft.com/office/officeart/2005/8/layout/cycle5"/>
    <dgm:cxn modelId="{C202A599-C328-3540-A8F4-48FE3CADA157}" type="presParOf" srcId="{0491C86E-3422-4C12-AC7A-D158188EC972}" destId="{2C6885DB-F295-4960-8ACC-68D84470F7FD}" srcOrd="4" destOrd="0" presId="urn:microsoft.com/office/officeart/2005/8/layout/cycle5"/>
    <dgm:cxn modelId="{8F93F1E7-435C-6449-90E9-90627B7D0904}" type="presParOf" srcId="{0491C86E-3422-4C12-AC7A-D158188EC972}" destId="{8F3F14E6-92C3-4D18-9055-F4BF126F234E}" srcOrd="5" destOrd="0" presId="urn:microsoft.com/office/officeart/2005/8/layout/cycle5"/>
    <dgm:cxn modelId="{88BD58D7-D347-4840-B89A-FD4CE572ED3C}" type="presParOf" srcId="{0491C86E-3422-4C12-AC7A-D158188EC972}" destId="{2645D6F7-0FD8-4A3B-9B43-F6AD2E3E2FC2}" srcOrd="6" destOrd="0" presId="urn:microsoft.com/office/officeart/2005/8/layout/cycle5"/>
    <dgm:cxn modelId="{8EA3665C-DBEE-9141-8F00-8C8DE5087C19}" type="presParOf" srcId="{0491C86E-3422-4C12-AC7A-D158188EC972}" destId="{6E327B02-298F-43C3-A020-A5CBE8C4FEE8}" srcOrd="7" destOrd="0" presId="urn:microsoft.com/office/officeart/2005/8/layout/cycle5"/>
    <dgm:cxn modelId="{C97B6C9E-7BDE-A545-AE6C-CC8B9E2DFB08}" type="presParOf" srcId="{0491C86E-3422-4C12-AC7A-D158188EC972}" destId="{02078833-7B43-4D47-AEE9-9D7380EAC3A4}" srcOrd="8" destOrd="0" presId="urn:microsoft.com/office/officeart/2005/8/layout/cycle5"/>
    <dgm:cxn modelId="{425C0B8F-BB25-7A48-86EE-AB8808F1685F}" type="presParOf" srcId="{0491C86E-3422-4C12-AC7A-D158188EC972}" destId="{43D83DFA-676B-1B4C-BF57-4D6AFED24994}" srcOrd="9" destOrd="0" presId="urn:microsoft.com/office/officeart/2005/8/layout/cycle5"/>
    <dgm:cxn modelId="{CDCDD0C1-A68B-6043-BB08-EBB7C155CEA7}" type="presParOf" srcId="{0491C86E-3422-4C12-AC7A-D158188EC972}" destId="{11BCEE49-FED7-E745-8E41-0587595904F3}" srcOrd="10" destOrd="0" presId="urn:microsoft.com/office/officeart/2005/8/layout/cycle5"/>
    <dgm:cxn modelId="{8015C3B7-45BA-8543-952E-E932FC9CE848}" type="presParOf" srcId="{0491C86E-3422-4C12-AC7A-D158188EC972}" destId="{44302B65-80B1-694C-824A-86FCB585BC0E}" srcOrd="11" destOrd="0" presId="urn:microsoft.com/office/officeart/2005/8/layout/cycle5"/>
    <dgm:cxn modelId="{F48E5930-BD29-3A4C-9881-1E3A674B0AC7}" type="presParOf" srcId="{0491C86E-3422-4C12-AC7A-D158188EC972}" destId="{18E3D82E-AD74-4305-B71D-C4A6057C2DE9}" srcOrd="12" destOrd="0" presId="urn:microsoft.com/office/officeart/2005/8/layout/cycle5"/>
    <dgm:cxn modelId="{79FD8B5A-B53C-EC49-BF33-D0713347EB76}" type="presParOf" srcId="{0491C86E-3422-4C12-AC7A-D158188EC972}" destId="{5B014E33-2F31-4511-9552-6B2D5D418989}" srcOrd="13" destOrd="0" presId="urn:microsoft.com/office/officeart/2005/8/layout/cycle5"/>
    <dgm:cxn modelId="{DE8B548D-DE2E-F948-99B3-E12BBBF0F8E8}"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29050" y="1652"/>
          <a:ext cx="1704849" cy="1108152"/>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Namespaces</a:t>
          </a:r>
          <a:endParaRPr lang="en-US" sz="1800" b="1" kern="1200" dirty="0">
            <a:solidFill>
              <a:srgbClr val="FFFFFF"/>
            </a:solidFill>
            <a:latin typeface="Arial"/>
            <a:ea typeface="+mn-ea"/>
            <a:cs typeface="Arial"/>
          </a:endParaRPr>
        </a:p>
      </dsp:txBody>
      <dsp:txXfrm>
        <a:off x="3383146" y="55748"/>
        <a:ext cx="1596657" cy="999960"/>
      </dsp:txXfrm>
    </dsp:sp>
    <dsp:sp modelId="{8B1E5EEC-DF5B-4341-80EE-BFCBC01FC3B5}">
      <dsp:nvSpPr>
        <dsp:cNvPr id="0" name=""/>
        <dsp:cNvSpPr/>
      </dsp:nvSpPr>
      <dsp:spPr>
        <a:xfrm>
          <a:off x="2351191" y="555728"/>
          <a:ext cx="3660567" cy="3660567"/>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159333"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Naming Conventions</a:t>
          </a:r>
          <a:endParaRPr lang="en-US" sz="1800" b="1" kern="1200" dirty="0">
            <a:solidFill>
              <a:srgbClr val="FFFFFF"/>
            </a:solidFill>
            <a:latin typeface="Arial"/>
            <a:ea typeface="+mn-ea"/>
            <a:cs typeface="Arial"/>
          </a:endParaRPr>
        </a:p>
      </dsp:txBody>
      <dsp:txXfrm>
        <a:off x="5213429" y="1886032"/>
        <a:ext cx="1596657" cy="999960"/>
      </dsp:txXfrm>
    </dsp:sp>
    <dsp:sp modelId="{8F3F14E6-92C3-4D18-9055-F4BF126F234E}">
      <dsp:nvSpPr>
        <dsp:cNvPr id="0" name=""/>
        <dsp:cNvSpPr/>
      </dsp:nvSpPr>
      <dsp:spPr>
        <a:xfrm>
          <a:off x="2351191" y="555728"/>
          <a:ext cx="3660567" cy="3660567"/>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3329050" y="3662220"/>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Type Declarations</a:t>
          </a:r>
          <a:endParaRPr lang="en-US" sz="1800" b="1" kern="1200" dirty="0">
            <a:solidFill>
              <a:srgbClr val="FFFFFF"/>
            </a:solidFill>
            <a:latin typeface="Arial"/>
            <a:ea typeface="+mn-ea"/>
            <a:cs typeface="Arial"/>
          </a:endParaRPr>
        </a:p>
      </dsp:txBody>
      <dsp:txXfrm>
        <a:off x="3383146" y="3716316"/>
        <a:ext cx="1596657" cy="999960"/>
      </dsp:txXfrm>
    </dsp:sp>
    <dsp:sp modelId="{02078833-7B43-4D47-AEE9-9D7380EAC3A4}">
      <dsp:nvSpPr>
        <dsp:cNvPr id="0" name=""/>
        <dsp:cNvSpPr/>
      </dsp:nvSpPr>
      <dsp:spPr>
        <a:xfrm>
          <a:off x="2351191" y="555728"/>
          <a:ext cx="3660567" cy="3660567"/>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98766"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Inheritance</a:t>
          </a:r>
          <a:endParaRPr lang="en-US" sz="1800" b="1" kern="1200" dirty="0">
            <a:solidFill>
              <a:srgbClr val="FFFFFF"/>
            </a:solidFill>
            <a:latin typeface="Arial"/>
            <a:ea typeface="+mn-ea"/>
            <a:cs typeface="Arial"/>
          </a:endParaRPr>
        </a:p>
      </dsp:txBody>
      <dsp:txXfrm>
        <a:off x="1552862" y="1886032"/>
        <a:ext cx="1596657" cy="999960"/>
      </dsp:txXfrm>
    </dsp:sp>
    <dsp:sp modelId="{376EA92B-EC0D-4221-B99E-9786AD3CEB3F}">
      <dsp:nvSpPr>
        <dsp:cNvPr id="0" name=""/>
        <dsp:cNvSpPr/>
      </dsp:nvSpPr>
      <dsp:spPr>
        <a:xfrm>
          <a:off x="2351191" y="555728"/>
          <a:ext cx="3660567" cy="3660567"/>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29050" y="1652"/>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Namespaces</a:t>
          </a:r>
          <a:endParaRPr lang="en-US" sz="1800" b="1" kern="1200" dirty="0">
            <a:solidFill>
              <a:srgbClr val="FFFFFF"/>
            </a:solidFill>
            <a:latin typeface="Arial"/>
            <a:ea typeface="+mn-ea"/>
            <a:cs typeface="Arial"/>
          </a:endParaRPr>
        </a:p>
      </dsp:txBody>
      <dsp:txXfrm>
        <a:off x="3383146" y="55748"/>
        <a:ext cx="1596657" cy="999960"/>
      </dsp:txXfrm>
    </dsp:sp>
    <dsp:sp modelId="{8B1E5EEC-DF5B-4341-80EE-BFCBC01FC3B5}">
      <dsp:nvSpPr>
        <dsp:cNvPr id="0" name=""/>
        <dsp:cNvSpPr/>
      </dsp:nvSpPr>
      <dsp:spPr>
        <a:xfrm>
          <a:off x="2351191" y="555728"/>
          <a:ext cx="3660567" cy="3660567"/>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159333" y="1831936"/>
          <a:ext cx="1704849" cy="1108152"/>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Naming Conventions</a:t>
          </a:r>
          <a:endParaRPr lang="en-US" sz="1800" b="1" kern="1200" dirty="0">
            <a:solidFill>
              <a:srgbClr val="FFFFFF"/>
            </a:solidFill>
            <a:latin typeface="Arial"/>
            <a:ea typeface="+mn-ea"/>
            <a:cs typeface="Arial"/>
          </a:endParaRPr>
        </a:p>
      </dsp:txBody>
      <dsp:txXfrm>
        <a:off x="5213429" y="1886032"/>
        <a:ext cx="1596657" cy="999960"/>
      </dsp:txXfrm>
    </dsp:sp>
    <dsp:sp modelId="{8F3F14E6-92C3-4D18-9055-F4BF126F234E}">
      <dsp:nvSpPr>
        <dsp:cNvPr id="0" name=""/>
        <dsp:cNvSpPr/>
      </dsp:nvSpPr>
      <dsp:spPr>
        <a:xfrm>
          <a:off x="2351191" y="555728"/>
          <a:ext cx="3660567" cy="3660567"/>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3329050" y="3662220"/>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Type Declarations</a:t>
          </a:r>
          <a:endParaRPr lang="en-US" sz="1800" b="1" kern="1200" dirty="0">
            <a:solidFill>
              <a:srgbClr val="FFFFFF"/>
            </a:solidFill>
            <a:latin typeface="Arial"/>
            <a:ea typeface="+mn-ea"/>
            <a:cs typeface="Arial"/>
          </a:endParaRPr>
        </a:p>
      </dsp:txBody>
      <dsp:txXfrm>
        <a:off x="3383146" y="3716316"/>
        <a:ext cx="1596657" cy="999960"/>
      </dsp:txXfrm>
    </dsp:sp>
    <dsp:sp modelId="{02078833-7B43-4D47-AEE9-9D7380EAC3A4}">
      <dsp:nvSpPr>
        <dsp:cNvPr id="0" name=""/>
        <dsp:cNvSpPr/>
      </dsp:nvSpPr>
      <dsp:spPr>
        <a:xfrm>
          <a:off x="2351191" y="555728"/>
          <a:ext cx="3660567" cy="3660567"/>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98766"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Inheritance</a:t>
          </a:r>
          <a:endParaRPr lang="en-US" sz="1800" b="1" kern="1200" dirty="0">
            <a:solidFill>
              <a:srgbClr val="FFFFFF"/>
            </a:solidFill>
            <a:latin typeface="Arial"/>
            <a:ea typeface="+mn-ea"/>
            <a:cs typeface="Arial"/>
          </a:endParaRPr>
        </a:p>
      </dsp:txBody>
      <dsp:txXfrm>
        <a:off x="1552862" y="1886032"/>
        <a:ext cx="1596657" cy="999960"/>
      </dsp:txXfrm>
    </dsp:sp>
    <dsp:sp modelId="{376EA92B-EC0D-4221-B99E-9786AD3CEB3F}">
      <dsp:nvSpPr>
        <dsp:cNvPr id="0" name=""/>
        <dsp:cNvSpPr/>
      </dsp:nvSpPr>
      <dsp:spPr>
        <a:xfrm>
          <a:off x="2351191" y="555728"/>
          <a:ext cx="3660567" cy="3660567"/>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29050" y="1652"/>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Namespaces</a:t>
          </a:r>
          <a:endParaRPr lang="en-US" sz="1800" b="1" kern="1200" dirty="0">
            <a:solidFill>
              <a:srgbClr val="FFFFFF"/>
            </a:solidFill>
            <a:latin typeface="Arial"/>
            <a:ea typeface="+mn-ea"/>
            <a:cs typeface="Arial"/>
          </a:endParaRPr>
        </a:p>
      </dsp:txBody>
      <dsp:txXfrm>
        <a:off x="3383146" y="55748"/>
        <a:ext cx="1596657" cy="999960"/>
      </dsp:txXfrm>
    </dsp:sp>
    <dsp:sp modelId="{8B1E5EEC-DF5B-4341-80EE-BFCBC01FC3B5}">
      <dsp:nvSpPr>
        <dsp:cNvPr id="0" name=""/>
        <dsp:cNvSpPr/>
      </dsp:nvSpPr>
      <dsp:spPr>
        <a:xfrm>
          <a:off x="2351191" y="555728"/>
          <a:ext cx="3660567" cy="3660567"/>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159333"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Naming Conventions</a:t>
          </a:r>
          <a:endParaRPr lang="en-US" sz="1800" b="1" kern="1200" dirty="0">
            <a:solidFill>
              <a:srgbClr val="FFFFFF"/>
            </a:solidFill>
            <a:latin typeface="Arial"/>
            <a:ea typeface="+mn-ea"/>
            <a:cs typeface="Arial"/>
          </a:endParaRPr>
        </a:p>
      </dsp:txBody>
      <dsp:txXfrm>
        <a:off x="5213429" y="1886032"/>
        <a:ext cx="1596657" cy="999960"/>
      </dsp:txXfrm>
    </dsp:sp>
    <dsp:sp modelId="{8F3F14E6-92C3-4D18-9055-F4BF126F234E}">
      <dsp:nvSpPr>
        <dsp:cNvPr id="0" name=""/>
        <dsp:cNvSpPr/>
      </dsp:nvSpPr>
      <dsp:spPr>
        <a:xfrm>
          <a:off x="2351191" y="555728"/>
          <a:ext cx="3660567" cy="3660567"/>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3329050" y="3662220"/>
          <a:ext cx="1704849" cy="1108152"/>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Type Declarations</a:t>
          </a:r>
          <a:endParaRPr lang="en-US" sz="1800" b="1" kern="1200" dirty="0">
            <a:solidFill>
              <a:srgbClr val="FFFFFF"/>
            </a:solidFill>
            <a:latin typeface="Arial"/>
            <a:ea typeface="+mn-ea"/>
            <a:cs typeface="Arial"/>
          </a:endParaRPr>
        </a:p>
      </dsp:txBody>
      <dsp:txXfrm>
        <a:off x="3383146" y="3716316"/>
        <a:ext cx="1596657" cy="999960"/>
      </dsp:txXfrm>
    </dsp:sp>
    <dsp:sp modelId="{02078833-7B43-4D47-AEE9-9D7380EAC3A4}">
      <dsp:nvSpPr>
        <dsp:cNvPr id="0" name=""/>
        <dsp:cNvSpPr/>
      </dsp:nvSpPr>
      <dsp:spPr>
        <a:xfrm>
          <a:off x="2351191" y="555728"/>
          <a:ext cx="3660567" cy="3660567"/>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98766"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Inheritance</a:t>
          </a:r>
          <a:endParaRPr lang="en-US" sz="1800" b="1" kern="1200" dirty="0">
            <a:solidFill>
              <a:srgbClr val="FFFFFF"/>
            </a:solidFill>
            <a:latin typeface="Arial"/>
            <a:ea typeface="+mn-ea"/>
            <a:cs typeface="Arial"/>
          </a:endParaRPr>
        </a:p>
      </dsp:txBody>
      <dsp:txXfrm>
        <a:off x="1552862" y="1886032"/>
        <a:ext cx="1596657" cy="999960"/>
      </dsp:txXfrm>
    </dsp:sp>
    <dsp:sp modelId="{376EA92B-EC0D-4221-B99E-9786AD3CEB3F}">
      <dsp:nvSpPr>
        <dsp:cNvPr id="0" name=""/>
        <dsp:cNvSpPr/>
      </dsp:nvSpPr>
      <dsp:spPr>
        <a:xfrm>
          <a:off x="2351191" y="555728"/>
          <a:ext cx="3660567" cy="3660567"/>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29050" y="1652"/>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Namespaces</a:t>
          </a:r>
          <a:endParaRPr lang="en-US" sz="1800" b="1" kern="1200" dirty="0">
            <a:solidFill>
              <a:srgbClr val="FFFFFF"/>
            </a:solidFill>
            <a:latin typeface="Arial"/>
            <a:ea typeface="+mn-ea"/>
            <a:cs typeface="Arial"/>
          </a:endParaRPr>
        </a:p>
      </dsp:txBody>
      <dsp:txXfrm>
        <a:off x="3383146" y="55748"/>
        <a:ext cx="1596657" cy="999960"/>
      </dsp:txXfrm>
    </dsp:sp>
    <dsp:sp modelId="{8B1E5EEC-DF5B-4341-80EE-BFCBC01FC3B5}">
      <dsp:nvSpPr>
        <dsp:cNvPr id="0" name=""/>
        <dsp:cNvSpPr/>
      </dsp:nvSpPr>
      <dsp:spPr>
        <a:xfrm>
          <a:off x="2351191" y="555728"/>
          <a:ext cx="3660567" cy="3660567"/>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159333"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Naming Conventions</a:t>
          </a:r>
          <a:endParaRPr lang="en-US" sz="1800" b="1" kern="1200" dirty="0">
            <a:solidFill>
              <a:srgbClr val="FFFFFF"/>
            </a:solidFill>
            <a:latin typeface="Arial"/>
            <a:ea typeface="+mn-ea"/>
            <a:cs typeface="Arial"/>
          </a:endParaRPr>
        </a:p>
      </dsp:txBody>
      <dsp:txXfrm>
        <a:off x="5213429" y="1886032"/>
        <a:ext cx="1596657" cy="999960"/>
      </dsp:txXfrm>
    </dsp:sp>
    <dsp:sp modelId="{8F3F14E6-92C3-4D18-9055-F4BF126F234E}">
      <dsp:nvSpPr>
        <dsp:cNvPr id="0" name=""/>
        <dsp:cNvSpPr/>
      </dsp:nvSpPr>
      <dsp:spPr>
        <a:xfrm>
          <a:off x="2351191" y="555728"/>
          <a:ext cx="3660567" cy="3660567"/>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3329050" y="3662220"/>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Type Declarations</a:t>
          </a:r>
          <a:endParaRPr lang="en-US" sz="1800" b="1" kern="1200" dirty="0">
            <a:solidFill>
              <a:srgbClr val="FFFFFF"/>
            </a:solidFill>
            <a:latin typeface="Arial"/>
            <a:ea typeface="+mn-ea"/>
            <a:cs typeface="Arial"/>
          </a:endParaRPr>
        </a:p>
      </dsp:txBody>
      <dsp:txXfrm>
        <a:off x="3383146" y="3716316"/>
        <a:ext cx="1596657" cy="999960"/>
      </dsp:txXfrm>
    </dsp:sp>
    <dsp:sp modelId="{02078833-7B43-4D47-AEE9-9D7380EAC3A4}">
      <dsp:nvSpPr>
        <dsp:cNvPr id="0" name=""/>
        <dsp:cNvSpPr/>
      </dsp:nvSpPr>
      <dsp:spPr>
        <a:xfrm>
          <a:off x="2351191" y="555728"/>
          <a:ext cx="3660567" cy="3660567"/>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98766" y="1831936"/>
          <a:ext cx="1704849" cy="1108152"/>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Inheritance</a:t>
          </a:r>
          <a:endParaRPr lang="en-US" sz="1800" b="1" kern="1200" dirty="0">
            <a:solidFill>
              <a:srgbClr val="FFFFFF"/>
            </a:solidFill>
            <a:latin typeface="Arial"/>
            <a:ea typeface="+mn-ea"/>
            <a:cs typeface="Arial"/>
          </a:endParaRPr>
        </a:p>
      </dsp:txBody>
      <dsp:txXfrm>
        <a:off x="1552862" y="1886032"/>
        <a:ext cx="1596657" cy="999960"/>
      </dsp:txXfrm>
    </dsp:sp>
    <dsp:sp modelId="{376EA92B-EC0D-4221-B99E-9786AD3CEB3F}">
      <dsp:nvSpPr>
        <dsp:cNvPr id="0" name=""/>
        <dsp:cNvSpPr/>
      </dsp:nvSpPr>
      <dsp:spPr>
        <a:xfrm>
          <a:off x="2351191" y="555728"/>
          <a:ext cx="3660567" cy="3660567"/>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97448" y="1859"/>
          <a:ext cx="1568053" cy="1019234"/>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Substitution Groups</a:t>
          </a:r>
          <a:endParaRPr lang="en-US" sz="1500" b="1" kern="1200" dirty="0">
            <a:solidFill>
              <a:srgbClr val="FFFFFF"/>
            </a:solidFill>
            <a:latin typeface="Arial"/>
            <a:ea typeface="+mn-ea"/>
            <a:cs typeface="Arial"/>
          </a:endParaRPr>
        </a:p>
      </dsp:txBody>
      <dsp:txXfrm>
        <a:off x="3447203" y="51614"/>
        <a:ext cx="1468543" cy="919724"/>
      </dsp:txXfrm>
    </dsp:sp>
    <dsp:sp modelId="{8B1E5EEC-DF5B-4341-80EE-BFCBC01FC3B5}">
      <dsp:nvSpPr>
        <dsp:cNvPr id="0" name=""/>
        <dsp:cNvSpPr/>
      </dsp:nvSpPr>
      <dsp:spPr>
        <a:xfrm>
          <a:off x="2047624" y="467212"/>
          <a:ext cx="4070522" cy="4070522"/>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33308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Code Lists</a:t>
          </a:r>
          <a:endParaRPr lang="en-US" sz="1500" b="1" kern="1200" dirty="0">
            <a:solidFill>
              <a:srgbClr val="FFFFFF"/>
            </a:solidFill>
            <a:latin typeface="Arial"/>
            <a:ea typeface="+mn-ea"/>
            <a:cs typeface="Arial"/>
          </a:endParaRPr>
        </a:p>
      </dsp:txBody>
      <dsp:txXfrm>
        <a:off x="5382838" y="1758119"/>
        <a:ext cx="1468543" cy="919724"/>
      </dsp:txXfrm>
    </dsp:sp>
    <dsp:sp modelId="{8F3F14E6-92C3-4D18-9055-F4BF126F234E}">
      <dsp:nvSpPr>
        <dsp:cNvPr id="0" name=""/>
        <dsp:cNvSpPr/>
      </dsp:nvSpPr>
      <dsp:spPr>
        <a:xfrm>
          <a:off x="2087385" y="397797"/>
          <a:ext cx="4070522" cy="4070522"/>
        </a:xfrm>
        <a:custGeom>
          <a:avLst/>
          <a:gdLst/>
          <a:ahLst/>
          <a:cxnLst/>
          <a:rect l="0" t="0" r="0" b="0"/>
          <a:pathLst>
            <a:path>
              <a:moveTo>
                <a:pt x="4016403" y="2501480"/>
              </a:moveTo>
              <a:arcTo wR="2035261" hR="2035261" stAng="794543"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4593745"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Object Referencing</a:t>
          </a:r>
          <a:endParaRPr lang="en-US" sz="1500" b="1" kern="1200" dirty="0">
            <a:solidFill>
              <a:srgbClr val="FFFFFF"/>
            </a:solidFill>
            <a:latin typeface="Arial"/>
            <a:ea typeface="+mn-ea"/>
            <a:cs typeface="Arial"/>
          </a:endParaRPr>
        </a:p>
      </dsp:txBody>
      <dsp:txXfrm>
        <a:off x="4643500" y="3594903"/>
        <a:ext cx="1468543" cy="919724"/>
      </dsp:txXfrm>
    </dsp:sp>
    <dsp:sp modelId="{02078833-7B43-4D47-AEE9-9D7380EAC3A4}">
      <dsp:nvSpPr>
        <dsp:cNvPr id="0" name=""/>
        <dsp:cNvSpPr/>
      </dsp:nvSpPr>
      <dsp:spPr>
        <a:xfrm>
          <a:off x="2146213" y="398650"/>
          <a:ext cx="4070522" cy="4070522"/>
        </a:xfrm>
        <a:custGeom>
          <a:avLst/>
          <a:gdLst/>
          <a:ahLst/>
          <a:cxnLst/>
          <a:rect l="0" t="0" r="0" b="0"/>
          <a:pathLst>
            <a:path>
              <a:moveTo>
                <a:pt x="2284866" y="4055158"/>
              </a:moveTo>
              <a:arcTo wR="2035261" hR="2035261" stAng="4977329" swAng="8453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43D83DFA-676B-1B4C-BF57-4D6AFED24994}">
      <dsp:nvSpPr>
        <dsp:cNvPr id="0" name=""/>
        <dsp:cNvSpPr/>
      </dsp:nvSpPr>
      <dsp:spPr>
        <a:xfrm>
          <a:off x="2201150"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Metadata</a:t>
          </a:r>
          <a:endParaRPr lang="en-US" sz="1500" b="1" kern="1200" dirty="0">
            <a:solidFill>
              <a:srgbClr val="FFFFFF"/>
            </a:solidFill>
            <a:latin typeface="Arial"/>
            <a:ea typeface="+mn-ea"/>
            <a:cs typeface="Arial"/>
          </a:endParaRPr>
        </a:p>
      </dsp:txBody>
      <dsp:txXfrm>
        <a:off x="2250905" y="3594903"/>
        <a:ext cx="1468543" cy="919724"/>
      </dsp:txXfrm>
    </dsp:sp>
    <dsp:sp modelId="{44302B65-80B1-694C-824A-86FCB585BC0E}">
      <dsp:nvSpPr>
        <dsp:cNvPr id="0" name=""/>
        <dsp:cNvSpPr/>
      </dsp:nvSpPr>
      <dsp:spPr>
        <a:xfrm>
          <a:off x="2205042" y="397797"/>
          <a:ext cx="4070522" cy="4070522"/>
        </a:xfrm>
        <a:custGeom>
          <a:avLst/>
          <a:gdLst/>
          <a:ahLst/>
          <a:cxnLst/>
          <a:rect l="0" t="0" r="0" b="0"/>
          <a:pathLst>
            <a:path>
              <a:moveTo>
                <a:pt x="241574" y="2997017"/>
              </a:moveTo>
              <a:arcTo wR="2035261" hR="2035261" stAng="9108015"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6181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Type Augmentation</a:t>
          </a:r>
          <a:endParaRPr lang="en-US" sz="1500" b="1" kern="1200" dirty="0">
            <a:solidFill>
              <a:srgbClr val="FFFFFF"/>
            </a:solidFill>
            <a:latin typeface="Arial"/>
            <a:ea typeface="+mn-ea"/>
            <a:cs typeface="Arial"/>
          </a:endParaRPr>
        </a:p>
      </dsp:txBody>
      <dsp:txXfrm>
        <a:off x="1511568" y="1758119"/>
        <a:ext cx="1468543" cy="919724"/>
      </dsp:txXfrm>
    </dsp:sp>
    <dsp:sp modelId="{376EA92B-EC0D-4221-B99E-9786AD3CEB3F}">
      <dsp:nvSpPr>
        <dsp:cNvPr id="0" name=""/>
        <dsp:cNvSpPr/>
      </dsp:nvSpPr>
      <dsp:spPr>
        <a:xfrm>
          <a:off x="2244803" y="467212"/>
          <a:ext cx="4070522" cy="4070522"/>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97448" y="1859"/>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Substitution Groups</a:t>
          </a:r>
          <a:endParaRPr lang="en-US" sz="1500" b="1" kern="1200" dirty="0">
            <a:solidFill>
              <a:srgbClr val="FFFFFF"/>
            </a:solidFill>
            <a:latin typeface="Arial"/>
            <a:ea typeface="+mn-ea"/>
            <a:cs typeface="Arial"/>
          </a:endParaRPr>
        </a:p>
      </dsp:txBody>
      <dsp:txXfrm>
        <a:off x="3447203" y="51614"/>
        <a:ext cx="1468543" cy="919724"/>
      </dsp:txXfrm>
    </dsp:sp>
    <dsp:sp modelId="{8B1E5EEC-DF5B-4341-80EE-BFCBC01FC3B5}">
      <dsp:nvSpPr>
        <dsp:cNvPr id="0" name=""/>
        <dsp:cNvSpPr/>
      </dsp:nvSpPr>
      <dsp:spPr>
        <a:xfrm>
          <a:off x="2047624" y="467212"/>
          <a:ext cx="4070522" cy="4070522"/>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333083" y="1708364"/>
          <a:ext cx="1568053" cy="1019234"/>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Code Lists</a:t>
          </a:r>
          <a:endParaRPr lang="en-US" sz="1500" b="1" kern="1200" dirty="0">
            <a:solidFill>
              <a:srgbClr val="FFFFFF"/>
            </a:solidFill>
            <a:latin typeface="Arial"/>
            <a:ea typeface="+mn-ea"/>
            <a:cs typeface="Arial"/>
          </a:endParaRPr>
        </a:p>
      </dsp:txBody>
      <dsp:txXfrm>
        <a:off x="5382838" y="1758119"/>
        <a:ext cx="1468543" cy="919724"/>
      </dsp:txXfrm>
    </dsp:sp>
    <dsp:sp modelId="{8F3F14E6-92C3-4D18-9055-F4BF126F234E}">
      <dsp:nvSpPr>
        <dsp:cNvPr id="0" name=""/>
        <dsp:cNvSpPr/>
      </dsp:nvSpPr>
      <dsp:spPr>
        <a:xfrm>
          <a:off x="2087385" y="397797"/>
          <a:ext cx="4070522" cy="4070522"/>
        </a:xfrm>
        <a:custGeom>
          <a:avLst/>
          <a:gdLst/>
          <a:ahLst/>
          <a:cxnLst/>
          <a:rect l="0" t="0" r="0" b="0"/>
          <a:pathLst>
            <a:path>
              <a:moveTo>
                <a:pt x="4016403" y="2501480"/>
              </a:moveTo>
              <a:arcTo wR="2035261" hR="2035261" stAng="794543"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4593745"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Object Referencing</a:t>
          </a:r>
          <a:endParaRPr lang="en-US" sz="1500" b="1" kern="1200" dirty="0">
            <a:solidFill>
              <a:srgbClr val="FFFFFF"/>
            </a:solidFill>
            <a:latin typeface="Arial"/>
            <a:ea typeface="+mn-ea"/>
            <a:cs typeface="Arial"/>
          </a:endParaRPr>
        </a:p>
      </dsp:txBody>
      <dsp:txXfrm>
        <a:off x="4643500" y="3594903"/>
        <a:ext cx="1468543" cy="919724"/>
      </dsp:txXfrm>
    </dsp:sp>
    <dsp:sp modelId="{02078833-7B43-4D47-AEE9-9D7380EAC3A4}">
      <dsp:nvSpPr>
        <dsp:cNvPr id="0" name=""/>
        <dsp:cNvSpPr/>
      </dsp:nvSpPr>
      <dsp:spPr>
        <a:xfrm>
          <a:off x="2146213" y="398650"/>
          <a:ext cx="4070522" cy="4070522"/>
        </a:xfrm>
        <a:custGeom>
          <a:avLst/>
          <a:gdLst/>
          <a:ahLst/>
          <a:cxnLst/>
          <a:rect l="0" t="0" r="0" b="0"/>
          <a:pathLst>
            <a:path>
              <a:moveTo>
                <a:pt x="2284866" y="4055158"/>
              </a:moveTo>
              <a:arcTo wR="2035261" hR="2035261" stAng="4977329" swAng="8453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43D83DFA-676B-1B4C-BF57-4D6AFED24994}">
      <dsp:nvSpPr>
        <dsp:cNvPr id="0" name=""/>
        <dsp:cNvSpPr/>
      </dsp:nvSpPr>
      <dsp:spPr>
        <a:xfrm>
          <a:off x="2201150"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Metadata</a:t>
          </a:r>
          <a:endParaRPr lang="en-US" sz="1500" b="1" kern="1200" dirty="0">
            <a:solidFill>
              <a:srgbClr val="FFFFFF"/>
            </a:solidFill>
            <a:latin typeface="Arial"/>
            <a:ea typeface="+mn-ea"/>
            <a:cs typeface="Arial"/>
          </a:endParaRPr>
        </a:p>
      </dsp:txBody>
      <dsp:txXfrm>
        <a:off x="2250905" y="3594903"/>
        <a:ext cx="1468543" cy="919724"/>
      </dsp:txXfrm>
    </dsp:sp>
    <dsp:sp modelId="{44302B65-80B1-694C-824A-86FCB585BC0E}">
      <dsp:nvSpPr>
        <dsp:cNvPr id="0" name=""/>
        <dsp:cNvSpPr/>
      </dsp:nvSpPr>
      <dsp:spPr>
        <a:xfrm>
          <a:off x="2205042" y="397797"/>
          <a:ext cx="4070522" cy="4070522"/>
        </a:xfrm>
        <a:custGeom>
          <a:avLst/>
          <a:gdLst/>
          <a:ahLst/>
          <a:cxnLst/>
          <a:rect l="0" t="0" r="0" b="0"/>
          <a:pathLst>
            <a:path>
              <a:moveTo>
                <a:pt x="241574" y="2997017"/>
              </a:moveTo>
              <a:arcTo wR="2035261" hR="2035261" stAng="9108015"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6181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Type Augmentation</a:t>
          </a:r>
          <a:endParaRPr lang="en-US" sz="1500" b="1" kern="1200" dirty="0">
            <a:solidFill>
              <a:srgbClr val="FFFFFF"/>
            </a:solidFill>
            <a:latin typeface="Arial"/>
            <a:ea typeface="+mn-ea"/>
            <a:cs typeface="Arial"/>
          </a:endParaRPr>
        </a:p>
      </dsp:txBody>
      <dsp:txXfrm>
        <a:off x="1511568" y="1758119"/>
        <a:ext cx="1468543" cy="919724"/>
      </dsp:txXfrm>
    </dsp:sp>
    <dsp:sp modelId="{376EA92B-EC0D-4221-B99E-9786AD3CEB3F}">
      <dsp:nvSpPr>
        <dsp:cNvPr id="0" name=""/>
        <dsp:cNvSpPr/>
      </dsp:nvSpPr>
      <dsp:spPr>
        <a:xfrm>
          <a:off x="2244803" y="467212"/>
          <a:ext cx="4070522" cy="4070522"/>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97448" y="1859"/>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Substitution Groups</a:t>
          </a:r>
          <a:endParaRPr lang="en-US" sz="1500" b="1" kern="1200" dirty="0">
            <a:solidFill>
              <a:srgbClr val="FFFFFF"/>
            </a:solidFill>
            <a:latin typeface="Arial"/>
            <a:ea typeface="+mn-ea"/>
            <a:cs typeface="Arial"/>
          </a:endParaRPr>
        </a:p>
      </dsp:txBody>
      <dsp:txXfrm>
        <a:off x="3447203" y="51614"/>
        <a:ext cx="1468543" cy="919724"/>
      </dsp:txXfrm>
    </dsp:sp>
    <dsp:sp modelId="{8B1E5EEC-DF5B-4341-80EE-BFCBC01FC3B5}">
      <dsp:nvSpPr>
        <dsp:cNvPr id="0" name=""/>
        <dsp:cNvSpPr/>
      </dsp:nvSpPr>
      <dsp:spPr>
        <a:xfrm>
          <a:off x="2047624" y="467212"/>
          <a:ext cx="4070522" cy="4070522"/>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33308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Code Lists</a:t>
          </a:r>
          <a:endParaRPr lang="en-US" sz="1500" b="1" kern="1200" dirty="0">
            <a:solidFill>
              <a:srgbClr val="FFFFFF"/>
            </a:solidFill>
            <a:latin typeface="Arial"/>
            <a:ea typeface="+mn-ea"/>
            <a:cs typeface="Arial"/>
          </a:endParaRPr>
        </a:p>
      </dsp:txBody>
      <dsp:txXfrm>
        <a:off x="5382838" y="1758119"/>
        <a:ext cx="1468543" cy="919724"/>
      </dsp:txXfrm>
    </dsp:sp>
    <dsp:sp modelId="{8F3F14E6-92C3-4D18-9055-F4BF126F234E}">
      <dsp:nvSpPr>
        <dsp:cNvPr id="0" name=""/>
        <dsp:cNvSpPr/>
      </dsp:nvSpPr>
      <dsp:spPr>
        <a:xfrm>
          <a:off x="2087385" y="397797"/>
          <a:ext cx="4070522" cy="4070522"/>
        </a:xfrm>
        <a:custGeom>
          <a:avLst/>
          <a:gdLst/>
          <a:ahLst/>
          <a:cxnLst/>
          <a:rect l="0" t="0" r="0" b="0"/>
          <a:pathLst>
            <a:path>
              <a:moveTo>
                <a:pt x="4016403" y="2501480"/>
              </a:moveTo>
              <a:arcTo wR="2035261" hR="2035261" stAng="794543"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4593745" y="3545148"/>
          <a:ext cx="1568053" cy="1019234"/>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Object Referencing</a:t>
          </a:r>
          <a:endParaRPr lang="en-US" sz="1500" b="1" kern="1200" dirty="0">
            <a:solidFill>
              <a:srgbClr val="FFFFFF"/>
            </a:solidFill>
            <a:latin typeface="Arial"/>
            <a:ea typeface="+mn-ea"/>
            <a:cs typeface="Arial"/>
          </a:endParaRPr>
        </a:p>
      </dsp:txBody>
      <dsp:txXfrm>
        <a:off x="4643500" y="3594903"/>
        <a:ext cx="1468543" cy="919724"/>
      </dsp:txXfrm>
    </dsp:sp>
    <dsp:sp modelId="{02078833-7B43-4D47-AEE9-9D7380EAC3A4}">
      <dsp:nvSpPr>
        <dsp:cNvPr id="0" name=""/>
        <dsp:cNvSpPr/>
      </dsp:nvSpPr>
      <dsp:spPr>
        <a:xfrm>
          <a:off x="2146213" y="398650"/>
          <a:ext cx="4070522" cy="4070522"/>
        </a:xfrm>
        <a:custGeom>
          <a:avLst/>
          <a:gdLst/>
          <a:ahLst/>
          <a:cxnLst/>
          <a:rect l="0" t="0" r="0" b="0"/>
          <a:pathLst>
            <a:path>
              <a:moveTo>
                <a:pt x="2284866" y="4055158"/>
              </a:moveTo>
              <a:arcTo wR="2035261" hR="2035261" stAng="4977329" swAng="8453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43D83DFA-676B-1B4C-BF57-4D6AFED24994}">
      <dsp:nvSpPr>
        <dsp:cNvPr id="0" name=""/>
        <dsp:cNvSpPr/>
      </dsp:nvSpPr>
      <dsp:spPr>
        <a:xfrm>
          <a:off x="2201150"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Metadata</a:t>
          </a:r>
          <a:endParaRPr lang="en-US" sz="1500" b="1" kern="1200" dirty="0">
            <a:solidFill>
              <a:srgbClr val="FFFFFF"/>
            </a:solidFill>
            <a:latin typeface="Arial"/>
            <a:ea typeface="+mn-ea"/>
            <a:cs typeface="Arial"/>
          </a:endParaRPr>
        </a:p>
      </dsp:txBody>
      <dsp:txXfrm>
        <a:off x="2250905" y="3594903"/>
        <a:ext cx="1468543" cy="919724"/>
      </dsp:txXfrm>
    </dsp:sp>
    <dsp:sp modelId="{44302B65-80B1-694C-824A-86FCB585BC0E}">
      <dsp:nvSpPr>
        <dsp:cNvPr id="0" name=""/>
        <dsp:cNvSpPr/>
      </dsp:nvSpPr>
      <dsp:spPr>
        <a:xfrm>
          <a:off x="2205042" y="397797"/>
          <a:ext cx="4070522" cy="4070522"/>
        </a:xfrm>
        <a:custGeom>
          <a:avLst/>
          <a:gdLst/>
          <a:ahLst/>
          <a:cxnLst/>
          <a:rect l="0" t="0" r="0" b="0"/>
          <a:pathLst>
            <a:path>
              <a:moveTo>
                <a:pt x="241574" y="2997017"/>
              </a:moveTo>
              <a:arcTo wR="2035261" hR="2035261" stAng="9108015"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6181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Type Augmentation</a:t>
          </a:r>
          <a:endParaRPr lang="en-US" sz="1500" b="1" kern="1200" dirty="0">
            <a:solidFill>
              <a:srgbClr val="FFFFFF"/>
            </a:solidFill>
            <a:latin typeface="Arial"/>
            <a:ea typeface="+mn-ea"/>
            <a:cs typeface="Arial"/>
          </a:endParaRPr>
        </a:p>
      </dsp:txBody>
      <dsp:txXfrm>
        <a:off x="1511568" y="1758119"/>
        <a:ext cx="1468543" cy="919724"/>
      </dsp:txXfrm>
    </dsp:sp>
    <dsp:sp modelId="{376EA92B-EC0D-4221-B99E-9786AD3CEB3F}">
      <dsp:nvSpPr>
        <dsp:cNvPr id="0" name=""/>
        <dsp:cNvSpPr/>
      </dsp:nvSpPr>
      <dsp:spPr>
        <a:xfrm>
          <a:off x="2244803" y="467212"/>
          <a:ext cx="4070522" cy="4070522"/>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97448" y="1859"/>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Substitution Groups</a:t>
          </a:r>
          <a:endParaRPr lang="en-US" sz="1500" b="1" kern="1200" dirty="0">
            <a:solidFill>
              <a:srgbClr val="FFFFFF"/>
            </a:solidFill>
            <a:latin typeface="Arial"/>
            <a:ea typeface="+mn-ea"/>
            <a:cs typeface="Arial"/>
          </a:endParaRPr>
        </a:p>
      </dsp:txBody>
      <dsp:txXfrm>
        <a:off x="3447203" y="51614"/>
        <a:ext cx="1468543" cy="919724"/>
      </dsp:txXfrm>
    </dsp:sp>
    <dsp:sp modelId="{8B1E5EEC-DF5B-4341-80EE-BFCBC01FC3B5}">
      <dsp:nvSpPr>
        <dsp:cNvPr id="0" name=""/>
        <dsp:cNvSpPr/>
      </dsp:nvSpPr>
      <dsp:spPr>
        <a:xfrm>
          <a:off x="2047624" y="467212"/>
          <a:ext cx="4070522" cy="4070522"/>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33308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Code Lists</a:t>
          </a:r>
          <a:endParaRPr lang="en-US" sz="1500" b="1" kern="1200" dirty="0">
            <a:solidFill>
              <a:srgbClr val="FFFFFF"/>
            </a:solidFill>
            <a:latin typeface="Arial"/>
            <a:ea typeface="+mn-ea"/>
            <a:cs typeface="Arial"/>
          </a:endParaRPr>
        </a:p>
      </dsp:txBody>
      <dsp:txXfrm>
        <a:off x="5382838" y="1758119"/>
        <a:ext cx="1468543" cy="919724"/>
      </dsp:txXfrm>
    </dsp:sp>
    <dsp:sp modelId="{8F3F14E6-92C3-4D18-9055-F4BF126F234E}">
      <dsp:nvSpPr>
        <dsp:cNvPr id="0" name=""/>
        <dsp:cNvSpPr/>
      </dsp:nvSpPr>
      <dsp:spPr>
        <a:xfrm>
          <a:off x="2087385" y="397797"/>
          <a:ext cx="4070522" cy="4070522"/>
        </a:xfrm>
        <a:custGeom>
          <a:avLst/>
          <a:gdLst/>
          <a:ahLst/>
          <a:cxnLst/>
          <a:rect l="0" t="0" r="0" b="0"/>
          <a:pathLst>
            <a:path>
              <a:moveTo>
                <a:pt x="4016403" y="2501480"/>
              </a:moveTo>
              <a:arcTo wR="2035261" hR="2035261" stAng="794543"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4593745"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Object Referencing</a:t>
          </a:r>
          <a:endParaRPr lang="en-US" sz="1500" b="1" kern="1200" dirty="0">
            <a:solidFill>
              <a:srgbClr val="FFFFFF"/>
            </a:solidFill>
            <a:latin typeface="Arial"/>
            <a:ea typeface="+mn-ea"/>
            <a:cs typeface="Arial"/>
          </a:endParaRPr>
        </a:p>
      </dsp:txBody>
      <dsp:txXfrm>
        <a:off x="4643500" y="3594903"/>
        <a:ext cx="1468543" cy="919724"/>
      </dsp:txXfrm>
    </dsp:sp>
    <dsp:sp modelId="{02078833-7B43-4D47-AEE9-9D7380EAC3A4}">
      <dsp:nvSpPr>
        <dsp:cNvPr id="0" name=""/>
        <dsp:cNvSpPr/>
      </dsp:nvSpPr>
      <dsp:spPr>
        <a:xfrm>
          <a:off x="2146213" y="398650"/>
          <a:ext cx="4070522" cy="4070522"/>
        </a:xfrm>
        <a:custGeom>
          <a:avLst/>
          <a:gdLst/>
          <a:ahLst/>
          <a:cxnLst/>
          <a:rect l="0" t="0" r="0" b="0"/>
          <a:pathLst>
            <a:path>
              <a:moveTo>
                <a:pt x="2284866" y="4055158"/>
              </a:moveTo>
              <a:arcTo wR="2035261" hR="2035261" stAng="4977329" swAng="8453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43D83DFA-676B-1B4C-BF57-4D6AFED24994}">
      <dsp:nvSpPr>
        <dsp:cNvPr id="0" name=""/>
        <dsp:cNvSpPr/>
      </dsp:nvSpPr>
      <dsp:spPr>
        <a:xfrm>
          <a:off x="2201150" y="3545148"/>
          <a:ext cx="1568053" cy="1019234"/>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Metadata</a:t>
          </a:r>
          <a:endParaRPr lang="en-US" sz="1500" b="1" kern="1200" dirty="0">
            <a:solidFill>
              <a:srgbClr val="FFFFFF"/>
            </a:solidFill>
            <a:latin typeface="Arial"/>
            <a:ea typeface="+mn-ea"/>
            <a:cs typeface="Arial"/>
          </a:endParaRPr>
        </a:p>
      </dsp:txBody>
      <dsp:txXfrm>
        <a:off x="2250905" y="3594903"/>
        <a:ext cx="1468543" cy="919724"/>
      </dsp:txXfrm>
    </dsp:sp>
    <dsp:sp modelId="{44302B65-80B1-694C-824A-86FCB585BC0E}">
      <dsp:nvSpPr>
        <dsp:cNvPr id="0" name=""/>
        <dsp:cNvSpPr/>
      </dsp:nvSpPr>
      <dsp:spPr>
        <a:xfrm>
          <a:off x="2205042" y="397797"/>
          <a:ext cx="4070522" cy="4070522"/>
        </a:xfrm>
        <a:custGeom>
          <a:avLst/>
          <a:gdLst/>
          <a:ahLst/>
          <a:cxnLst/>
          <a:rect l="0" t="0" r="0" b="0"/>
          <a:pathLst>
            <a:path>
              <a:moveTo>
                <a:pt x="241574" y="2997017"/>
              </a:moveTo>
              <a:arcTo wR="2035261" hR="2035261" stAng="9108015"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6181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Type Augmentation</a:t>
          </a:r>
          <a:endParaRPr lang="en-US" sz="1500" b="1" kern="1200" dirty="0">
            <a:solidFill>
              <a:srgbClr val="FFFFFF"/>
            </a:solidFill>
            <a:latin typeface="Arial"/>
            <a:ea typeface="+mn-ea"/>
            <a:cs typeface="Arial"/>
          </a:endParaRPr>
        </a:p>
      </dsp:txBody>
      <dsp:txXfrm>
        <a:off x="1511568" y="1758119"/>
        <a:ext cx="1468543" cy="919724"/>
      </dsp:txXfrm>
    </dsp:sp>
    <dsp:sp modelId="{376EA92B-EC0D-4221-B99E-9786AD3CEB3F}">
      <dsp:nvSpPr>
        <dsp:cNvPr id="0" name=""/>
        <dsp:cNvSpPr/>
      </dsp:nvSpPr>
      <dsp:spPr>
        <a:xfrm>
          <a:off x="2244803" y="467212"/>
          <a:ext cx="4070522" cy="4070522"/>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97448" y="1859"/>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Substitution Groups</a:t>
          </a:r>
          <a:endParaRPr lang="en-US" sz="1500" b="1" kern="1200" dirty="0">
            <a:solidFill>
              <a:srgbClr val="FFFFFF"/>
            </a:solidFill>
            <a:latin typeface="Arial"/>
            <a:ea typeface="+mn-ea"/>
            <a:cs typeface="Arial"/>
          </a:endParaRPr>
        </a:p>
      </dsp:txBody>
      <dsp:txXfrm>
        <a:off x="3447203" y="51614"/>
        <a:ext cx="1468543" cy="919724"/>
      </dsp:txXfrm>
    </dsp:sp>
    <dsp:sp modelId="{8B1E5EEC-DF5B-4341-80EE-BFCBC01FC3B5}">
      <dsp:nvSpPr>
        <dsp:cNvPr id="0" name=""/>
        <dsp:cNvSpPr/>
      </dsp:nvSpPr>
      <dsp:spPr>
        <a:xfrm>
          <a:off x="2047624" y="467212"/>
          <a:ext cx="4070522" cy="4070522"/>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33308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Code Lists</a:t>
          </a:r>
          <a:endParaRPr lang="en-US" sz="1500" b="1" kern="1200" dirty="0">
            <a:solidFill>
              <a:srgbClr val="FFFFFF"/>
            </a:solidFill>
            <a:latin typeface="Arial"/>
            <a:ea typeface="+mn-ea"/>
            <a:cs typeface="Arial"/>
          </a:endParaRPr>
        </a:p>
      </dsp:txBody>
      <dsp:txXfrm>
        <a:off x="5382838" y="1758119"/>
        <a:ext cx="1468543" cy="919724"/>
      </dsp:txXfrm>
    </dsp:sp>
    <dsp:sp modelId="{8F3F14E6-92C3-4D18-9055-F4BF126F234E}">
      <dsp:nvSpPr>
        <dsp:cNvPr id="0" name=""/>
        <dsp:cNvSpPr/>
      </dsp:nvSpPr>
      <dsp:spPr>
        <a:xfrm>
          <a:off x="2087385" y="397797"/>
          <a:ext cx="4070522" cy="4070522"/>
        </a:xfrm>
        <a:custGeom>
          <a:avLst/>
          <a:gdLst/>
          <a:ahLst/>
          <a:cxnLst/>
          <a:rect l="0" t="0" r="0" b="0"/>
          <a:pathLst>
            <a:path>
              <a:moveTo>
                <a:pt x="4016403" y="2501480"/>
              </a:moveTo>
              <a:arcTo wR="2035261" hR="2035261" stAng="794543"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4593745"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Object Referencing</a:t>
          </a:r>
          <a:endParaRPr lang="en-US" sz="1500" b="1" kern="1200" dirty="0">
            <a:solidFill>
              <a:srgbClr val="FFFFFF"/>
            </a:solidFill>
            <a:latin typeface="Arial"/>
            <a:ea typeface="+mn-ea"/>
            <a:cs typeface="Arial"/>
          </a:endParaRPr>
        </a:p>
      </dsp:txBody>
      <dsp:txXfrm>
        <a:off x="4643500" y="3594903"/>
        <a:ext cx="1468543" cy="919724"/>
      </dsp:txXfrm>
    </dsp:sp>
    <dsp:sp modelId="{02078833-7B43-4D47-AEE9-9D7380EAC3A4}">
      <dsp:nvSpPr>
        <dsp:cNvPr id="0" name=""/>
        <dsp:cNvSpPr/>
      </dsp:nvSpPr>
      <dsp:spPr>
        <a:xfrm>
          <a:off x="2146213" y="398650"/>
          <a:ext cx="4070522" cy="4070522"/>
        </a:xfrm>
        <a:custGeom>
          <a:avLst/>
          <a:gdLst/>
          <a:ahLst/>
          <a:cxnLst/>
          <a:rect l="0" t="0" r="0" b="0"/>
          <a:pathLst>
            <a:path>
              <a:moveTo>
                <a:pt x="2284866" y="4055158"/>
              </a:moveTo>
              <a:arcTo wR="2035261" hR="2035261" stAng="4977329" swAng="8453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43D83DFA-676B-1B4C-BF57-4D6AFED24994}">
      <dsp:nvSpPr>
        <dsp:cNvPr id="0" name=""/>
        <dsp:cNvSpPr/>
      </dsp:nvSpPr>
      <dsp:spPr>
        <a:xfrm>
          <a:off x="2201150"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Metadata</a:t>
          </a:r>
          <a:endParaRPr lang="en-US" sz="1500" b="1" kern="1200" dirty="0">
            <a:solidFill>
              <a:srgbClr val="FFFFFF"/>
            </a:solidFill>
            <a:latin typeface="Arial"/>
            <a:ea typeface="+mn-ea"/>
            <a:cs typeface="Arial"/>
          </a:endParaRPr>
        </a:p>
      </dsp:txBody>
      <dsp:txXfrm>
        <a:off x="2250905" y="3594903"/>
        <a:ext cx="1468543" cy="919724"/>
      </dsp:txXfrm>
    </dsp:sp>
    <dsp:sp modelId="{44302B65-80B1-694C-824A-86FCB585BC0E}">
      <dsp:nvSpPr>
        <dsp:cNvPr id="0" name=""/>
        <dsp:cNvSpPr/>
      </dsp:nvSpPr>
      <dsp:spPr>
        <a:xfrm>
          <a:off x="2205042" y="397797"/>
          <a:ext cx="4070522" cy="4070522"/>
        </a:xfrm>
        <a:custGeom>
          <a:avLst/>
          <a:gdLst/>
          <a:ahLst/>
          <a:cxnLst/>
          <a:rect l="0" t="0" r="0" b="0"/>
          <a:pathLst>
            <a:path>
              <a:moveTo>
                <a:pt x="241574" y="2997017"/>
              </a:moveTo>
              <a:arcTo wR="2035261" hR="2035261" stAng="9108015"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61813" y="1708364"/>
          <a:ext cx="1568053" cy="1019234"/>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Type Augmentation</a:t>
          </a:r>
          <a:endParaRPr lang="en-US" sz="1500" b="1" kern="1200" dirty="0">
            <a:solidFill>
              <a:srgbClr val="FFFFFF"/>
            </a:solidFill>
            <a:latin typeface="Arial"/>
            <a:ea typeface="+mn-ea"/>
            <a:cs typeface="Arial"/>
          </a:endParaRPr>
        </a:p>
      </dsp:txBody>
      <dsp:txXfrm>
        <a:off x="1511568" y="1758119"/>
        <a:ext cx="1468543" cy="919724"/>
      </dsp:txXfrm>
    </dsp:sp>
    <dsp:sp modelId="{376EA92B-EC0D-4221-B99E-9786AD3CEB3F}">
      <dsp:nvSpPr>
        <dsp:cNvPr id="0" name=""/>
        <dsp:cNvSpPr/>
      </dsp:nvSpPr>
      <dsp:spPr>
        <a:xfrm>
          <a:off x="2244803" y="467212"/>
          <a:ext cx="4070522" cy="4070522"/>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908B1D97-ED06-7346-B385-D82BB3C0CCC8}" type="datetimeFigureOut">
              <a:t>11/25/13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D515A369-7054-3D41-B280-B6CFA055CC5A}" type="slidenum">
              <a:t>‹#›</a:t>
            </a:fld>
            <a:endParaRPr lang="en-US"/>
          </a:p>
        </p:txBody>
      </p:sp>
    </p:spTree>
    <p:extLst>
      <p:ext uri="{BB962C8B-B14F-4D97-AF65-F5344CB8AC3E}">
        <p14:creationId xmlns:p14="http://schemas.microsoft.com/office/powerpoint/2010/main" val="3772331520"/>
      </p:ext>
    </p:extLst>
  </p:cSld>
  <p:clrMap bg1="lt1" tx1="dk1" bg2="lt2" tx2="dk2" accent1="accent1" accent2="accent2" accent3="accent3" accent4="accent4" accent5="accent5" accent6="accent6" hlink="hlink" folHlink="folHlink"/>
  <p:hf hdr="0" ftr="0" dt="0"/>
</p:handoutMaster>
</file>

<file path=ppt/media/image1.jpg>
</file>

<file path=ppt/media/image11.png>
</file>

<file path=ppt/media/image15.png>
</file>

<file path=ppt/media/image2.jpg>
</file>

<file path=ppt/media/image3.png>
</file>

<file path=ppt/media/image4.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3177" tIns="46589" rIns="93177" bIns="46589"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3177" tIns="46589" rIns="93177" bIns="46589" rtlCol="0"/>
          <a:lstStyle>
            <a:lvl1pPr algn="r" fontAlgn="auto">
              <a:spcBef>
                <a:spcPts val="0"/>
              </a:spcBef>
              <a:spcAft>
                <a:spcPts val="0"/>
              </a:spcAft>
              <a:defRPr sz="1200">
                <a:latin typeface="+mn-lt"/>
                <a:cs typeface="+mn-cs"/>
              </a:defRPr>
            </a:lvl1pPr>
          </a:lstStyle>
          <a:p>
            <a:pPr>
              <a:defRPr/>
            </a:pPr>
            <a:fld id="{5EB8AA5E-E34F-453F-8A10-A9685344F0E7}" type="datetimeFigureOut">
              <a:rPr lang="en-US"/>
              <a:pPr>
                <a:defRPr/>
              </a:pPr>
              <a:t>11/26/2013</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3177" tIns="46589" rIns="93177" bIns="46589"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829675"/>
            <a:ext cx="3038475" cy="465138"/>
          </a:xfrm>
          <a:prstGeom prst="rect">
            <a:avLst/>
          </a:prstGeom>
        </p:spPr>
        <p:txBody>
          <a:bodyPr vert="horz" lIns="93177" tIns="46589" rIns="93177" bIns="46589"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3177" tIns="46589" rIns="93177" bIns="46589" rtlCol="0" anchor="b"/>
          <a:lstStyle>
            <a:lvl1pPr algn="r" fontAlgn="auto">
              <a:spcBef>
                <a:spcPts val="0"/>
              </a:spcBef>
              <a:spcAft>
                <a:spcPts val="0"/>
              </a:spcAft>
              <a:defRPr sz="1200">
                <a:latin typeface="+mn-lt"/>
                <a:cs typeface="+mn-cs"/>
              </a:defRPr>
            </a:lvl1pPr>
          </a:lstStyle>
          <a:p>
            <a:pPr>
              <a:defRPr/>
            </a:pPr>
            <a:fld id="{3F018779-A06B-4266-AB67-69B8E52F48BF}" type="slidenum">
              <a:rPr lang="en-US"/>
              <a:pPr>
                <a:defRPr/>
              </a:pPr>
              <a:t>‹#›</a:t>
            </a:fld>
            <a:endParaRPr lang="en-US"/>
          </a:p>
        </p:txBody>
      </p:sp>
    </p:spTree>
    <p:extLst>
      <p:ext uri="{BB962C8B-B14F-4D97-AF65-F5344CB8AC3E}">
        <p14:creationId xmlns:p14="http://schemas.microsoft.com/office/powerpoint/2010/main" val="2239557407"/>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02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b="1" dirty="0" smtClean="0">
              <a:latin typeface="Arial" pitchFamily="34" charset="0"/>
            </a:endParaRPr>
          </a:p>
          <a:p>
            <a:pPr eaLnBrk="1" hangingPunct="1"/>
            <a:endParaRPr lang="en-US" b="1" dirty="0" smtClean="0">
              <a:latin typeface="Arial" pitchFamily="34" charset="0"/>
            </a:endParaRPr>
          </a:p>
          <a:p>
            <a:endParaRPr lang="en-US" dirty="0">
              <a:latin typeface="Calibri" charset="0"/>
            </a:endParaRPr>
          </a:p>
        </p:txBody>
      </p:sp>
      <p:sp>
        <p:nvSpPr>
          <p:cNvPr id="102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300">
                <a:solidFill>
                  <a:schemeClr val="tx1"/>
                </a:solidFill>
                <a:latin typeface="Arial" charset="0"/>
                <a:ea typeface="ＭＳ Ｐゴシック" charset="0"/>
                <a:cs typeface="ＭＳ Ｐゴシック" charset="0"/>
              </a:defRPr>
            </a:lvl1pPr>
            <a:lvl2pPr marL="716130" indent="-275434" eaLnBrk="0" hangingPunct="0">
              <a:defRPr sz="2300">
                <a:solidFill>
                  <a:schemeClr val="tx1"/>
                </a:solidFill>
                <a:latin typeface="Arial" charset="0"/>
                <a:ea typeface="ＭＳ Ｐゴシック" charset="0"/>
              </a:defRPr>
            </a:lvl2pPr>
            <a:lvl3pPr marL="1101738" indent="-220348" eaLnBrk="0" hangingPunct="0">
              <a:defRPr sz="2300">
                <a:solidFill>
                  <a:schemeClr val="tx1"/>
                </a:solidFill>
                <a:latin typeface="Arial" charset="0"/>
                <a:ea typeface="ＭＳ Ｐゴシック" charset="0"/>
              </a:defRPr>
            </a:lvl3pPr>
            <a:lvl4pPr marL="1542433" indent="-220348" eaLnBrk="0" hangingPunct="0">
              <a:defRPr sz="2300">
                <a:solidFill>
                  <a:schemeClr val="tx1"/>
                </a:solidFill>
                <a:latin typeface="Arial" charset="0"/>
                <a:ea typeface="ＭＳ Ｐゴシック" charset="0"/>
              </a:defRPr>
            </a:lvl4pPr>
            <a:lvl5pPr marL="1983128" indent="-220348" eaLnBrk="0" hangingPunct="0">
              <a:defRPr sz="2300">
                <a:solidFill>
                  <a:schemeClr val="tx1"/>
                </a:solidFill>
                <a:latin typeface="Arial" charset="0"/>
                <a:ea typeface="ＭＳ Ｐゴシック" charset="0"/>
              </a:defRPr>
            </a:lvl5pPr>
            <a:lvl6pPr marL="2423823" indent="-220348" eaLnBrk="0" fontAlgn="base" hangingPunct="0">
              <a:spcBef>
                <a:spcPct val="0"/>
              </a:spcBef>
              <a:spcAft>
                <a:spcPct val="0"/>
              </a:spcAft>
              <a:defRPr sz="2300">
                <a:solidFill>
                  <a:schemeClr val="tx1"/>
                </a:solidFill>
                <a:latin typeface="Arial" charset="0"/>
                <a:ea typeface="ＭＳ Ｐゴシック" charset="0"/>
              </a:defRPr>
            </a:lvl6pPr>
            <a:lvl7pPr marL="2864518" indent="-220348" eaLnBrk="0" fontAlgn="base" hangingPunct="0">
              <a:spcBef>
                <a:spcPct val="0"/>
              </a:spcBef>
              <a:spcAft>
                <a:spcPct val="0"/>
              </a:spcAft>
              <a:defRPr sz="2300">
                <a:solidFill>
                  <a:schemeClr val="tx1"/>
                </a:solidFill>
                <a:latin typeface="Arial" charset="0"/>
                <a:ea typeface="ＭＳ Ｐゴシック" charset="0"/>
              </a:defRPr>
            </a:lvl7pPr>
            <a:lvl8pPr marL="3305213" indent="-220348" eaLnBrk="0" fontAlgn="base" hangingPunct="0">
              <a:spcBef>
                <a:spcPct val="0"/>
              </a:spcBef>
              <a:spcAft>
                <a:spcPct val="0"/>
              </a:spcAft>
              <a:defRPr sz="2300">
                <a:solidFill>
                  <a:schemeClr val="tx1"/>
                </a:solidFill>
                <a:latin typeface="Arial" charset="0"/>
                <a:ea typeface="ＭＳ Ｐゴシック" charset="0"/>
              </a:defRPr>
            </a:lvl8pPr>
            <a:lvl9pPr marL="3745908" indent="-220348" eaLnBrk="0" fontAlgn="base" hangingPunct="0">
              <a:spcBef>
                <a:spcPct val="0"/>
              </a:spcBef>
              <a:spcAft>
                <a:spcPct val="0"/>
              </a:spcAft>
              <a:defRPr sz="2300">
                <a:solidFill>
                  <a:schemeClr val="tx1"/>
                </a:solidFill>
                <a:latin typeface="Arial" charset="0"/>
                <a:ea typeface="ＭＳ Ｐゴシック" charset="0"/>
              </a:defRPr>
            </a:lvl9pPr>
          </a:lstStyle>
          <a:p>
            <a:pPr eaLnBrk="1" hangingPunct="1"/>
            <a:fld id="{E545D641-DD1B-2042-8721-92AB82742923}" type="slidenum">
              <a:rPr lang="en-US" sz="1300">
                <a:solidFill>
                  <a:prstClr val="black"/>
                </a:solidFill>
                <a:latin typeface="Calibri" charset="0"/>
              </a:rPr>
              <a:pPr eaLnBrk="1" hangingPunct="1"/>
              <a:t>1</a:t>
            </a:fld>
            <a:endParaRPr lang="en-US" sz="1300">
              <a:solidFill>
                <a:prstClr val="black"/>
              </a:solidFill>
              <a:latin typeface="Calibri"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Slide Image Placeholder 1"/>
          <p:cNvSpPr>
            <a:spLocks noGrp="1" noRot="1" noChangeAspect="1" noTextEdit="1"/>
          </p:cNvSpPr>
          <p:nvPr>
            <p:ph type="sldImg"/>
          </p:nvPr>
        </p:nvSpPr>
        <p:spPr bwMode="auto">
          <a:noFill/>
          <a:ln>
            <a:solidFill>
              <a:srgbClr val="000000"/>
            </a:solidFill>
            <a:miter lim="800000"/>
            <a:headEnd/>
            <a:tailEnd/>
          </a:ln>
        </p:spPr>
      </p:sp>
      <p:sp>
        <p:nvSpPr>
          <p:cNvPr id="191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643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3CCF498-6DD3-41B4-B831-61447AF3D4D6}" type="slidenum">
              <a:rPr lang="en-US" smtClean="0"/>
              <a:pPr fontAlgn="base">
                <a:spcBef>
                  <a:spcPct val="0"/>
                </a:spcBef>
                <a:spcAft>
                  <a:spcPct val="0"/>
                </a:spcAft>
                <a:defRPr/>
              </a:pPr>
              <a:t>14</a:t>
            </a:fld>
            <a:endParaRPr lang="en-US" smtClean="0"/>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Slide Image Placeholder 1"/>
          <p:cNvSpPr>
            <a:spLocks noGrp="1" noRot="1" noChangeAspect="1" noTextEdit="1"/>
          </p:cNvSpPr>
          <p:nvPr>
            <p:ph type="sldImg"/>
          </p:nvPr>
        </p:nvSpPr>
        <p:spPr bwMode="auto">
          <a:noFill/>
          <a:ln>
            <a:solidFill>
              <a:srgbClr val="000000"/>
            </a:solidFill>
            <a:miter lim="800000"/>
            <a:headEnd/>
            <a:tailEnd/>
          </a:ln>
        </p:spPr>
      </p:sp>
      <p:sp>
        <p:nvSpPr>
          <p:cNvPr id="26931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203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189E830-4308-477A-9E01-0AFA2CCC9AC9}" type="slidenum">
              <a:rPr lang="en-US" smtClean="0"/>
              <a:pPr fontAlgn="base">
                <a:spcBef>
                  <a:spcPct val="0"/>
                </a:spcBef>
                <a:spcAft>
                  <a:spcPct val="0"/>
                </a:spcAft>
                <a:defRPr/>
              </a:pPr>
              <a:t>107</a:t>
            </a:fld>
            <a:endParaRPr lang="en-US" smtClean="0"/>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Slide Image Placeholder 1"/>
          <p:cNvSpPr>
            <a:spLocks noGrp="1" noRot="1" noChangeAspect="1" noTextEdit="1"/>
          </p:cNvSpPr>
          <p:nvPr>
            <p:ph type="sldImg"/>
          </p:nvPr>
        </p:nvSpPr>
        <p:spPr bwMode="auto">
          <a:noFill/>
          <a:ln>
            <a:solidFill>
              <a:srgbClr val="000000"/>
            </a:solidFill>
            <a:miter lim="800000"/>
            <a:headEnd/>
            <a:tailEnd/>
          </a:ln>
        </p:spPr>
      </p:sp>
      <p:sp>
        <p:nvSpPr>
          <p:cNvPr id="27033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48E7E92-8CCE-4B13-BE7D-E29079AAE16C}" type="slidenum">
              <a:rPr lang="en-US" smtClean="0"/>
              <a:pPr fontAlgn="base">
                <a:spcBef>
                  <a:spcPct val="0"/>
                </a:spcBef>
                <a:spcAft>
                  <a:spcPct val="0"/>
                </a:spcAft>
                <a:defRPr/>
              </a:pPr>
              <a:t>108</a:t>
            </a:fld>
            <a:endParaRPr lang="en-US" smtClean="0"/>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Slide Image Placeholder 1"/>
          <p:cNvSpPr>
            <a:spLocks noGrp="1" noRot="1" noChangeAspect="1" noTextEdit="1"/>
          </p:cNvSpPr>
          <p:nvPr>
            <p:ph type="sldImg"/>
          </p:nvPr>
        </p:nvSpPr>
        <p:spPr bwMode="auto">
          <a:noFill/>
          <a:ln>
            <a:solidFill>
              <a:srgbClr val="000000"/>
            </a:solidFill>
            <a:miter lim="800000"/>
            <a:headEnd/>
            <a:tailEnd/>
          </a:ln>
        </p:spPr>
      </p:sp>
      <p:sp>
        <p:nvSpPr>
          <p:cNvPr id="27033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48E7E92-8CCE-4B13-BE7D-E29079AAE16C}" type="slidenum">
              <a:rPr lang="en-US" smtClean="0"/>
              <a:pPr fontAlgn="base">
                <a:spcBef>
                  <a:spcPct val="0"/>
                </a:spcBef>
                <a:spcAft>
                  <a:spcPct val="0"/>
                </a:spcAft>
                <a:defRPr/>
              </a:pPr>
              <a:t>109</a:t>
            </a:fld>
            <a:endParaRPr lang="en-US" smtClean="0"/>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Slide Image Placeholder 1"/>
          <p:cNvSpPr>
            <a:spLocks noGrp="1" noRot="1" noChangeAspect="1" noTextEdit="1"/>
          </p:cNvSpPr>
          <p:nvPr>
            <p:ph type="sldImg"/>
          </p:nvPr>
        </p:nvSpPr>
        <p:spPr bwMode="auto">
          <a:noFill/>
          <a:ln>
            <a:solidFill>
              <a:srgbClr val="000000"/>
            </a:solidFill>
            <a:miter lim="800000"/>
            <a:headEnd/>
            <a:tailEnd/>
          </a:ln>
        </p:spPr>
      </p:sp>
      <p:sp>
        <p:nvSpPr>
          <p:cNvPr id="27238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69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768FB24-A29D-4DF8-8EAE-79D63B4A63FF}" type="slidenum">
              <a:rPr lang="en-US" smtClean="0"/>
              <a:pPr fontAlgn="base">
                <a:spcBef>
                  <a:spcPct val="0"/>
                </a:spcBef>
                <a:spcAft>
                  <a:spcPct val="0"/>
                </a:spcAft>
                <a:defRPr/>
              </a:pPr>
              <a:t>110</a:t>
            </a:fld>
            <a:endParaRPr lang="en-US" smtClean="0"/>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Slide Image Placeholder 1"/>
          <p:cNvSpPr>
            <a:spLocks noGrp="1" noRot="1" noChangeAspect="1" noTextEdit="1"/>
          </p:cNvSpPr>
          <p:nvPr>
            <p:ph type="sldImg"/>
          </p:nvPr>
        </p:nvSpPr>
        <p:spPr bwMode="auto">
          <a:noFill/>
          <a:ln>
            <a:solidFill>
              <a:srgbClr val="000000"/>
            </a:solidFill>
            <a:miter lim="800000"/>
            <a:headEnd/>
            <a:tailEnd/>
          </a:ln>
        </p:spPr>
      </p:sp>
      <p:sp>
        <p:nvSpPr>
          <p:cNvPr id="27341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1575E6C-3A86-47AB-8473-7182B2EF084C}" type="slidenum">
              <a:rPr lang="en-US" smtClean="0"/>
              <a:pPr fontAlgn="base">
                <a:spcBef>
                  <a:spcPct val="0"/>
                </a:spcBef>
                <a:spcAft>
                  <a:spcPct val="0"/>
                </a:spcAft>
                <a:defRPr/>
              </a:pPr>
              <a:t>111</a:t>
            </a:fld>
            <a:endParaRPr lang="en-US" smtClean="0"/>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Slide Image Placeholder 1"/>
          <p:cNvSpPr>
            <a:spLocks noGrp="1" noRot="1" noChangeAspect="1" noTextEdit="1"/>
          </p:cNvSpPr>
          <p:nvPr>
            <p:ph type="sldImg"/>
          </p:nvPr>
        </p:nvSpPr>
        <p:spPr bwMode="auto">
          <a:noFill/>
          <a:ln>
            <a:solidFill>
              <a:srgbClr val="000000"/>
            </a:solidFill>
            <a:miter lim="800000"/>
            <a:headEnd/>
            <a:tailEnd/>
          </a:ln>
        </p:spPr>
      </p:sp>
      <p:sp>
        <p:nvSpPr>
          <p:cNvPr id="2744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D74B79C-4402-407F-A25F-1EDEED100FC1}" type="slidenum">
              <a:rPr lang="en-US" smtClean="0"/>
              <a:pPr fontAlgn="base">
                <a:spcBef>
                  <a:spcPct val="0"/>
                </a:spcBef>
                <a:spcAft>
                  <a:spcPct val="0"/>
                </a:spcAft>
                <a:defRPr/>
              </a:pPr>
              <a:t>112</a:t>
            </a:fld>
            <a:endParaRPr lang="en-US" smtClean="0"/>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Slide Image Placeholder 1"/>
          <p:cNvSpPr>
            <a:spLocks noGrp="1" noRot="1" noChangeAspect="1" noTextEdit="1"/>
          </p:cNvSpPr>
          <p:nvPr>
            <p:ph type="sldImg"/>
          </p:nvPr>
        </p:nvSpPr>
        <p:spPr bwMode="auto">
          <a:noFill/>
          <a:ln>
            <a:solidFill>
              <a:srgbClr val="000000"/>
            </a:solidFill>
            <a:miter lim="800000"/>
            <a:headEnd/>
            <a:tailEnd/>
          </a:ln>
        </p:spPr>
      </p:sp>
      <p:sp>
        <p:nvSpPr>
          <p:cNvPr id="27545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Tx/>
              <a:buNone/>
            </a:pPr>
            <a:endParaRPr lang="en-US" dirty="0" smtClean="0"/>
          </a:p>
        </p:txBody>
      </p:sp>
      <p:sp>
        <p:nvSpPr>
          <p:cNvPr id="1669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185F0B5-2BE4-4636-B484-604482B26AD0}" type="slidenum">
              <a:rPr lang="en-US" smtClean="0"/>
              <a:pPr fontAlgn="base">
                <a:spcBef>
                  <a:spcPct val="0"/>
                </a:spcBef>
                <a:spcAft>
                  <a:spcPct val="0"/>
                </a:spcAft>
                <a:defRPr/>
              </a:pPr>
              <a:t>113</a:t>
            </a:fld>
            <a:endParaRPr lang="en-US" smtClean="0"/>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Slide Image Placeholder 1"/>
          <p:cNvSpPr>
            <a:spLocks noGrp="1" noRot="1" noChangeAspect="1" noTextEdit="1"/>
          </p:cNvSpPr>
          <p:nvPr>
            <p:ph type="sldImg"/>
          </p:nvPr>
        </p:nvSpPr>
        <p:spPr bwMode="auto">
          <a:noFill/>
          <a:ln>
            <a:solidFill>
              <a:srgbClr val="000000"/>
            </a:solidFill>
            <a:miter lim="800000"/>
            <a:headEnd/>
            <a:tailEnd/>
          </a:ln>
        </p:spPr>
      </p:sp>
      <p:sp>
        <p:nvSpPr>
          <p:cNvPr id="27648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AC12C59A-CAD6-4477-B632-038769C261D0}" type="slidenum">
              <a:rPr lang="en-US" smtClean="0"/>
              <a:pPr>
                <a:defRPr/>
              </a:pPr>
              <a:t>114</a:t>
            </a:fld>
            <a:endParaRPr lang="en-US"/>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6" name="Slide Image Placeholder 1"/>
          <p:cNvSpPr>
            <a:spLocks noGrp="1" noRot="1" noChangeAspect="1" noTextEdit="1"/>
          </p:cNvSpPr>
          <p:nvPr>
            <p:ph type="sldImg"/>
          </p:nvPr>
        </p:nvSpPr>
        <p:spPr bwMode="auto">
          <a:noFill/>
          <a:ln>
            <a:solidFill>
              <a:srgbClr val="000000"/>
            </a:solidFill>
            <a:miter lim="800000"/>
            <a:headEnd/>
            <a:tailEnd/>
          </a:ln>
        </p:spPr>
      </p:sp>
      <p:sp>
        <p:nvSpPr>
          <p:cNvPr id="27750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09C19EF-317B-4F5D-B22C-73AA08C63183}" type="slidenum">
              <a:rPr lang="en-US" smtClean="0"/>
              <a:pPr fontAlgn="base">
                <a:spcBef>
                  <a:spcPct val="0"/>
                </a:spcBef>
                <a:spcAft>
                  <a:spcPct val="0"/>
                </a:spcAft>
                <a:defRPr/>
              </a:pPr>
              <a:t>115</a:t>
            </a:fld>
            <a:endParaRPr lang="en-US" smtClean="0"/>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30" name="Slide Image Placeholder 1"/>
          <p:cNvSpPr>
            <a:spLocks noGrp="1" noRot="1" noChangeAspect="1" noTextEdit="1"/>
          </p:cNvSpPr>
          <p:nvPr>
            <p:ph type="sldImg"/>
          </p:nvPr>
        </p:nvSpPr>
        <p:spPr bwMode="auto">
          <a:noFill/>
          <a:ln>
            <a:solidFill>
              <a:srgbClr val="000000"/>
            </a:solidFill>
            <a:miter lim="800000"/>
            <a:headEnd/>
            <a:tailEnd/>
          </a:ln>
        </p:spPr>
      </p:sp>
      <p:sp>
        <p:nvSpPr>
          <p:cNvPr id="2785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87154DB-E840-4784-97AF-02A9E818FAFA}" type="slidenum">
              <a:rPr lang="en-US" smtClean="0"/>
              <a:pPr fontAlgn="base">
                <a:spcBef>
                  <a:spcPct val="0"/>
                </a:spcBef>
                <a:spcAft>
                  <a:spcPct val="0"/>
                </a:spcAft>
                <a:defRPr/>
              </a:pPr>
              <a:t>116</a:t>
            </a:fld>
            <a:endParaRPr 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485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48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98A69A7-562E-44AF-85C0-B4B71507985C}" type="slidenum">
              <a:rPr lang="en-US" sz="1200">
                <a:solidFill>
                  <a:prstClr val="black"/>
                </a:solidFill>
                <a:latin typeface="Calibri" pitchFamily="34" charset="0"/>
              </a:rPr>
              <a:pPr eaLnBrk="1" hangingPunct="1"/>
              <a:t>15</a:t>
            </a:fld>
            <a:endParaRPr lang="en-US" sz="1200">
              <a:solidFill>
                <a:prstClr val="black"/>
              </a:solidFill>
              <a:latin typeface="Calibri" pitchFamily="34" charset="0"/>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94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94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65F4A4E-B5E3-4644-BA94-99E20FDDB525}" type="slidenum">
              <a:rPr lang="en-US" sz="1200">
                <a:latin typeface="Calibri" pitchFamily="34" charset="0"/>
              </a:rPr>
              <a:pPr eaLnBrk="1" hangingPunct="1"/>
              <a:t>117</a:t>
            </a:fld>
            <a:endParaRPr lang="en-US" sz="1200">
              <a:latin typeface="Calibri" pitchFamily="34" charset="0"/>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53604B47-3FED-4C04-B41B-683B3D413401}" type="slidenum">
              <a:rPr lang="en-US" smtClean="0"/>
              <a:pPr>
                <a:defRPr/>
              </a:pPr>
              <a:t>118</a:t>
            </a:fld>
            <a:endParaRPr lang="en-US"/>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Slide Image Placeholder 1"/>
          <p:cNvSpPr>
            <a:spLocks noGrp="1" noRot="1" noChangeAspect="1" noTextEdit="1"/>
          </p:cNvSpPr>
          <p:nvPr>
            <p:ph type="sldImg"/>
          </p:nvPr>
        </p:nvSpPr>
        <p:spPr bwMode="auto">
          <a:noFill/>
          <a:ln>
            <a:solidFill>
              <a:srgbClr val="000000"/>
            </a:solidFill>
            <a:miter lim="800000"/>
            <a:headEnd/>
            <a:tailEnd/>
          </a:ln>
        </p:spPr>
      </p:sp>
      <p:sp>
        <p:nvSpPr>
          <p:cNvPr id="28365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9DC2149F-8094-4784-93FC-FF75F0E4A659}" type="slidenum">
              <a:rPr lang="en-US" smtClean="0"/>
              <a:pPr>
                <a:defRPr/>
              </a:pPr>
              <a:t>119</a:t>
            </a:fld>
            <a:endParaRPr lang="en-US"/>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Slide Image Placeholder 1"/>
          <p:cNvSpPr>
            <a:spLocks noGrp="1" noRot="1" noChangeAspect="1" noTextEdit="1"/>
          </p:cNvSpPr>
          <p:nvPr>
            <p:ph type="sldImg"/>
          </p:nvPr>
        </p:nvSpPr>
        <p:spPr bwMode="auto">
          <a:noFill/>
          <a:ln>
            <a:solidFill>
              <a:srgbClr val="000000"/>
            </a:solidFill>
            <a:miter lim="800000"/>
            <a:headEnd/>
            <a:tailEnd/>
          </a:ln>
        </p:spPr>
      </p:sp>
      <p:sp>
        <p:nvSpPr>
          <p:cNvPr id="28467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3C16D94D-E032-413C-B664-1C586554586F}" type="slidenum">
              <a:rPr lang="en-US" smtClean="0"/>
              <a:pPr>
                <a:defRPr/>
              </a:pPr>
              <a:t>120</a:t>
            </a:fld>
            <a:endParaRPr lang="en-US"/>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Slide Image Placeholder 1"/>
          <p:cNvSpPr>
            <a:spLocks noGrp="1" noRot="1" noChangeAspect="1" noTextEdit="1"/>
          </p:cNvSpPr>
          <p:nvPr>
            <p:ph type="sldImg"/>
          </p:nvPr>
        </p:nvSpPr>
        <p:spPr bwMode="auto">
          <a:noFill/>
          <a:ln>
            <a:solidFill>
              <a:srgbClr val="000000"/>
            </a:solidFill>
            <a:miter lim="800000"/>
            <a:headEnd/>
            <a:tailEnd/>
          </a:ln>
        </p:spPr>
      </p:sp>
      <p:sp>
        <p:nvSpPr>
          <p:cNvPr id="28569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82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4A2AD8D-5727-400B-9173-9BF49DF39DF3}" type="slidenum">
              <a:rPr lang="en-US" smtClean="0"/>
              <a:pPr fontAlgn="base">
                <a:spcBef>
                  <a:spcPct val="0"/>
                </a:spcBef>
                <a:spcAft>
                  <a:spcPct val="0"/>
                </a:spcAft>
                <a:defRPr/>
              </a:pPr>
              <a:t>121</a:t>
            </a:fld>
            <a:endParaRPr lang="en-US" smtClean="0"/>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Slide Image Placeholder 1"/>
          <p:cNvSpPr>
            <a:spLocks noGrp="1" noRot="1" noChangeAspect="1" noTextEdit="1"/>
          </p:cNvSpPr>
          <p:nvPr>
            <p:ph type="sldImg"/>
          </p:nvPr>
        </p:nvSpPr>
        <p:spPr bwMode="auto">
          <a:noFill/>
          <a:ln>
            <a:solidFill>
              <a:srgbClr val="000000"/>
            </a:solidFill>
            <a:miter lim="800000"/>
            <a:headEnd/>
            <a:tailEnd/>
          </a:ln>
        </p:spPr>
      </p:sp>
      <p:sp>
        <p:nvSpPr>
          <p:cNvPr id="28672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82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D3EEF73-681D-43DC-8257-190634EF8989}" type="slidenum">
              <a:rPr lang="en-US" smtClean="0"/>
              <a:pPr fontAlgn="base">
                <a:spcBef>
                  <a:spcPct val="0"/>
                </a:spcBef>
                <a:spcAft>
                  <a:spcPct val="0"/>
                </a:spcAft>
                <a:defRPr/>
              </a:pPr>
              <a:t>122</a:t>
            </a:fld>
            <a:endParaRPr lang="en-US" smtClean="0"/>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Slide Image Placeholder 1"/>
          <p:cNvSpPr>
            <a:spLocks noGrp="1" noRot="1" noChangeAspect="1" noTextEdit="1"/>
          </p:cNvSpPr>
          <p:nvPr>
            <p:ph type="sldImg"/>
          </p:nvPr>
        </p:nvSpPr>
        <p:spPr bwMode="auto">
          <a:noFill/>
          <a:ln>
            <a:solidFill>
              <a:srgbClr val="000000"/>
            </a:solidFill>
            <a:miter lim="800000"/>
            <a:headEnd/>
            <a:tailEnd/>
          </a:ln>
        </p:spPr>
      </p:sp>
      <p:sp>
        <p:nvSpPr>
          <p:cNvPr id="28774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330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CABB755-F476-4B3B-B907-23270F669EB1}" type="slidenum">
              <a:rPr lang="en-US" smtClean="0"/>
              <a:pPr fontAlgn="base">
                <a:spcBef>
                  <a:spcPct val="0"/>
                </a:spcBef>
                <a:spcAft>
                  <a:spcPct val="0"/>
                </a:spcAft>
                <a:defRPr/>
              </a:pPr>
              <a:t>123</a:t>
            </a:fld>
            <a:endParaRPr lang="en-US" smtClean="0"/>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4" name="Slide Image Placeholder 1"/>
          <p:cNvSpPr>
            <a:spLocks noGrp="1" noRot="1" noChangeAspect="1" noTextEdit="1"/>
          </p:cNvSpPr>
          <p:nvPr>
            <p:ph type="sldImg"/>
          </p:nvPr>
        </p:nvSpPr>
        <p:spPr bwMode="auto">
          <a:noFill/>
          <a:ln>
            <a:solidFill>
              <a:srgbClr val="000000"/>
            </a:solidFill>
            <a:miter lim="800000"/>
            <a:headEnd/>
            <a:tailEnd/>
          </a:ln>
        </p:spPr>
      </p:sp>
      <p:sp>
        <p:nvSpPr>
          <p:cNvPr id="289795"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eaLnBrk="1" hangingPunct="1">
              <a:spcBef>
                <a:spcPct val="0"/>
              </a:spcBef>
              <a:buFont typeface="Calibri" pitchFamily="34" charset="0"/>
              <a:buAutoNum type="arabicPeriod"/>
            </a:pPr>
            <a:endParaRPr lang="en-US" dirty="0" smtClean="0"/>
          </a:p>
        </p:txBody>
      </p:sp>
      <p:sp>
        <p:nvSpPr>
          <p:cNvPr id="18432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1F1C8C1-401F-4BCC-8227-001855033441}" type="slidenum">
              <a:rPr lang="en-US" smtClean="0"/>
              <a:pPr fontAlgn="base">
                <a:spcBef>
                  <a:spcPct val="0"/>
                </a:spcBef>
                <a:spcAft>
                  <a:spcPct val="0"/>
                </a:spcAft>
                <a:defRPr/>
              </a:pPr>
              <a:t>124</a:t>
            </a:fld>
            <a:endParaRPr lang="en-US" smtClean="0"/>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94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94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65F4A4E-B5E3-4644-BA94-99E20FDDB525}" type="slidenum">
              <a:rPr lang="en-US" sz="1200">
                <a:solidFill>
                  <a:prstClr val="black"/>
                </a:solidFill>
                <a:latin typeface="Calibri" pitchFamily="34" charset="0"/>
              </a:rPr>
              <a:pPr eaLnBrk="1" hangingPunct="1"/>
              <a:t>125</a:t>
            </a:fld>
            <a:endParaRPr lang="en-US" sz="1200">
              <a:solidFill>
                <a:prstClr val="black"/>
              </a:solidFill>
              <a:latin typeface="Calibri" pitchFamily="34" charset="0"/>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Slide Image Placeholder 1"/>
          <p:cNvSpPr>
            <a:spLocks noGrp="1" noRot="1" noChangeAspect="1" noTextEdit="1"/>
          </p:cNvSpPr>
          <p:nvPr>
            <p:ph type="sldImg"/>
          </p:nvPr>
        </p:nvSpPr>
        <p:spPr bwMode="auto">
          <a:noFill/>
          <a:ln>
            <a:solidFill>
              <a:srgbClr val="000000"/>
            </a:solidFill>
            <a:miter lim="800000"/>
            <a:headEnd/>
            <a:tailEnd/>
          </a:ln>
        </p:spPr>
      </p:sp>
      <p:sp>
        <p:nvSpPr>
          <p:cNvPr id="2908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6B51851-F863-41AB-AF63-24B7A1154192}" type="slidenum">
              <a:rPr lang="en-US" smtClean="0"/>
              <a:pPr>
                <a:defRPr/>
              </a:pPr>
              <a:t>126</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485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48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98A69A7-562E-44AF-85C0-B4B71507985C}" type="slidenum">
              <a:rPr lang="en-US" sz="1200">
                <a:solidFill>
                  <a:prstClr val="black"/>
                </a:solidFill>
                <a:latin typeface="Calibri" pitchFamily="34" charset="0"/>
              </a:rPr>
              <a:pPr eaLnBrk="1" hangingPunct="1"/>
              <a:t>16</a:t>
            </a:fld>
            <a:endParaRPr lang="en-US" sz="1200">
              <a:solidFill>
                <a:prstClr val="black"/>
              </a:solidFill>
              <a:latin typeface="Calibri" pitchFamily="34" charset="0"/>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Slide Image Placeholder 1"/>
          <p:cNvSpPr>
            <a:spLocks noGrp="1" noRot="1" noChangeAspect="1" noTextEdit="1"/>
          </p:cNvSpPr>
          <p:nvPr>
            <p:ph type="sldImg"/>
          </p:nvPr>
        </p:nvSpPr>
        <p:spPr bwMode="auto">
          <a:noFill/>
          <a:ln>
            <a:solidFill>
              <a:srgbClr val="000000"/>
            </a:solidFill>
            <a:miter lim="800000"/>
            <a:headEnd/>
            <a:tailEnd/>
          </a:ln>
        </p:spPr>
      </p:sp>
      <p:sp>
        <p:nvSpPr>
          <p:cNvPr id="29184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0451DBB6-3CB7-4179-940F-B2F5079912BB}" type="slidenum">
              <a:rPr lang="en-US" smtClean="0"/>
              <a:pPr>
                <a:defRPr/>
              </a:pPr>
              <a:t>127</a:t>
            </a:fld>
            <a:endParaRPr lang="en-US"/>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Slide Image Placeholder 1"/>
          <p:cNvSpPr>
            <a:spLocks noGrp="1" noRot="1" noChangeAspect="1" noTextEdit="1"/>
          </p:cNvSpPr>
          <p:nvPr>
            <p:ph type="sldImg"/>
          </p:nvPr>
        </p:nvSpPr>
        <p:spPr bwMode="auto">
          <a:noFill/>
          <a:ln>
            <a:solidFill>
              <a:srgbClr val="000000"/>
            </a:solidFill>
            <a:miter lim="800000"/>
            <a:headEnd/>
            <a:tailEnd/>
          </a:ln>
        </p:spPr>
      </p:sp>
      <p:sp>
        <p:nvSpPr>
          <p:cNvPr id="29286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8E12B563-6365-45A2-ACBA-3ABF0F440AA5}" type="slidenum">
              <a:rPr lang="en-US" smtClean="0"/>
              <a:pPr>
                <a:defRPr/>
              </a:pPr>
              <a:t>128</a:t>
            </a:fld>
            <a:endParaRPr lang="en-US"/>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0" name="Slide Image Placeholder 1"/>
          <p:cNvSpPr>
            <a:spLocks noGrp="1" noRot="1" noChangeAspect="1" noTextEdit="1"/>
          </p:cNvSpPr>
          <p:nvPr>
            <p:ph type="sldImg"/>
          </p:nvPr>
        </p:nvSpPr>
        <p:spPr bwMode="auto">
          <a:noFill/>
          <a:ln>
            <a:solidFill>
              <a:srgbClr val="000000"/>
            </a:solidFill>
            <a:miter lim="800000"/>
            <a:headEnd/>
            <a:tailEnd/>
          </a:ln>
        </p:spPr>
      </p:sp>
      <p:sp>
        <p:nvSpPr>
          <p:cNvPr id="29389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E2C3AC5F-A8DC-4ECF-A23E-2DE93FEA6912}" type="slidenum">
              <a:rPr lang="en-US" smtClean="0"/>
              <a:pPr>
                <a:defRPr/>
              </a:pPr>
              <a:t>129</a:t>
            </a:fld>
            <a:endParaRPr lang="en-US"/>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Slide Image Placeholder 1"/>
          <p:cNvSpPr>
            <a:spLocks noGrp="1" noRot="1" noChangeAspect="1" noTextEdit="1"/>
          </p:cNvSpPr>
          <p:nvPr>
            <p:ph type="sldImg"/>
          </p:nvPr>
        </p:nvSpPr>
        <p:spPr bwMode="auto">
          <a:noFill/>
          <a:ln>
            <a:solidFill>
              <a:srgbClr val="000000"/>
            </a:solidFill>
            <a:miter lim="800000"/>
            <a:headEnd/>
            <a:tailEnd/>
          </a:ln>
        </p:spPr>
      </p:sp>
      <p:sp>
        <p:nvSpPr>
          <p:cNvPr id="294915"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a:buFont typeface="Calibri" pitchFamily="34" charset="0"/>
              <a:buAutoNum type="arabicPeriod"/>
            </a:pPr>
            <a:endParaRPr lang="en-US" dirty="0" smtClean="0"/>
          </a:p>
        </p:txBody>
      </p:sp>
      <p:sp>
        <p:nvSpPr>
          <p:cNvPr id="4" name="Slide Number Placeholder 3"/>
          <p:cNvSpPr>
            <a:spLocks noGrp="1"/>
          </p:cNvSpPr>
          <p:nvPr>
            <p:ph type="sldNum" sz="quarter" idx="5"/>
          </p:nvPr>
        </p:nvSpPr>
        <p:spPr/>
        <p:txBody>
          <a:bodyPr/>
          <a:lstStyle/>
          <a:p>
            <a:pPr>
              <a:defRPr/>
            </a:pPr>
            <a:fld id="{B19A2367-8CAA-4027-B42F-C22340DC62AE}" type="slidenum">
              <a:rPr lang="en-US" smtClean="0"/>
              <a:pPr>
                <a:defRPr/>
              </a:pPr>
              <a:t>130</a:t>
            </a:fld>
            <a:endParaRPr lang="en-US"/>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Slide Image Placeholder 1"/>
          <p:cNvSpPr>
            <a:spLocks noGrp="1" noRot="1" noChangeAspect="1" noTextEdit="1"/>
          </p:cNvSpPr>
          <p:nvPr>
            <p:ph type="sldImg"/>
          </p:nvPr>
        </p:nvSpPr>
        <p:spPr bwMode="auto">
          <a:noFill/>
          <a:ln>
            <a:solidFill>
              <a:srgbClr val="000000"/>
            </a:solidFill>
            <a:miter lim="800000"/>
            <a:headEnd/>
            <a:tailEnd/>
          </a:ln>
        </p:spPr>
      </p:sp>
      <p:sp>
        <p:nvSpPr>
          <p:cNvPr id="295939"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eaLnBrk="1" hangingPunct="1">
              <a:spcBef>
                <a:spcPct val="0"/>
              </a:spcBef>
              <a:buFont typeface="Calibri" pitchFamily="34" charset="0"/>
              <a:buAutoNum type="arabicPeriod"/>
            </a:pPr>
            <a:endParaRPr lang="en-US" dirty="0" smtClean="0"/>
          </a:p>
        </p:txBody>
      </p:sp>
      <p:sp>
        <p:nvSpPr>
          <p:cNvPr id="17920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9E12E4D-1472-48A8-A4E1-BAC567299B5F}" type="slidenum">
              <a:rPr lang="en-US" smtClean="0"/>
              <a:pPr fontAlgn="base">
                <a:spcBef>
                  <a:spcPct val="0"/>
                </a:spcBef>
                <a:spcAft>
                  <a:spcPct val="0"/>
                </a:spcAft>
                <a:defRPr/>
              </a:pPr>
              <a:t>131</a:t>
            </a:fld>
            <a:endParaRPr lang="en-US" smtClean="0"/>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Slide Image Placeholder 1"/>
          <p:cNvSpPr>
            <a:spLocks noGrp="1" noRot="1" noChangeAspect="1" noTextEdit="1"/>
          </p:cNvSpPr>
          <p:nvPr>
            <p:ph type="sldImg"/>
          </p:nvPr>
        </p:nvSpPr>
        <p:spPr bwMode="auto">
          <a:noFill/>
          <a:ln>
            <a:solidFill>
              <a:srgbClr val="000000"/>
            </a:solidFill>
            <a:miter lim="800000"/>
            <a:headEnd/>
            <a:tailEnd/>
          </a:ln>
        </p:spPr>
      </p:sp>
      <p:sp>
        <p:nvSpPr>
          <p:cNvPr id="29593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920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9E12E4D-1472-48A8-A4E1-BAC567299B5F}" type="slidenum">
              <a:rPr lang="en-US" smtClean="0"/>
              <a:pPr fontAlgn="base">
                <a:spcBef>
                  <a:spcPct val="0"/>
                </a:spcBef>
                <a:spcAft>
                  <a:spcPct val="0"/>
                </a:spcAft>
                <a:defRPr/>
              </a:pPr>
              <a:t>132</a:t>
            </a:fld>
            <a:endParaRPr lang="en-US" smtClean="0"/>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137</a:t>
            </a:fld>
            <a:endParaRPr lang="en-US">
              <a:solidFill>
                <a:prstClr val="black"/>
              </a:solidFill>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4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14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14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55BA6DD-273F-4D22-9112-F51139655D0E}" type="slidenum">
              <a:rPr lang="en-US" sz="1200">
                <a:solidFill>
                  <a:prstClr val="black"/>
                </a:solidFill>
                <a:latin typeface="Calibri" pitchFamily="34" charset="0"/>
              </a:rPr>
              <a:pPr eaLnBrk="1" hangingPunct="1"/>
              <a:t>138</a:t>
            </a:fld>
            <a:endParaRPr lang="en-US" sz="1200">
              <a:solidFill>
                <a:prstClr val="black"/>
              </a:solidFill>
              <a:latin typeface="Calibri" pitchFamily="34" charset="0"/>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24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24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48B8A029-3835-4649-9BD7-B9478214E0AC}" type="slidenum">
              <a:rPr lang="en-US" sz="1200">
                <a:solidFill>
                  <a:prstClr val="black"/>
                </a:solidFill>
                <a:latin typeface="Calibri" pitchFamily="34" charset="0"/>
              </a:rPr>
              <a:pPr eaLnBrk="1" hangingPunct="1"/>
              <a:t>139</a:t>
            </a:fld>
            <a:endParaRPr lang="en-US" sz="1200">
              <a:solidFill>
                <a:prstClr val="black"/>
              </a:solidFill>
              <a:latin typeface="Calibri" pitchFamily="34" charset="0"/>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2" name="Slide Image Placeholder 1"/>
          <p:cNvSpPr>
            <a:spLocks noGrp="1" noRot="1" noChangeAspect="1" noTextEdit="1"/>
          </p:cNvSpPr>
          <p:nvPr>
            <p:ph type="sldImg"/>
          </p:nvPr>
        </p:nvSpPr>
        <p:spPr bwMode="auto">
          <a:noFill/>
          <a:ln>
            <a:solidFill>
              <a:srgbClr val="000000"/>
            </a:solidFill>
            <a:miter lim="800000"/>
            <a:headEnd/>
            <a:tailEnd/>
          </a:ln>
        </p:spPr>
      </p:sp>
      <p:sp>
        <p:nvSpPr>
          <p:cNvPr id="30208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842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1639F09-5CD5-4083-A948-6B5523F5C8B2}" type="slidenum">
              <a:rPr lang="en-US" smtClean="0"/>
              <a:pPr fontAlgn="base">
                <a:spcBef>
                  <a:spcPct val="0"/>
                </a:spcBef>
                <a:spcAft>
                  <a:spcPct val="0"/>
                </a:spcAft>
                <a:defRPr/>
              </a:pPr>
              <a:t>142</a:t>
            </a:fld>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485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48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98A69A7-562E-44AF-85C0-B4B71507985C}" type="slidenum">
              <a:rPr lang="en-US" sz="1200">
                <a:solidFill>
                  <a:prstClr val="black"/>
                </a:solidFill>
                <a:latin typeface="Calibri" pitchFamily="34" charset="0"/>
              </a:rPr>
              <a:pPr eaLnBrk="1" hangingPunct="1"/>
              <a:t>17</a:t>
            </a:fld>
            <a:endParaRPr lang="en-US" sz="1200">
              <a:solidFill>
                <a:prstClr val="black"/>
              </a:solidFill>
              <a:latin typeface="Calibri" pitchFamily="34" charset="0"/>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p:txBody>
          <a:bodyPr wrap="square" numCol="1" anchor="t" anchorCtr="0" compatLnSpc="1">
            <a:prstTxWarp prst="textNoShape">
              <a:avLst/>
            </a:prstTxWarp>
            <a:normAutofit fontScale="77500" lnSpcReduction="20000"/>
          </a:bodyPr>
          <a:lstStyle/>
          <a:p>
            <a:pPr marL="0" indent="0">
              <a:buFont typeface="Calibri" pitchFamily="34" charset="0"/>
              <a:buNone/>
              <a:defRPr/>
            </a:pPr>
            <a:endParaRPr lang="en-US" dirty="0" smtClean="0"/>
          </a:p>
        </p:txBody>
      </p:sp>
      <p:sp>
        <p:nvSpPr>
          <p:cNvPr id="4" name="Slide Number Placeholder 3"/>
          <p:cNvSpPr>
            <a:spLocks noGrp="1"/>
          </p:cNvSpPr>
          <p:nvPr>
            <p:ph type="sldNum" sz="quarter" idx="5"/>
          </p:nvPr>
        </p:nvSpPr>
        <p:spPr/>
        <p:txBody>
          <a:bodyPr/>
          <a:lstStyle/>
          <a:p>
            <a:pPr>
              <a:defRPr/>
            </a:pPr>
            <a:fld id="{4B21FB88-56C5-4634-BC87-C1764083EDBC}" type="slidenum">
              <a:rPr lang="en-US" smtClean="0"/>
              <a:pPr>
                <a:defRPr/>
              </a:pPr>
              <a:t>143</a:t>
            </a:fld>
            <a:endParaRPr lang="en-US"/>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30" name="Slide Image Placeholder 1"/>
          <p:cNvSpPr>
            <a:spLocks noGrp="1" noRot="1" noChangeAspect="1" noTextEdit="1"/>
          </p:cNvSpPr>
          <p:nvPr>
            <p:ph type="sldImg"/>
          </p:nvPr>
        </p:nvSpPr>
        <p:spPr bwMode="auto">
          <a:noFill/>
          <a:ln>
            <a:solidFill>
              <a:srgbClr val="000000"/>
            </a:solidFill>
            <a:miter lim="800000"/>
            <a:headEnd/>
            <a:tailEnd/>
          </a:ln>
        </p:spPr>
      </p:sp>
      <p:sp>
        <p:nvSpPr>
          <p:cNvPr id="3041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5791FF69-4B8C-4E66-8A9C-F5752182CDC7}" type="slidenum">
              <a:rPr lang="en-US" smtClean="0"/>
              <a:pPr>
                <a:defRPr/>
              </a:pPr>
              <a:t>144</a:t>
            </a:fld>
            <a:endParaRPr lang="en-US"/>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Slide Image Placeholder 1"/>
          <p:cNvSpPr>
            <a:spLocks noGrp="1" noRot="1" noChangeAspect="1" noTextEdit="1"/>
          </p:cNvSpPr>
          <p:nvPr>
            <p:ph type="sldImg"/>
          </p:nvPr>
        </p:nvSpPr>
        <p:spPr bwMode="auto">
          <a:noFill/>
          <a:ln>
            <a:solidFill>
              <a:srgbClr val="000000"/>
            </a:solidFill>
            <a:miter lim="800000"/>
            <a:headEnd/>
            <a:tailEnd/>
          </a:ln>
        </p:spPr>
      </p:sp>
      <p:sp>
        <p:nvSpPr>
          <p:cNvPr id="30515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456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5ABD5EF-CB8C-4F66-9071-876E1D9F977C}" type="slidenum">
              <a:rPr lang="en-US" smtClean="0"/>
              <a:pPr fontAlgn="base">
                <a:spcBef>
                  <a:spcPct val="0"/>
                </a:spcBef>
                <a:spcAft>
                  <a:spcPct val="0"/>
                </a:spcAft>
                <a:defRPr/>
              </a:pPr>
              <a:t>145</a:t>
            </a:fld>
            <a:endParaRPr lang="en-US" smtClean="0"/>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p:txBody>
          <a:bodyPr wrap="square" numCol="1" anchor="t" anchorCtr="0" compatLnSpc="1">
            <a:prstTxWarp prst="textNoShape">
              <a:avLst/>
            </a:prstTxWarp>
            <a:normAutofit fontScale="77500" lnSpcReduction="20000"/>
          </a:bodyPr>
          <a:lstStyle/>
          <a:p>
            <a:pPr marL="0" indent="0">
              <a:buFont typeface="Calibri" pitchFamily="34" charset="0"/>
              <a:buNone/>
              <a:defRPr/>
            </a:pPr>
            <a:endParaRPr lang="en-US" dirty="0" smtClean="0"/>
          </a:p>
        </p:txBody>
      </p:sp>
      <p:sp>
        <p:nvSpPr>
          <p:cNvPr id="4" name="Slide Number Placeholder 3"/>
          <p:cNvSpPr>
            <a:spLocks noGrp="1"/>
          </p:cNvSpPr>
          <p:nvPr>
            <p:ph type="sldNum" sz="quarter" idx="5"/>
          </p:nvPr>
        </p:nvSpPr>
        <p:spPr/>
        <p:txBody>
          <a:bodyPr/>
          <a:lstStyle/>
          <a:p>
            <a:pPr>
              <a:defRPr/>
            </a:pPr>
            <a:fld id="{4B21FB88-56C5-4634-BC87-C1764083EDBC}" type="slidenum">
              <a:rPr lang="en-US" smtClean="0"/>
              <a:pPr>
                <a:defRPr/>
              </a:pPr>
              <a:t>146</a:t>
            </a:fld>
            <a:endParaRPr lang="en-US"/>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p:txBody>
          <a:bodyPr wrap="square" numCol="1" anchor="t" anchorCtr="0" compatLnSpc="1">
            <a:prstTxWarp prst="textNoShape">
              <a:avLst/>
            </a:prstTxWarp>
            <a:normAutofit fontScale="77500" lnSpcReduction="20000"/>
          </a:bodyPr>
          <a:lstStyle/>
          <a:p>
            <a:pPr marL="0" indent="0">
              <a:buFont typeface="Calibri" pitchFamily="34" charset="0"/>
              <a:buNone/>
              <a:defRPr/>
            </a:pPr>
            <a:endParaRPr lang="en-US" dirty="0" smtClean="0"/>
          </a:p>
        </p:txBody>
      </p:sp>
      <p:sp>
        <p:nvSpPr>
          <p:cNvPr id="4" name="Slide Number Placeholder 3"/>
          <p:cNvSpPr>
            <a:spLocks noGrp="1"/>
          </p:cNvSpPr>
          <p:nvPr>
            <p:ph type="sldNum" sz="quarter" idx="5"/>
          </p:nvPr>
        </p:nvSpPr>
        <p:spPr/>
        <p:txBody>
          <a:bodyPr/>
          <a:lstStyle/>
          <a:p>
            <a:pPr>
              <a:defRPr/>
            </a:pPr>
            <a:fld id="{4B21FB88-56C5-4634-BC87-C1764083EDBC}" type="slidenum">
              <a:rPr lang="en-US" smtClean="0"/>
              <a:pPr>
                <a:defRPr/>
              </a:pPr>
              <a:t>147</a:t>
            </a:fld>
            <a:endParaRPr lang="en-US"/>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6" name="Slide Image Placeholder 1"/>
          <p:cNvSpPr>
            <a:spLocks noGrp="1" noRot="1" noChangeAspect="1" noTextEdit="1"/>
          </p:cNvSpPr>
          <p:nvPr>
            <p:ph type="sldImg"/>
          </p:nvPr>
        </p:nvSpPr>
        <p:spPr bwMode="auto">
          <a:noFill/>
          <a:ln>
            <a:solidFill>
              <a:srgbClr val="000000"/>
            </a:solidFill>
            <a:miter lim="800000"/>
            <a:headEnd/>
            <a:tailEnd/>
          </a:ln>
        </p:spPr>
      </p:sp>
      <p:sp>
        <p:nvSpPr>
          <p:cNvPr id="3082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94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132AEC6-B44A-423F-B0BF-F985F2DB605D}" type="slidenum">
              <a:rPr lang="en-US" smtClean="0"/>
              <a:pPr fontAlgn="base">
                <a:spcBef>
                  <a:spcPct val="0"/>
                </a:spcBef>
                <a:spcAft>
                  <a:spcPct val="0"/>
                </a:spcAft>
                <a:defRPr/>
              </a:pPr>
              <a:t>148</a:t>
            </a:fld>
            <a:endParaRPr lang="en-US" smtClean="0"/>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Slide Image Placeholder 1"/>
          <p:cNvSpPr>
            <a:spLocks noGrp="1" noRot="1" noChangeAspect="1" noTextEdit="1"/>
          </p:cNvSpPr>
          <p:nvPr>
            <p:ph type="sldImg"/>
          </p:nvPr>
        </p:nvSpPr>
        <p:spPr bwMode="auto">
          <a:noFill/>
          <a:ln>
            <a:solidFill>
              <a:srgbClr val="000000"/>
            </a:solidFill>
            <a:miter lim="800000"/>
            <a:headEnd/>
            <a:tailEnd/>
          </a:ln>
        </p:spPr>
      </p:sp>
      <p:sp>
        <p:nvSpPr>
          <p:cNvPr id="310275" name="Notes Placeholder 2"/>
          <p:cNvSpPr>
            <a:spLocks noGrp="1"/>
          </p:cNvSpPr>
          <p:nvPr>
            <p:ph type="body" idx="1"/>
          </p:nvPr>
        </p:nvSpPr>
        <p:spPr bwMode="auto">
          <a:noFill/>
        </p:spPr>
        <p:txBody>
          <a:bodyPr wrap="square" numCol="1" anchor="t" anchorCtr="0" compatLnSpc="1">
            <a:prstTxWarp prst="textNoShape">
              <a:avLst/>
            </a:prstTxWarp>
            <a:normAutofit lnSpcReduction="10000"/>
          </a:bodyPr>
          <a:lstStyle/>
          <a:p>
            <a:endParaRPr lang="en-US" dirty="0" smtClean="0"/>
          </a:p>
        </p:txBody>
      </p:sp>
      <p:sp>
        <p:nvSpPr>
          <p:cNvPr id="4" name="Slide Number Placeholder 3"/>
          <p:cNvSpPr>
            <a:spLocks noGrp="1"/>
          </p:cNvSpPr>
          <p:nvPr>
            <p:ph type="sldNum" sz="quarter" idx="5"/>
          </p:nvPr>
        </p:nvSpPr>
        <p:spPr/>
        <p:txBody>
          <a:bodyPr/>
          <a:lstStyle/>
          <a:p>
            <a:pPr>
              <a:defRPr/>
            </a:pPr>
            <a:fld id="{D4198BF3-6D99-47D9-AFD2-9524D42063B3}" type="slidenum">
              <a:rPr lang="en-US" smtClean="0">
                <a:solidFill>
                  <a:prstClr val="black"/>
                </a:solidFill>
              </a:rPr>
              <a:pPr>
                <a:defRPr/>
              </a:pPr>
              <a:t>149</a:t>
            </a:fld>
            <a:endParaRPr lang="en-US">
              <a:solidFill>
                <a:prstClr val="black"/>
              </a:solidFill>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Slide Image Placeholder 1"/>
          <p:cNvSpPr>
            <a:spLocks noGrp="1" noRot="1" noChangeAspect="1" noTextEdit="1"/>
          </p:cNvSpPr>
          <p:nvPr>
            <p:ph type="sldImg"/>
          </p:nvPr>
        </p:nvSpPr>
        <p:spPr bwMode="auto">
          <a:noFill/>
          <a:ln>
            <a:solidFill>
              <a:srgbClr val="000000"/>
            </a:solidFill>
            <a:miter lim="800000"/>
            <a:headEnd/>
            <a:tailEnd/>
          </a:ln>
        </p:spPr>
      </p:sp>
      <p:sp>
        <p:nvSpPr>
          <p:cNvPr id="310275" name="Notes Placeholder 2"/>
          <p:cNvSpPr>
            <a:spLocks noGrp="1"/>
          </p:cNvSpPr>
          <p:nvPr>
            <p:ph type="body" idx="1"/>
          </p:nvPr>
        </p:nvSpPr>
        <p:spPr bwMode="auto">
          <a:noFill/>
        </p:spPr>
        <p:txBody>
          <a:bodyPr wrap="square" numCol="1" anchor="t" anchorCtr="0" compatLnSpc="1">
            <a:prstTxWarp prst="textNoShape">
              <a:avLst/>
            </a:prstTxWarp>
            <a:normAutofit lnSpcReduction="10000"/>
          </a:bodyPr>
          <a:lstStyle/>
          <a:p>
            <a:endParaRPr lang="en-US" dirty="0" smtClean="0"/>
          </a:p>
        </p:txBody>
      </p:sp>
      <p:sp>
        <p:nvSpPr>
          <p:cNvPr id="4" name="Slide Number Placeholder 3"/>
          <p:cNvSpPr>
            <a:spLocks noGrp="1"/>
          </p:cNvSpPr>
          <p:nvPr>
            <p:ph type="sldNum" sz="quarter" idx="5"/>
          </p:nvPr>
        </p:nvSpPr>
        <p:spPr/>
        <p:txBody>
          <a:bodyPr/>
          <a:lstStyle/>
          <a:p>
            <a:pPr>
              <a:defRPr/>
            </a:pPr>
            <a:fld id="{D4198BF3-6D99-47D9-AFD2-9524D42063B3}" type="slidenum">
              <a:rPr lang="en-US" smtClean="0"/>
              <a:pPr>
                <a:defRPr/>
              </a:pPr>
              <a:t>150</a:t>
            </a:fld>
            <a:endParaRPr lang="en-US"/>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5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352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352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E439158-D1B3-4417-84AD-7FD81009A006}" type="slidenum">
              <a:rPr lang="en-US" sz="1200">
                <a:solidFill>
                  <a:prstClr val="black"/>
                </a:solidFill>
                <a:latin typeface="Calibri" pitchFamily="34" charset="0"/>
              </a:rPr>
              <a:pPr eaLnBrk="1" hangingPunct="1"/>
              <a:t>151</a:t>
            </a:fld>
            <a:endParaRPr lang="en-US" sz="1200">
              <a:solidFill>
                <a:prstClr val="black"/>
              </a:solidFill>
              <a:latin typeface="Calibri" pitchFamily="34" charset="0"/>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8" name="Slide Image Placeholder 1"/>
          <p:cNvSpPr>
            <a:spLocks noGrp="1" noRot="1" noChangeAspect="1" noTextEdit="1"/>
          </p:cNvSpPr>
          <p:nvPr>
            <p:ph type="sldImg"/>
          </p:nvPr>
        </p:nvSpPr>
        <p:spPr bwMode="auto">
          <a:noFill/>
          <a:ln>
            <a:solidFill>
              <a:srgbClr val="000000"/>
            </a:solidFill>
            <a:miter lim="800000"/>
            <a:headEnd/>
            <a:tailEnd/>
          </a:ln>
        </p:spPr>
      </p:sp>
      <p:sp>
        <p:nvSpPr>
          <p:cNvPr id="31129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B73E897-7175-4B33-9FA1-8404237D27C6}" type="slidenum">
              <a:rPr lang="en-US" smtClean="0"/>
              <a:pPr>
                <a:defRPr/>
              </a:pPr>
              <a:t>152</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Slide Image Placeholder 1"/>
          <p:cNvSpPr>
            <a:spLocks noGrp="1" noRot="1" noChangeAspect="1" noTextEdit="1"/>
          </p:cNvSpPr>
          <p:nvPr>
            <p:ph type="sldImg"/>
          </p:nvPr>
        </p:nvSpPr>
        <p:spPr bwMode="auto">
          <a:noFill/>
          <a:ln>
            <a:solidFill>
              <a:srgbClr val="000000"/>
            </a:solidFill>
            <a:miter lim="800000"/>
            <a:headEnd/>
            <a:tailEnd/>
          </a:ln>
        </p:spPr>
      </p:sp>
      <p:sp>
        <p:nvSpPr>
          <p:cNvPr id="1925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842A26BC-59CC-4AA7-889D-CD9B0C286D5B}" type="slidenum">
              <a:rPr lang="en-US" smtClean="0"/>
              <a:pPr>
                <a:defRPr/>
              </a:pPr>
              <a:t>18</a:t>
            </a:fld>
            <a:endParaRPr lang="en-US"/>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2" name="Slide Image Placeholder 1"/>
          <p:cNvSpPr>
            <a:spLocks noGrp="1" noRot="1" noChangeAspect="1" noTextEdit="1"/>
          </p:cNvSpPr>
          <p:nvPr>
            <p:ph type="sldImg"/>
          </p:nvPr>
        </p:nvSpPr>
        <p:spPr bwMode="auto">
          <a:noFill/>
          <a:ln>
            <a:solidFill>
              <a:srgbClr val="000000"/>
            </a:solidFill>
            <a:miter lim="800000"/>
            <a:headEnd/>
            <a:tailEnd/>
          </a:ln>
        </p:spPr>
      </p:sp>
      <p:sp>
        <p:nvSpPr>
          <p:cNvPr id="31232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C8FE1FFE-41F4-48DF-A8CB-F4E28BFD6CE3}" type="slidenum">
              <a:rPr lang="en-US" smtClean="0"/>
              <a:pPr>
                <a:defRPr/>
              </a:pPr>
              <a:t>154</a:t>
            </a:fld>
            <a:endParaRPr lang="en-US"/>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6" name="Slide Image Placeholder 1"/>
          <p:cNvSpPr>
            <a:spLocks noGrp="1" noRot="1" noChangeAspect="1" noTextEdit="1"/>
          </p:cNvSpPr>
          <p:nvPr>
            <p:ph type="sldImg"/>
          </p:nvPr>
        </p:nvSpPr>
        <p:spPr bwMode="auto">
          <a:noFill/>
          <a:ln>
            <a:solidFill>
              <a:srgbClr val="000000"/>
            </a:solidFill>
            <a:miter lim="800000"/>
            <a:headEnd/>
            <a:tailEnd/>
          </a:ln>
        </p:spPr>
      </p:sp>
      <p:sp>
        <p:nvSpPr>
          <p:cNvPr id="31334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046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a:defRPr/>
            </a:pPr>
            <a:fld id="{E3814C2D-0CF9-4D56-B5AC-EFC9DB9EA24A}" type="slidenum">
              <a:rPr lang="en-US" smtClean="0">
                <a:solidFill>
                  <a:prstClr val="black"/>
                </a:solidFill>
              </a:rPr>
              <a:pPr>
                <a:defRPr/>
              </a:pPr>
              <a:t>155</a:t>
            </a:fld>
            <a:endParaRPr lang="en-US" smtClean="0">
              <a:solidFill>
                <a:prstClr val="black"/>
              </a:solidFill>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Slide Image Placeholder 1"/>
          <p:cNvSpPr>
            <a:spLocks noGrp="1" noRot="1" noChangeAspect="1" noTextEdit="1"/>
          </p:cNvSpPr>
          <p:nvPr>
            <p:ph type="sldImg"/>
          </p:nvPr>
        </p:nvSpPr>
        <p:spPr bwMode="auto">
          <a:noFill/>
          <a:ln>
            <a:solidFill>
              <a:srgbClr val="000000"/>
            </a:solidFill>
            <a:miter lim="800000"/>
            <a:headEnd/>
            <a:tailEnd/>
          </a:ln>
        </p:spPr>
      </p:sp>
      <p:sp>
        <p:nvSpPr>
          <p:cNvPr id="31437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1E861131-8878-45F8-B1EF-94F075980E93}" type="slidenum">
              <a:rPr lang="en-US" smtClean="0">
                <a:solidFill>
                  <a:prstClr val="black"/>
                </a:solidFill>
              </a:rPr>
              <a:pPr>
                <a:defRPr/>
              </a:pPr>
              <a:t>157</a:t>
            </a:fld>
            <a:endParaRPr lang="en-US">
              <a:solidFill>
                <a:prstClr val="black"/>
              </a:solidFill>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158</a:t>
            </a:fld>
            <a:endParaRPr lang="en-US">
              <a:solidFill>
                <a:prstClr val="black"/>
              </a:solidFill>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24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24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48B8A029-3835-4649-9BD7-B9478214E0AC}" type="slidenum">
              <a:rPr lang="en-US" sz="1200">
                <a:solidFill>
                  <a:prstClr val="black"/>
                </a:solidFill>
                <a:latin typeface="Calibri" pitchFamily="34" charset="0"/>
              </a:rPr>
              <a:pPr eaLnBrk="1" hangingPunct="1"/>
              <a:t>159</a:t>
            </a:fld>
            <a:endParaRPr lang="en-US" sz="1200">
              <a:solidFill>
                <a:prstClr val="black"/>
              </a:solidFill>
              <a:latin typeface="Calibri" pitchFamily="34" charset="0"/>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Slide Image Placeholder 1"/>
          <p:cNvSpPr>
            <a:spLocks noGrp="1" noRot="1" noChangeAspect="1" noTextEdit="1"/>
          </p:cNvSpPr>
          <p:nvPr>
            <p:ph type="sldImg"/>
          </p:nvPr>
        </p:nvSpPr>
        <p:spPr bwMode="auto">
          <a:noFill/>
          <a:ln>
            <a:solidFill>
              <a:srgbClr val="000000"/>
            </a:solidFill>
            <a:miter lim="800000"/>
            <a:headEnd/>
            <a:tailEnd/>
          </a:ln>
        </p:spPr>
      </p:sp>
      <p:sp>
        <p:nvSpPr>
          <p:cNvPr id="31641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0DA1445C-09E4-42D4-8E56-F3154B7A164F}" type="slidenum">
              <a:rPr lang="en-US" smtClean="0"/>
              <a:pPr>
                <a:defRPr/>
              </a:pPr>
              <a:t>161</a:t>
            </a:fld>
            <a:endParaRPr lang="en-US"/>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Slide Image Placeholder 1"/>
          <p:cNvSpPr>
            <a:spLocks noGrp="1" noRot="1" noChangeAspect="1" noTextEdit="1"/>
          </p:cNvSpPr>
          <p:nvPr>
            <p:ph type="sldImg"/>
          </p:nvPr>
        </p:nvSpPr>
        <p:spPr bwMode="auto">
          <a:noFill/>
          <a:ln>
            <a:solidFill>
              <a:srgbClr val="000000"/>
            </a:solidFill>
            <a:miter lim="800000"/>
            <a:headEnd/>
            <a:tailEnd/>
          </a:ln>
        </p:spPr>
      </p:sp>
      <p:sp>
        <p:nvSpPr>
          <p:cNvPr id="31744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C0CCA868-AF8B-4C6B-BC15-CC5E414425B5}" type="slidenum">
              <a:rPr lang="en-US" smtClean="0"/>
              <a:pPr>
                <a:defRPr/>
              </a:pPr>
              <a:t>162</a:t>
            </a:fld>
            <a:endParaRPr lang="en-US"/>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6" name="Slide Image Placeholder 1"/>
          <p:cNvSpPr>
            <a:spLocks noGrp="1" noRot="1" noChangeAspect="1" noTextEdit="1"/>
          </p:cNvSpPr>
          <p:nvPr>
            <p:ph type="sldImg"/>
          </p:nvPr>
        </p:nvSpPr>
        <p:spPr bwMode="auto">
          <a:noFill/>
          <a:ln>
            <a:solidFill>
              <a:srgbClr val="000000"/>
            </a:solidFill>
            <a:miter lim="800000"/>
            <a:headEnd/>
            <a:tailEnd/>
          </a:ln>
        </p:spPr>
      </p:sp>
      <p:sp>
        <p:nvSpPr>
          <p:cNvPr id="318467"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eaLnBrk="1" hangingPunct="1">
              <a:spcBef>
                <a:spcPct val="0"/>
              </a:spcBef>
              <a:buFont typeface="Calibri" pitchFamily="34" charset="0"/>
              <a:buAutoNum type="arabicPeriod"/>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6FC26EB-A189-4CCC-95E0-ABC23236F24C}" type="slidenum">
              <a:rPr lang="en-US" smtClean="0"/>
              <a:pPr fontAlgn="base">
                <a:spcBef>
                  <a:spcPct val="0"/>
                </a:spcBef>
                <a:spcAft>
                  <a:spcPct val="0"/>
                </a:spcAft>
                <a:defRPr/>
              </a:pPr>
              <a:t>163</a:t>
            </a:fld>
            <a:endParaRPr lang="en-US" smtClean="0"/>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Slide Image Placeholder 1"/>
          <p:cNvSpPr>
            <a:spLocks noGrp="1" noRot="1" noChangeAspect="1" noTextEdit="1"/>
          </p:cNvSpPr>
          <p:nvPr>
            <p:ph type="sldImg"/>
          </p:nvPr>
        </p:nvSpPr>
        <p:spPr bwMode="auto">
          <a:noFill/>
          <a:ln>
            <a:solidFill>
              <a:srgbClr val="000000"/>
            </a:solidFill>
            <a:miter lim="800000"/>
            <a:headEnd/>
            <a:tailEnd/>
          </a:ln>
        </p:spPr>
      </p:sp>
      <p:sp>
        <p:nvSpPr>
          <p:cNvPr id="319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3A4874D-AC58-4904-B6D9-0D3662D32A91}" type="slidenum">
              <a:rPr lang="en-US" smtClean="0"/>
              <a:pPr fontAlgn="base">
                <a:spcBef>
                  <a:spcPct val="0"/>
                </a:spcBef>
                <a:spcAft>
                  <a:spcPct val="0"/>
                </a:spcAft>
                <a:defRPr/>
              </a:pPr>
              <a:t>164</a:t>
            </a:fld>
            <a:endParaRPr lang="en-US" smtClean="0"/>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Slide Image Placeholder 1"/>
          <p:cNvSpPr>
            <a:spLocks noGrp="1" noRot="1" noChangeAspect="1" noTextEdit="1"/>
          </p:cNvSpPr>
          <p:nvPr>
            <p:ph type="sldImg"/>
          </p:nvPr>
        </p:nvSpPr>
        <p:spPr bwMode="auto">
          <a:noFill/>
          <a:ln>
            <a:solidFill>
              <a:srgbClr val="000000"/>
            </a:solidFill>
            <a:miter lim="800000"/>
            <a:headEnd/>
            <a:tailEnd/>
          </a:ln>
        </p:spPr>
      </p:sp>
      <p:sp>
        <p:nvSpPr>
          <p:cNvPr id="319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3A4874D-AC58-4904-B6D9-0D3662D32A91}" type="slidenum">
              <a:rPr lang="en-US" smtClean="0"/>
              <a:pPr fontAlgn="base">
                <a:spcBef>
                  <a:spcPct val="0"/>
                </a:spcBef>
                <a:spcAft>
                  <a:spcPct val="0"/>
                </a:spcAft>
                <a:defRPr/>
              </a:pPr>
              <a:t>165</a:t>
            </a:fld>
            <a:endParaRPr lang="en-US"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19</a:t>
            </a:fld>
            <a:endParaRPr lang="en-US">
              <a:solidFill>
                <a:prstClr val="black"/>
              </a:solidFill>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Slide Image Placeholder 1"/>
          <p:cNvSpPr>
            <a:spLocks noGrp="1" noRot="1" noChangeAspect="1" noTextEdit="1"/>
          </p:cNvSpPr>
          <p:nvPr>
            <p:ph type="sldImg"/>
          </p:nvPr>
        </p:nvSpPr>
        <p:spPr bwMode="auto">
          <a:noFill/>
          <a:ln>
            <a:solidFill>
              <a:srgbClr val="000000"/>
            </a:solidFill>
            <a:miter lim="800000"/>
            <a:headEnd/>
            <a:tailEnd/>
          </a:ln>
        </p:spPr>
      </p:sp>
      <p:sp>
        <p:nvSpPr>
          <p:cNvPr id="319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3A4874D-AC58-4904-B6D9-0D3662D32A91}" type="slidenum">
              <a:rPr lang="en-US" smtClean="0"/>
              <a:pPr fontAlgn="base">
                <a:spcBef>
                  <a:spcPct val="0"/>
                </a:spcBef>
                <a:spcAft>
                  <a:spcPct val="0"/>
                </a:spcAft>
                <a:defRPr/>
              </a:pPr>
              <a:t>166</a:t>
            </a:fld>
            <a:endParaRPr lang="en-US" smtClean="0"/>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Slide Image Placeholder 1"/>
          <p:cNvSpPr>
            <a:spLocks noGrp="1" noRot="1" noChangeAspect="1" noTextEdit="1"/>
          </p:cNvSpPr>
          <p:nvPr>
            <p:ph type="sldImg"/>
          </p:nvPr>
        </p:nvSpPr>
        <p:spPr bwMode="auto">
          <a:noFill/>
          <a:ln>
            <a:solidFill>
              <a:srgbClr val="000000"/>
            </a:solidFill>
            <a:miter lim="800000"/>
            <a:headEnd/>
            <a:tailEnd/>
          </a:ln>
        </p:spPr>
      </p:sp>
      <p:sp>
        <p:nvSpPr>
          <p:cNvPr id="3225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818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E7F80F0-BCDB-435B-BE08-9D437C5D8FB1}" type="slidenum">
              <a:rPr lang="en-US" smtClean="0"/>
              <a:pPr fontAlgn="base">
                <a:spcBef>
                  <a:spcPct val="0"/>
                </a:spcBef>
                <a:spcAft>
                  <a:spcPct val="0"/>
                </a:spcAft>
                <a:defRPr/>
              </a:pPr>
              <a:t>167</a:t>
            </a:fld>
            <a:endParaRPr lang="en-US" smtClean="0"/>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Slide Image Placeholder 1"/>
          <p:cNvSpPr>
            <a:spLocks noGrp="1" noRot="1" noChangeAspect="1" noTextEdit="1"/>
          </p:cNvSpPr>
          <p:nvPr>
            <p:ph type="sldImg"/>
          </p:nvPr>
        </p:nvSpPr>
        <p:spPr bwMode="auto">
          <a:noFill/>
          <a:ln>
            <a:solidFill>
              <a:srgbClr val="000000"/>
            </a:solidFill>
            <a:miter lim="800000"/>
            <a:headEnd/>
            <a:tailEnd/>
          </a:ln>
        </p:spPr>
      </p:sp>
      <p:sp>
        <p:nvSpPr>
          <p:cNvPr id="3225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818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E7F80F0-BCDB-435B-BE08-9D437C5D8FB1}" type="slidenum">
              <a:rPr lang="en-US" smtClean="0"/>
              <a:pPr fontAlgn="base">
                <a:spcBef>
                  <a:spcPct val="0"/>
                </a:spcBef>
                <a:spcAft>
                  <a:spcPct val="0"/>
                </a:spcAft>
                <a:defRPr/>
              </a:pPr>
              <a:t>168</a:t>
            </a:fld>
            <a:endParaRPr lang="en-US" smtClean="0"/>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Slide Image Placeholder 1"/>
          <p:cNvSpPr>
            <a:spLocks noGrp="1" noRot="1" noChangeAspect="1" noTextEdit="1"/>
          </p:cNvSpPr>
          <p:nvPr>
            <p:ph type="sldImg"/>
          </p:nvPr>
        </p:nvSpPr>
        <p:spPr bwMode="auto">
          <a:noFill/>
          <a:ln>
            <a:solidFill>
              <a:srgbClr val="000000"/>
            </a:solidFill>
            <a:miter lim="800000"/>
            <a:headEnd/>
            <a:tailEnd/>
          </a:ln>
        </p:spPr>
      </p:sp>
      <p:sp>
        <p:nvSpPr>
          <p:cNvPr id="32461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EDBF7D6D-8984-4C14-9E75-BEF5FD168D4A}" type="slidenum">
              <a:rPr lang="en-US" smtClean="0"/>
              <a:pPr>
                <a:defRPr/>
              </a:pPr>
              <a:t>169</a:t>
            </a:fld>
            <a:endParaRPr lang="en-US"/>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170</a:t>
            </a:fld>
            <a:endParaRPr lang="en-US">
              <a:solidFill>
                <a:prstClr val="black"/>
              </a:solidFill>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5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55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55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CF9E78D-A3A5-4D32-9D34-587844BC1E60}" type="slidenum">
              <a:rPr lang="en-US" sz="1200">
                <a:solidFill>
                  <a:prstClr val="black"/>
                </a:solidFill>
                <a:latin typeface="Calibri" pitchFamily="34" charset="0"/>
              </a:rPr>
              <a:pPr eaLnBrk="1" hangingPunct="1"/>
              <a:t>171</a:t>
            </a:fld>
            <a:endParaRPr lang="en-US" sz="1200">
              <a:solidFill>
                <a:prstClr val="black"/>
              </a:solidFill>
              <a:latin typeface="Calibri" pitchFamily="34" charset="0"/>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30" name="Slide Image Placeholder 1"/>
          <p:cNvSpPr>
            <a:spLocks noGrp="1" noRot="1" noChangeAspect="1" noTextEdit="1"/>
          </p:cNvSpPr>
          <p:nvPr>
            <p:ph type="sldImg"/>
          </p:nvPr>
        </p:nvSpPr>
        <p:spPr bwMode="auto">
          <a:noFill/>
          <a:ln>
            <a:solidFill>
              <a:srgbClr val="000000"/>
            </a:solidFill>
            <a:miter lim="800000"/>
            <a:headEnd/>
            <a:tailEnd/>
          </a:ln>
        </p:spPr>
      </p:sp>
      <p:sp>
        <p:nvSpPr>
          <p:cNvPr id="32973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534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198B4CE-B2ED-4512-A762-792358B35024}" type="slidenum">
              <a:rPr lang="en-US" smtClean="0"/>
              <a:pPr fontAlgn="base">
                <a:spcBef>
                  <a:spcPct val="0"/>
                </a:spcBef>
                <a:spcAft>
                  <a:spcPct val="0"/>
                </a:spcAft>
                <a:defRPr/>
              </a:pPr>
              <a:t>174</a:t>
            </a:fld>
            <a:endParaRPr lang="en-US" smtClean="0"/>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659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659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27705E9-207E-406E-92A9-FB79F331F0C7}" type="slidenum">
              <a:rPr lang="en-US" sz="1200">
                <a:solidFill>
                  <a:prstClr val="black"/>
                </a:solidFill>
                <a:latin typeface="Calibri" pitchFamily="34" charset="0"/>
              </a:rPr>
              <a:pPr eaLnBrk="1" hangingPunct="1"/>
              <a:t>175</a:t>
            </a:fld>
            <a:endParaRPr lang="en-US" sz="1200">
              <a:solidFill>
                <a:prstClr val="black"/>
              </a:solidFill>
              <a:latin typeface="Calibri" pitchFamily="34" charset="0"/>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Slide Image Placeholder 1"/>
          <p:cNvSpPr>
            <a:spLocks noGrp="1" noRot="1" noChangeAspect="1" noTextEdit="1"/>
          </p:cNvSpPr>
          <p:nvPr>
            <p:ph type="sldImg"/>
          </p:nvPr>
        </p:nvSpPr>
        <p:spPr bwMode="auto">
          <a:noFill/>
          <a:ln>
            <a:solidFill>
              <a:srgbClr val="000000"/>
            </a:solidFill>
            <a:miter lim="800000"/>
            <a:headEnd/>
            <a:tailEnd/>
          </a:ln>
        </p:spPr>
      </p:sp>
      <p:sp>
        <p:nvSpPr>
          <p:cNvPr id="33075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9149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5DDC2FE-5449-48D4-95EE-494D52E4FC26}" type="slidenum">
              <a:rPr lang="en-US" smtClean="0"/>
              <a:pPr fontAlgn="base">
                <a:spcBef>
                  <a:spcPct val="0"/>
                </a:spcBef>
                <a:spcAft>
                  <a:spcPct val="0"/>
                </a:spcAft>
                <a:defRPr/>
              </a:pPr>
              <a:t>176</a:t>
            </a:fld>
            <a:endParaRPr lang="en-US" smtClean="0"/>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8" name="Slide Image Placeholder 1"/>
          <p:cNvSpPr>
            <a:spLocks noGrp="1" noRot="1" noChangeAspect="1" noTextEdit="1"/>
          </p:cNvSpPr>
          <p:nvPr>
            <p:ph type="sldImg"/>
          </p:nvPr>
        </p:nvSpPr>
        <p:spPr bwMode="auto">
          <a:noFill/>
          <a:ln>
            <a:solidFill>
              <a:srgbClr val="000000"/>
            </a:solidFill>
            <a:miter lim="800000"/>
            <a:headEnd/>
            <a:tailEnd/>
          </a:ln>
        </p:spPr>
      </p:sp>
      <p:sp>
        <p:nvSpPr>
          <p:cNvPr id="3317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25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0458965-0FA5-4C8E-81C2-AF800800C70B}" type="slidenum">
              <a:rPr lang="en-US" smtClean="0"/>
              <a:pPr fontAlgn="base">
                <a:spcBef>
                  <a:spcPct val="0"/>
                </a:spcBef>
                <a:spcAft>
                  <a:spcPct val="0"/>
                </a:spcAft>
                <a:defRPr/>
              </a:pPr>
              <a:t>177</a:t>
            </a:fld>
            <a:endParaRPr lang="en-US"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8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68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68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D813373-6846-4447-9FE0-876B82CB4ED8}" type="slidenum">
              <a:rPr lang="en-US" sz="1200">
                <a:solidFill>
                  <a:prstClr val="black"/>
                </a:solidFill>
                <a:latin typeface="Calibri" pitchFamily="34" charset="0"/>
              </a:rPr>
              <a:pPr eaLnBrk="1" hangingPunct="1"/>
              <a:t>20</a:t>
            </a:fld>
            <a:endParaRPr lang="en-US" sz="1200">
              <a:solidFill>
                <a:prstClr val="black"/>
              </a:solidFill>
              <a:latin typeface="Calibri" pitchFamily="34" charset="0"/>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802" name="Slide Image Placeholder 1"/>
          <p:cNvSpPr>
            <a:spLocks noGrp="1" noRot="1" noChangeAspect="1" noTextEdit="1"/>
          </p:cNvSpPr>
          <p:nvPr>
            <p:ph type="sldImg"/>
          </p:nvPr>
        </p:nvSpPr>
        <p:spPr bwMode="auto">
          <a:noFill/>
          <a:ln>
            <a:solidFill>
              <a:srgbClr val="000000"/>
            </a:solidFill>
            <a:miter lim="800000"/>
            <a:headEnd/>
            <a:tailEnd/>
          </a:ln>
        </p:spPr>
      </p:sp>
      <p:sp>
        <p:nvSpPr>
          <p:cNvPr id="33280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B8856993-E9F0-4A30-A8A9-85E0ACD5FDC1}" type="slidenum">
              <a:rPr lang="en-US" smtClean="0"/>
              <a:pPr>
                <a:defRPr/>
              </a:pPr>
              <a:t>179</a:t>
            </a:fld>
            <a:endParaRPr lang="en-US"/>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50" name="Slide Image Placeholder 1"/>
          <p:cNvSpPr>
            <a:spLocks noGrp="1" noRot="1" noChangeAspect="1" noTextEdit="1"/>
          </p:cNvSpPr>
          <p:nvPr>
            <p:ph type="sldImg"/>
          </p:nvPr>
        </p:nvSpPr>
        <p:spPr bwMode="auto">
          <a:noFill/>
          <a:ln>
            <a:solidFill>
              <a:srgbClr val="000000"/>
            </a:solidFill>
            <a:miter lim="800000"/>
            <a:headEnd/>
            <a:tailEnd/>
          </a:ln>
        </p:spPr>
      </p:sp>
      <p:sp>
        <p:nvSpPr>
          <p:cNvPr id="33485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7D125F4C-8B03-470A-8512-BE5B9D676166}" type="slidenum">
              <a:rPr lang="en-US" smtClean="0"/>
              <a:pPr>
                <a:defRPr/>
              </a:pPr>
              <a:t>180</a:t>
            </a:fld>
            <a:endParaRPr lang="en-US"/>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874" name="Slide Image Placeholder 1"/>
          <p:cNvSpPr>
            <a:spLocks noGrp="1" noRot="1" noChangeAspect="1" noTextEdit="1"/>
          </p:cNvSpPr>
          <p:nvPr>
            <p:ph type="sldImg"/>
          </p:nvPr>
        </p:nvSpPr>
        <p:spPr bwMode="auto">
          <a:noFill/>
          <a:ln>
            <a:solidFill>
              <a:srgbClr val="000000"/>
            </a:solidFill>
            <a:miter lim="800000"/>
            <a:headEnd/>
            <a:tailEnd/>
          </a:ln>
        </p:spPr>
      </p:sp>
      <p:sp>
        <p:nvSpPr>
          <p:cNvPr id="33587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E1AC6F83-959B-4859-88C4-3E094B986836}" type="slidenum">
              <a:rPr lang="en-US" smtClean="0"/>
              <a:pPr>
                <a:defRPr/>
              </a:pPr>
              <a:t>181</a:t>
            </a:fld>
            <a:endParaRPr lang="en-US"/>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018779-A06B-4266-AB67-69B8E52F48BF}" type="slidenum">
              <a:rPr lang="en-US" smtClean="0"/>
              <a:pPr>
                <a:defRPr/>
              </a:pPr>
              <a:t>182</a:t>
            </a:fld>
            <a:endParaRPr lang="en-US"/>
          </a:p>
        </p:txBody>
      </p:sp>
    </p:spTree>
    <p:extLst>
      <p:ext uri="{BB962C8B-B14F-4D97-AF65-F5344CB8AC3E}">
        <p14:creationId xmlns:p14="http://schemas.microsoft.com/office/powerpoint/2010/main" val="2534784749"/>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018779-A06B-4266-AB67-69B8E52F48BF}" type="slidenum">
              <a:rPr lang="en-US" smtClean="0"/>
              <a:pPr>
                <a:defRPr/>
              </a:pPr>
              <a:t>183</a:t>
            </a:fld>
            <a:endParaRPr lang="en-US"/>
          </a:p>
        </p:txBody>
      </p:sp>
    </p:spTree>
    <p:extLst>
      <p:ext uri="{BB962C8B-B14F-4D97-AF65-F5344CB8AC3E}">
        <p14:creationId xmlns:p14="http://schemas.microsoft.com/office/powerpoint/2010/main" val="2534784749"/>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018779-A06B-4266-AB67-69B8E52F48BF}" type="slidenum">
              <a:rPr lang="en-US" smtClean="0"/>
              <a:pPr>
                <a:defRPr/>
              </a:pPr>
              <a:t>185</a:t>
            </a:fld>
            <a:endParaRPr lang="en-US"/>
          </a:p>
        </p:txBody>
      </p:sp>
    </p:spTree>
    <p:extLst>
      <p:ext uri="{BB962C8B-B14F-4D97-AF65-F5344CB8AC3E}">
        <p14:creationId xmlns:p14="http://schemas.microsoft.com/office/powerpoint/2010/main" val="25347847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2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792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1034A0F-CA8D-4065-87B2-8E82C7F0EB83}" type="slidenum">
              <a:rPr lang="en-US" sz="1200">
                <a:solidFill>
                  <a:prstClr val="black"/>
                </a:solidFill>
                <a:latin typeface="Calibri" pitchFamily="34" charset="0"/>
              </a:rPr>
              <a:pPr eaLnBrk="1" hangingPunct="1"/>
              <a:t>21</a:t>
            </a:fld>
            <a:endParaRPr lang="en-US" sz="1200">
              <a:solidFill>
                <a:prstClr val="black"/>
              </a:solidFill>
              <a:latin typeface="Calibri"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Slide Image Placeholder 1"/>
          <p:cNvSpPr>
            <a:spLocks noGrp="1" noRot="1" noChangeAspect="1" noTextEdit="1"/>
          </p:cNvSpPr>
          <p:nvPr>
            <p:ph type="sldImg"/>
          </p:nvPr>
        </p:nvSpPr>
        <p:spPr bwMode="auto">
          <a:noFill/>
          <a:ln>
            <a:solidFill>
              <a:srgbClr val="000000"/>
            </a:solidFill>
            <a:miter lim="800000"/>
            <a:headEnd/>
            <a:tailEnd/>
          </a:ln>
        </p:spPr>
      </p:sp>
      <p:sp>
        <p:nvSpPr>
          <p:cNvPr id="19456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832FC46-6F9E-4500-87E3-C5A1E0C1A909}" type="slidenum">
              <a:rPr lang="en-US" smtClean="0"/>
              <a:pPr>
                <a:defRPr/>
              </a:pPr>
              <a:t>22</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Slide Image Placeholder 1"/>
          <p:cNvSpPr>
            <a:spLocks noGrp="1" noRot="1" noChangeAspect="1" noTextEdit="1"/>
          </p:cNvSpPr>
          <p:nvPr>
            <p:ph type="sldImg"/>
          </p:nvPr>
        </p:nvSpPr>
        <p:spPr bwMode="auto">
          <a:noFill/>
          <a:ln>
            <a:solidFill>
              <a:srgbClr val="000000"/>
            </a:solidFill>
            <a:miter lim="800000"/>
            <a:headEnd/>
            <a:tailEnd/>
          </a:ln>
        </p:spPr>
      </p:sp>
      <p:sp>
        <p:nvSpPr>
          <p:cNvPr id="1955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DD1F131D-D357-495A-9EC0-AB00A6B70D83}" type="slidenum">
              <a:rPr lang="en-US" smtClean="0"/>
              <a:pPr>
                <a:defRPr/>
              </a:pPr>
              <a:t>23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latin typeface="Calibri" charset="0"/>
            </a:endParaRPr>
          </a:p>
        </p:txBody>
      </p:sp>
      <p:sp>
        <p:nvSpPr>
          <p:cNvPr id="143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300">
                <a:solidFill>
                  <a:schemeClr val="tx1"/>
                </a:solidFill>
                <a:latin typeface="Arial" charset="0"/>
                <a:ea typeface="ＭＳ Ｐゴシック" charset="0"/>
                <a:cs typeface="ＭＳ Ｐゴシック" charset="0"/>
              </a:defRPr>
            </a:lvl1pPr>
            <a:lvl2pPr marL="716130" indent="-275434" eaLnBrk="0" hangingPunct="0">
              <a:defRPr sz="2300">
                <a:solidFill>
                  <a:schemeClr val="tx1"/>
                </a:solidFill>
                <a:latin typeface="Arial" charset="0"/>
                <a:ea typeface="ＭＳ Ｐゴシック" charset="0"/>
              </a:defRPr>
            </a:lvl2pPr>
            <a:lvl3pPr marL="1101738" indent="-220348" eaLnBrk="0" hangingPunct="0">
              <a:defRPr sz="2300">
                <a:solidFill>
                  <a:schemeClr val="tx1"/>
                </a:solidFill>
                <a:latin typeface="Arial" charset="0"/>
                <a:ea typeface="ＭＳ Ｐゴシック" charset="0"/>
              </a:defRPr>
            </a:lvl3pPr>
            <a:lvl4pPr marL="1542433" indent="-220348" eaLnBrk="0" hangingPunct="0">
              <a:defRPr sz="2300">
                <a:solidFill>
                  <a:schemeClr val="tx1"/>
                </a:solidFill>
                <a:latin typeface="Arial" charset="0"/>
                <a:ea typeface="ＭＳ Ｐゴシック" charset="0"/>
              </a:defRPr>
            </a:lvl4pPr>
            <a:lvl5pPr marL="1983128" indent="-220348" eaLnBrk="0" hangingPunct="0">
              <a:defRPr sz="2300">
                <a:solidFill>
                  <a:schemeClr val="tx1"/>
                </a:solidFill>
                <a:latin typeface="Arial" charset="0"/>
                <a:ea typeface="ＭＳ Ｐゴシック" charset="0"/>
              </a:defRPr>
            </a:lvl5pPr>
            <a:lvl6pPr marL="2423823" indent="-220348" eaLnBrk="0" fontAlgn="base" hangingPunct="0">
              <a:spcBef>
                <a:spcPct val="0"/>
              </a:spcBef>
              <a:spcAft>
                <a:spcPct val="0"/>
              </a:spcAft>
              <a:defRPr sz="2300">
                <a:solidFill>
                  <a:schemeClr val="tx1"/>
                </a:solidFill>
                <a:latin typeface="Arial" charset="0"/>
                <a:ea typeface="ＭＳ Ｐゴシック" charset="0"/>
              </a:defRPr>
            </a:lvl6pPr>
            <a:lvl7pPr marL="2864518" indent="-220348" eaLnBrk="0" fontAlgn="base" hangingPunct="0">
              <a:spcBef>
                <a:spcPct val="0"/>
              </a:spcBef>
              <a:spcAft>
                <a:spcPct val="0"/>
              </a:spcAft>
              <a:defRPr sz="2300">
                <a:solidFill>
                  <a:schemeClr val="tx1"/>
                </a:solidFill>
                <a:latin typeface="Arial" charset="0"/>
                <a:ea typeface="ＭＳ Ｐゴシック" charset="0"/>
              </a:defRPr>
            </a:lvl7pPr>
            <a:lvl8pPr marL="3305213" indent="-220348" eaLnBrk="0" fontAlgn="base" hangingPunct="0">
              <a:spcBef>
                <a:spcPct val="0"/>
              </a:spcBef>
              <a:spcAft>
                <a:spcPct val="0"/>
              </a:spcAft>
              <a:defRPr sz="2300">
                <a:solidFill>
                  <a:schemeClr val="tx1"/>
                </a:solidFill>
                <a:latin typeface="Arial" charset="0"/>
                <a:ea typeface="ＭＳ Ｐゴシック" charset="0"/>
              </a:defRPr>
            </a:lvl8pPr>
            <a:lvl9pPr marL="3745908" indent="-220348" eaLnBrk="0" fontAlgn="base" hangingPunct="0">
              <a:spcBef>
                <a:spcPct val="0"/>
              </a:spcBef>
              <a:spcAft>
                <a:spcPct val="0"/>
              </a:spcAft>
              <a:defRPr sz="2300">
                <a:solidFill>
                  <a:schemeClr val="tx1"/>
                </a:solidFill>
                <a:latin typeface="Arial" charset="0"/>
                <a:ea typeface="ＭＳ Ｐゴシック" charset="0"/>
              </a:defRPr>
            </a:lvl9pPr>
          </a:lstStyle>
          <a:p>
            <a:pPr eaLnBrk="1" hangingPunct="1"/>
            <a:fld id="{23FDA337-7894-9C48-BCE9-EB32B1E1B719}" type="slidenum">
              <a:rPr lang="en-US" sz="1300">
                <a:latin typeface="Calibri" charset="0"/>
              </a:rPr>
              <a:pPr eaLnBrk="1" hangingPunct="1"/>
              <a:t>3</a:t>
            </a:fld>
            <a:endParaRPr lang="en-US" sz="1300">
              <a:latin typeface="Calibri"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894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894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5498DBA-70D0-4FBF-8AEC-BB231E79C5C2}" type="slidenum">
              <a:rPr lang="en-US" sz="1200">
                <a:solidFill>
                  <a:prstClr val="black"/>
                </a:solidFill>
                <a:latin typeface="Calibri" pitchFamily="34" charset="0"/>
              </a:rPr>
              <a:pPr eaLnBrk="1" hangingPunct="1"/>
              <a:t>24</a:t>
            </a:fld>
            <a:endParaRPr lang="en-US" sz="1200">
              <a:solidFill>
                <a:prstClr val="black"/>
              </a:solidFill>
              <a:latin typeface="Calibri"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Slide Image Placeholder 1"/>
          <p:cNvSpPr>
            <a:spLocks noGrp="1" noRot="1" noChangeAspect="1" noTextEdit="1"/>
          </p:cNvSpPr>
          <p:nvPr>
            <p:ph type="sldImg"/>
          </p:nvPr>
        </p:nvSpPr>
        <p:spPr bwMode="auto">
          <a:noFill/>
          <a:ln>
            <a:solidFill>
              <a:srgbClr val="000000"/>
            </a:solidFill>
            <a:miter lim="800000"/>
            <a:headEnd/>
            <a:tailEnd/>
          </a:ln>
        </p:spPr>
      </p:sp>
      <p:sp>
        <p:nvSpPr>
          <p:cNvPr id="19661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CA3DE4BC-3DFA-472C-881E-9E19F25FFE1C}" type="slidenum">
              <a:rPr lang="en-US" smtClean="0"/>
              <a:pPr>
                <a:defRPr/>
              </a:pPr>
              <a:t>25</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Slide Image Placeholder 1"/>
          <p:cNvSpPr>
            <a:spLocks noGrp="1" noRot="1" noChangeAspect="1" noTextEdit="1"/>
          </p:cNvSpPr>
          <p:nvPr>
            <p:ph type="sldImg"/>
          </p:nvPr>
        </p:nvSpPr>
        <p:spPr bwMode="auto">
          <a:noFill/>
          <a:ln>
            <a:solidFill>
              <a:srgbClr val="000000"/>
            </a:solidFill>
            <a:miter lim="800000"/>
            <a:headEnd/>
            <a:tailEnd/>
          </a:ln>
        </p:spPr>
      </p:sp>
      <p:sp>
        <p:nvSpPr>
          <p:cNvPr id="19763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1F5A413C-99D0-43F3-B031-B28E11ED2886}" type="slidenum">
              <a:rPr lang="en-US" smtClean="0"/>
              <a:pPr>
                <a:defRPr/>
              </a:pPr>
              <a:t>26</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Slide Image Placeholder 1"/>
          <p:cNvSpPr>
            <a:spLocks noGrp="1" noRot="1" noChangeAspect="1" noTextEdit="1"/>
          </p:cNvSpPr>
          <p:nvPr>
            <p:ph type="sldImg"/>
          </p:nvPr>
        </p:nvSpPr>
        <p:spPr bwMode="auto">
          <a:noFill/>
          <a:ln>
            <a:solidFill>
              <a:srgbClr val="000000"/>
            </a:solidFill>
            <a:miter lim="800000"/>
            <a:headEnd/>
            <a:tailEnd/>
          </a:ln>
        </p:spPr>
      </p:sp>
      <p:sp>
        <p:nvSpPr>
          <p:cNvPr id="19865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61733F2F-D33B-4922-ACA1-E7D65AEEA99E}" type="slidenum">
              <a:rPr lang="en-US" smtClean="0"/>
              <a:pPr>
                <a:defRPr/>
              </a:pPr>
              <a:t>27</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Slide Image Placeholder 1"/>
          <p:cNvSpPr>
            <a:spLocks noGrp="1" noRot="1" noChangeAspect="1" noTextEdit="1"/>
          </p:cNvSpPr>
          <p:nvPr>
            <p:ph type="sldImg"/>
          </p:nvPr>
        </p:nvSpPr>
        <p:spPr bwMode="auto">
          <a:noFill/>
          <a:ln>
            <a:solidFill>
              <a:srgbClr val="000000"/>
            </a:solidFill>
            <a:miter lim="800000"/>
            <a:headEnd/>
            <a:tailEnd/>
          </a:ln>
        </p:spPr>
      </p:sp>
      <p:sp>
        <p:nvSpPr>
          <p:cNvPr id="19968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F6BA9303-5D59-4E6E-8B92-98EB3E0C9476}" type="slidenum">
              <a:rPr lang="en-US" smtClean="0"/>
              <a:pPr>
                <a:defRPr/>
              </a:pPr>
              <a:t>28</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99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99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E693880-0061-4618-89DE-9B43DA58DF82}" type="slidenum">
              <a:rPr lang="en-US" sz="1200">
                <a:solidFill>
                  <a:prstClr val="black"/>
                </a:solidFill>
                <a:latin typeface="Calibri" pitchFamily="34" charset="0"/>
              </a:rPr>
              <a:pPr eaLnBrk="1" hangingPunct="1"/>
              <a:t>29</a:t>
            </a:fld>
            <a:endParaRPr lang="en-US" sz="1200">
              <a:solidFill>
                <a:prstClr val="black"/>
              </a:solidFill>
              <a:latin typeface="Calibri"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30</a:t>
            </a:fld>
            <a:endParaRPr lang="en-US">
              <a:solidFill>
                <a:prstClr val="black"/>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894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894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5498DBA-70D0-4FBF-8AEC-BB231E79C5C2}" type="slidenum">
              <a:rPr lang="en-US" sz="1200">
                <a:solidFill>
                  <a:prstClr val="black"/>
                </a:solidFill>
                <a:latin typeface="Calibri" pitchFamily="34" charset="0"/>
              </a:rPr>
              <a:pPr eaLnBrk="1" hangingPunct="1"/>
              <a:t>31</a:t>
            </a:fld>
            <a:endParaRPr lang="en-US" sz="1200">
              <a:solidFill>
                <a:prstClr val="black"/>
              </a:solidFill>
              <a:latin typeface="Calibri"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Slide Image Placeholder 1"/>
          <p:cNvSpPr>
            <a:spLocks noGrp="1" noRot="1" noChangeAspect="1" noTextEdit="1"/>
          </p:cNvSpPr>
          <p:nvPr>
            <p:ph type="sldImg"/>
          </p:nvPr>
        </p:nvSpPr>
        <p:spPr bwMode="auto">
          <a:noFill/>
          <a:ln>
            <a:solidFill>
              <a:srgbClr val="000000"/>
            </a:solidFill>
            <a:miter lim="800000"/>
            <a:headEnd/>
            <a:tailEnd/>
          </a:ln>
        </p:spPr>
      </p:sp>
      <p:sp>
        <p:nvSpPr>
          <p:cNvPr id="2017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84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D546115-15F8-458B-A846-34DD4588A6D7}" type="slidenum">
              <a:rPr lang="en-US" smtClean="0"/>
              <a:pPr fontAlgn="base">
                <a:spcBef>
                  <a:spcPct val="0"/>
                </a:spcBef>
                <a:spcAft>
                  <a:spcPct val="0"/>
                </a:spcAft>
                <a:defRPr/>
              </a:pPr>
              <a:t>33</a:t>
            </a:fld>
            <a:endParaRPr lang="en-US"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50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smtClean="0">
              <a:ea typeface="ＭＳ Ｐゴシック" pitchFamily="34" charset="-128"/>
            </a:endParaRPr>
          </a:p>
        </p:txBody>
      </p:sp>
      <p:sp>
        <p:nvSpPr>
          <p:cNvPr id="3450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7FEECD5-83D0-4A01-A6BB-414A079E8822}" type="slidenum">
              <a:rPr lang="en-US" sz="1200">
                <a:solidFill>
                  <a:prstClr val="black"/>
                </a:solidFill>
                <a:latin typeface="Calibri" pitchFamily="34" charset="0"/>
              </a:rPr>
              <a:pPr eaLnBrk="1" hangingPunct="1"/>
              <a:t>34</a:t>
            </a:fld>
            <a:endParaRPr lang="en-US" sz="1200">
              <a:solidFill>
                <a:prstClr val="black"/>
              </a:solidFill>
              <a:latin typeface="Calibri"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Slide Image Placeholder 1"/>
          <p:cNvSpPr>
            <a:spLocks noGrp="1" noRot="1" noChangeAspect="1" noTextEdit="1"/>
          </p:cNvSpPr>
          <p:nvPr>
            <p:ph type="sldImg"/>
          </p:nvPr>
        </p:nvSpPr>
        <p:spPr bwMode="auto">
          <a:noFill/>
          <a:ln>
            <a:solidFill>
              <a:srgbClr val="000000"/>
            </a:solidFill>
            <a:miter lim="800000"/>
            <a:headEnd/>
            <a:tailEnd/>
          </a:ln>
        </p:spPr>
      </p:sp>
      <p:sp>
        <p:nvSpPr>
          <p:cNvPr id="1843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00D9DD24-734A-43E7-8439-7AE547C2F329}" type="slidenum">
              <a:rPr lang="en-US" smtClean="0"/>
              <a:pPr>
                <a:defRPr/>
              </a:pPr>
              <a:t>4</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Slide Image Placeholder 1"/>
          <p:cNvSpPr>
            <a:spLocks noGrp="1" noRot="1" noChangeAspect="1" noTextEdit="1"/>
          </p:cNvSpPr>
          <p:nvPr>
            <p:ph type="sldImg"/>
          </p:nvPr>
        </p:nvSpPr>
        <p:spPr bwMode="auto">
          <a:noFill/>
          <a:ln>
            <a:solidFill>
              <a:srgbClr val="000000"/>
            </a:solidFill>
            <a:miter lim="800000"/>
            <a:headEnd/>
            <a:tailEnd/>
          </a:ln>
        </p:spPr>
      </p:sp>
      <p:sp>
        <p:nvSpPr>
          <p:cNvPr id="20685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BAAF557-7B70-4599-B007-FA628EF9EEC0}" type="slidenum">
              <a:rPr lang="en-US" smtClean="0"/>
              <a:pPr>
                <a:defRPr/>
              </a:pPr>
              <a:t>35</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36</a:t>
            </a:fld>
            <a:endParaRPr lang="en-US">
              <a:solidFill>
                <a:prstClr val="black"/>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50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50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7FEECD5-83D0-4A01-A6BB-414A079E8822}" type="slidenum">
              <a:rPr lang="en-US" sz="1200">
                <a:solidFill>
                  <a:prstClr val="black"/>
                </a:solidFill>
                <a:latin typeface="Calibri" pitchFamily="34" charset="0"/>
              </a:rPr>
              <a:pPr eaLnBrk="1" hangingPunct="1"/>
              <a:t>37</a:t>
            </a:fld>
            <a:endParaRPr lang="en-US" sz="1200">
              <a:solidFill>
                <a:prstClr val="black"/>
              </a:solidFill>
              <a:latin typeface="Calibri"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1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6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6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F6ABB09-A723-4E7C-B0F8-EF41489C4304}" type="slidenum">
              <a:rPr lang="en-US" sz="1200">
                <a:solidFill>
                  <a:prstClr val="black"/>
                </a:solidFill>
                <a:latin typeface="Calibri" pitchFamily="34" charset="0"/>
              </a:rPr>
              <a:pPr eaLnBrk="1" hangingPunct="1"/>
              <a:t>38</a:t>
            </a:fld>
            <a:endParaRPr lang="en-US" sz="1200">
              <a:solidFill>
                <a:prstClr val="black"/>
              </a:solidFill>
              <a:latin typeface="Calibri"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Slide Image Placeholder 1"/>
          <p:cNvSpPr>
            <a:spLocks noGrp="1" noRot="1" noChangeAspect="1" noTextEdit="1"/>
          </p:cNvSpPr>
          <p:nvPr>
            <p:ph type="sldImg"/>
          </p:nvPr>
        </p:nvSpPr>
        <p:spPr bwMode="auto">
          <a:noFill/>
          <a:ln>
            <a:solidFill>
              <a:srgbClr val="000000"/>
            </a:solidFill>
            <a:miter lim="800000"/>
            <a:headEnd/>
            <a:tailEnd/>
          </a:ln>
        </p:spPr>
      </p:sp>
      <p:sp>
        <p:nvSpPr>
          <p:cNvPr id="20889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C0D1FAE3-3698-496C-9E64-957AF6F0EBF1}" type="slidenum">
              <a:rPr lang="en-US" smtClean="0"/>
              <a:pPr>
                <a:defRPr/>
              </a:pPr>
              <a:t>39</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Slide Image Placeholder 1"/>
          <p:cNvSpPr>
            <a:spLocks noGrp="1" noRot="1" noChangeAspect="1" noTextEdit="1"/>
          </p:cNvSpPr>
          <p:nvPr>
            <p:ph type="sldImg"/>
          </p:nvPr>
        </p:nvSpPr>
        <p:spPr bwMode="auto">
          <a:noFill/>
          <a:ln>
            <a:solidFill>
              <a:srgbClr val="000000"/>
            </a:solidFill>
            <a:miter lim="800000"/>
            <a:headEnd/>
            <a:tailEnd/>
          </a:ln>
        </p:spPr>
      </p:sp>
      <p:sp>
        <p:nvSpPr>
          <p:cNvPr id="2099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446E8451-7EAA-497C-8C9F-EE14C42976D5}" type="slidenum">
              <a:rPr lang="en-US" smtClean="0"/>
              <a:pPr>
                <a:defRPr/>
              </a:pPr>
              <a:t>40</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Slide Image Placeholder 1"/>
          <p:cNvSpPr>
            <a:spLocks noGrp="1" noRot="1" noChangeAspect="1" noTextEdit="1"/>
          </p:cNvSpPr>
          <p:nvPr>
            <p:ph type="sldImg"/>
          </p:nvPr>
        </p:nvSpPr>
        <p:spPr bwMode="auto">
          <a:noFill/>
          <a:ln>
            <a:solidFill>
              <a:srgbClr val="000000"/>
            </a:solidFill>
            <a:miter lim="800000"/>
            <a:headEnd/>
            <a:tailEnd/>
          </a:ln>
        </p:spPr>
      </p:sp>
      <p:sp>
        <p:nvSpPr>
          <p:cNvPr id="21094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93B2F00D-9F12-4641-ADAD-C7D1737EF987}" type="slidenum">
              <a:rPr lang="en-US" smtClean="0"/>
              <a:pPr>
                <a:defRPr/>
              </a:pPr>
              <a:t>41</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Slide Image Placeholder 1"/>
          <p:cNvSpPr>
            <a:spLocks noGrp="1" noRot="1" noChangeAspect="1" noTextEdit="1"/>
          </p:cNvSpPr>
          <p:nvPr>
            <p:ph type="sldImg"/>
          </p:nvPr>
        </p:nvSpPr>
        <p:spPr bwMode="auto">
          <a:noFill/>
          <a:ln>
            <a:solidFill>
              <a:srgbClr val="000000"/>
            </a:solidFill>
            <a:miter lim="800000"/>
            <a:headEnd/>
            <a:tailEnd/>
          </a:ln>
        </p:spPr>
      </p:sp>
      <p:sp>
        <p:nvSpPr>
          <p:cNvPr id="21197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0AF35441-77F4-413E-BDCD-B0C6C373BEE6}" type="slidenum">
              <a:rPr lang="en-US" smtClean="0"/>
              <a:pPr>
                <a:defRPr/>
              </a:pPr>
              <a:t>42</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Slide Image Placeholder 1"/>
          <p:cNvSpPr>
            <a:spLocks noGrp="1" noRot="1" noChangeAspect="1" noTextEdit="1"/>
          </p:cNvSpPr>
          <p:nvPr>
            <p:ph type="sldImg"/>
          </p:nvPr>
        </p:nvSpPr>
        <p:spPr bwMode="auto">
          <a:noFill/>
          <a:ln>
            <a:solidFill>
              <a:srgbClr val="000000"/>
            </a:solidFill>
            <a:miter lim="800000"/>
            <a:headEnd/>
            <a:tailEnd/>
          </a:ln>
        </p:spPr>
      </p:sp>
      <p:sp>
        <p:nvSpPr>
          <p:cNvPr id="21299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b="1" dirty="0" smtClean="0"/>
          </a:p>
        </p:txBody>
      </p:sp>
      <p:sp>
        <p:nvSpPr>
          <p:cNvPr id="4" name="Slide Number Placeholder 3"/>
          <p:cNvSpPr>
            <a:spLocks noGrp="1"/>
          </p:cNvSpPr>
          <p:nvPr>
            <p:ph type="sldNum" sz="quarter" idx="5"/>
          </p:nvPr>
        </p:nvSpPr>
        <p:spPr/>
        <p:txBody>
          <a:bodyPr/>
          <a:lstStyle/>
          <a:p>
            <a:pPr>
              <a:defRPr/>
            </a:pPr>
            <a:fld id="{16021477-B68E-410A-AF29-147EC869C416}" type="slidenum">
              <a:rPr lang="en-US" smtClean="0"/>
              <a:pPr>
                <a:defRPr/>
              </a:pPr>
              <a:t>43</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Slide Image Placeholder 1"/>
          <p:cNvSpPr>
            <a:spLocks noGrp="1" noRot="1" noChangeAspect="1" noTextEdit="1"/>
          </p:cNvSpPr>
          <p:nvPr>
            <p:ph type="sldImg"/>
          </p:nvPr>
        </p:nvSpPr>
        <p:spPr bwMode="auto">
          <a:noFill/>
          <a:ln>
            <a:solidFill>
              <a:srgbClr val="000000"/>
            </a:solidFill>
            <a:miter lim="800000"/>
            <a:headEnd/>
            <a:tailEnd/>
          </a:ln>
        </p:spPr>
      </p:sp>
      <p:sp>
        <p:nvSpPr>
          <p:cNvPr id="21401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71335F68-7904-4A63-BA74-9E7E1781AB9E}" type="slidenum">
              <a:rPr lang="en-US" smtClean="0"/>
              <a:pPr>
                <a:defRPr/>
              </a:pPr>
              <a:t>44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Slide Image Placeholder 1"/>
          <p:cNvSpPr>
            <a:spLocks noGrp="1" noRot="1" noChangeAspect="1" noTextEdit="1"/>
          </p:cNvSpPr>
          <p:nvPr>
            <p:ph type="sldImg"/>
          </p:nvPr>
        </p:nvSpPr>
        <p:spPr bwMode="auto">
          <a:noFill/>
          <a:ln>
            <a:solidFill>
              <a:srgbClr val="000000"/>
            </a:solidFill>
            <a:miter lim="800000"/>
            <a:headEnd/>
            <a:tailEnd/>
          </a:ln>
        </p:spPr>
      </p:sp>
      <p:sp>
        <p:nvSpPr>
          <p:cNvPr id="18637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438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BD20F19-844A-47B1-9C36-73703F3B7C01}" type="slidenum">
              <a:rPr lang="en-US" smtClean="0"/>
              <a:pPr fontAlgn="base">
                <a:spcBef>
                  <a:spcPct val="0"/>
                </a:spcBef>
                <a:spcAft>
                  <a:spcPct val="0"/>
                </a:spcAft>
                <a:defRPr/>
              </a:pPr>
              <a:t>5</a:t>
            </a:fld>
            <a:endParaRPr lang="en-US"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Slide Image Placeholder 1"/>
          <p:cNvSpPr>
            <a:spLocks noGrp="1" noRot="1" noChangeAspect="1" noTextEdit="1"/>
          </p:cNvSpPr>
          <p:nvPr>
            <p:ph type="sldImg"/>
          </p:nvPr>
        </p:nvSpPr>
        <p:spPr bwMode="auto">
          <a:noFill/>
          <a:ln>
            <a:solidFill>
              <a:srgbClr val="000000"/>
            </a:solidFill>
            <a:miter lim="800000"/>
            <a:headEnd/>
            <a:tailEnd/>
          </a:ln>
        </p:spPr>
      </p:sp>
      <p:sp>
        <p:nvSpPr>
          <p:cNvPr id="208899" name="Notes Placeholder 2"/>
          <p:cNvSpPr>
            <a:spLocks noGrp="1"/>
          </p:cNvSpPr>
          <p:nvPr>
            <p:ph type="body" idx="1"/>
          </p:nvPr>
        </p:nvSpPr>
        <p:spPr bwMode="auto">
          <a:extLst/>
        </p:spPr>
        <p:txBody>
          <a:bodyPr wrap="square" numCol="1" anchor="t" anchorCtr="0" compatLnSpc="1">
            <a:prstTxWarp prst="textNoShape">
              <a:avLst/>
            </a:prstTxWarp>
          </a:bodyPr>
          <a:lstStyle/>
          <a:p>
            <a:pPr>
              <a:buFont typeface="+mj-lt"/>
              <a:buNone/>
              <a:defRPr/>
            </a:pPr>
            <a:endParaRPr lang="en-US" dirty="0" smtClean="0"/>
          </a:p>
        </p:txBody>
      </p:sp>
      <p:sp>
        <p:nvSpPr>
          <p:cNvPr id="4" name="Slide Number Placeholder 3"/>
          <p:cNvSpPr>
            <a:spLocks noGrp="1"/>
          </p:cNvSpPr>
          <p:nvPr>
            <p:ph type="sldNum" sz="quarter" idx="5"/>
          </p:nvPr>
        </p:nvSpPr>
        <p:spPr/>
        <p:txBody>
          <a:bodyPr/>
          <a:lstStyle/>
          <a:p>
            <a:pPr>
              <a:defRPr/>
            </a:pPr>
            <a:fld id="{CFFB6562-DF23-4BF2-817C-D10A3C6D87E7}" type="slidenum">
              <a:rPr lang="en-US" smtClean="0"/>
              <a:pPr>
                <a:defRPr/>
              </a:pPr>
              <a:t>45</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81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3835790C-3DE6-4EF1-9357-37363CAC0F64}" type="slidenum">
              <a:rPr lang="en-US" sz="1200">
                <a:solidFill>
                  <a:prstClr val="black"/>
                </a:solidFill>
                <a:latin typeface="Calibri" pitchFamily="34" charset="0"/>
              </a:rPr>
              <a:pPr eaLnBrk="1" hangingPunct="1"/>
              <a:t>46</a:t>
            </a:fld>
            <a:endParaRPr lang="en-US" sz="1200">
              <a:solidFill>
                <a:prstClr val="black"/>
              </a:solidFill>
              <a:latin typeface="Calibri" pitchFamily="34"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Slide Image Placeholder 1"/>
          <p:cNvSpPr>
            <a:spLocks noGrp="1" noRot="1" noChangeAspect="1" noTextEdit="1"/>
          </p:cNvSpPr>
          <p:nvPr>
            <p:ph type="sldImg"/>
          </p:nvPr>
        </p:nvSpPr>
        <p:spPr bwMode="auto">
          <a:noFill/>
          <a:ln>
            <a:solidFill>
              <a:srgbClr val="000000"/>
            </a:solidFill>
            <a:miter lim="800000"/>
            <a:headEnd/>
            <a:tailEnd/>
          </a:ln>
        </p:spPr>
      </p:sp>
      <p:sp>
        <p:nvSpPr>
          <p:cNvPr id="21606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A7AADEC-2CCD-4B86-ABF3-D8F4C67DD599}" type="slidenum">
              <a:rPr lang="en-US" smtClean="0"/>
              <a:pPr>
                <a:defRPr/>
              </a:pPr>
              <a:t>47</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Slide Image Placeholder 1"/>
          <p:cNvSpPr>
            <a:spLocks noGrp="1" noRot="1" noChangeAspect="1" noTextEdit="1"/>
          </p:cNvSpPr>
          <p:nvPr>
            <p:ph type="sldImg"/>
          </p:nvPr>
        </p:nvSpPr>
        <p:spPr bwMode="auto">
          <a:noFill/>
          <a:ln>
            <a:solidFill>
              <a:srgbClr val="000000"/>
            </a:solidFill>
            <a:miter lim="800000"/>
            <a:headEnd/>
            <a:tailEnd/>
          </a:ln>
        </p:spPr>
      </p:sp>
      <p:sp>
        <p:nvSpPr>
          <p:cNvPr id="21709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565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50F565D-707C-4ABC-80A2-231D67E28950}" type="slidenum">
              <a:rPr lang="en-US" smtClean="0"/>
              <a:pPr fontAlgn="base">
                <a:spcBef>
                  <a:spcPct val="0"/>
                </a:spcBef>
                <a:spcAft>
                  <a:spcPct val="0"/>
                </a:spcAft>
                <a:defRPr/>
              </a:pPr>
              <a:t>48</a:t>
            </a:fld>
            <a:endParaRPr lang="en-US" smtClean="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Slide Image Placeholder 1"/>
          <p:cNvSpPr>
            <a:spLocks noGrp="1" noRot="1" noChangeAspect="1" noTextEdit="1"/>
          </p:cNvSpPr>
          <p:nvPr>
            <p:ph type="sldImg"/>
          </p:nvPr>
        </p:nvSpPr>
        <p:spPr bwMode="auto">
          <a:noFill/>
          <a:ln>
            <a:solidFill>
              <a:srgbClr val="000000"/>
            </a:solidFill>
            <a:miter lim="800000"/>
            <a:headEnd/>
            <a:tailEnd/>
          </a:ln>
        </p:spPr>
      </p:sp>
      <p:sp>
        <p:nvSpPr>
          <p:cNvPr id="2181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96FC1C9-B009-4682-B78C-6FC4C8916BFB}" type="slidenum">
              <a:rPr lang="en-US" smtClean="0"/>
              <a:pPr>
                <a:defRPr/>
              </a:pPr>
              <a:t>49</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Slide Image Placeholder 1"/>
          <p:cNvSpPr>
            <a:spLocks noGrp="1" noRot="1" noChangeAspect="1" noTextEdit="1"/>
          </p:cNvSpPr>
          <p:nvPr>
            <p:ph type="sldImg"/>
          </p:nvPr>
        </p:nvSpPr>
        <p:spPr bwMode="auto">
          <a:noFill/>
          <a:ln>
            <a:solidFill>
              <a:srgbClr val="000000"/>
            </a:solidFill>
            <a:miter lim="800000"/>
            <a:headEnd/>
            <a:tailEnd/>
          </a:ln>
        </p:spPr>
      </p:sp>
      <p:sp>
        <p:nvSpPr>
          <p:cNvPr id="21913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66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690C9EBF-6B85-46C6-8298-04395C9D2F0C}" type="slidenum">
              <a:rPr lang="en-US" smtClean="0"/>
              <a:pPr fontAlgn="base">
                <a:spcBef>
                  <a:spcPct val="0"/>
                </a:spcBef>
                <a:spcAft>
                  <a:spcPct val="0"/>
                </a:spcAft>
                <a:defRPr/>
              </a:pPr>
              <a:t>50</a:t>
            </a:fld>
            <a:endParaRPr lang="en-US" smtClean="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Slide Image Placeholder 1"/>
          <p:cNvSpPr>
            <a:spLocks noGrp="1" noRot="1" noChangeAspect="1" noTextEdit="1"/>
          </p:cNvSpPr>
          <p:nvPr>
            <p:ph type="sldImg"/>
          </p:nvPr>
        </p:nvSpPr>
        <p:spPr bwMode="auto">
          <a:noFill/>
          <a:ln>
            <a:solidFill>
              <a:srgbClr val="000000"/>
            </a:solidFill>
            <a:miter lim="800000"/>
            <a:headEnd/>
            <a:tailEnd/>
          </a:ln>
        </p:spPr>
      </p:sp>
      <p:sp>
        <p:nvSpPr>
          <p:cNvPr id="2201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770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CCB9211-4DCD-4F62-9382-D175D0857DBC}" type="slidenum">
              <a:rPr lang="en-US" smtClean="0"/>
              <a:pPr fontAlgn="base">
                <a:spcBef>
                  <a:spcPct val="0"/>
                </a:spcBef>
                <a:spcAft>
                  <a:spcPct val="0"/>
                </a:spcAft>
                <a:defRPr/>
              </a:pPr>
              <a:t>51</a:t>
            </a:fld>
            <a:endParaRPr lang="en-US" smtClean="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Slide Image Placeholder 1"/>
          <p:cNvSpPr>
            <a:spLocks noGrp="1" noRot="1" noChangeAspect="1" noTextEdit="1"/>
          </p:cNvSpPr>
          <p:nvPr>
            <p:ph type="sldImg"/>
          </p:nvPr>
        </p:nvSpPr>
        <p:spPr bwMode="auto">
          <a:noFill/>
          <a:ln>
            <a:solidFill>
              <a:srgbClr val="000000"/>
            </a:solidFill>
            <a:miter lim="800000"/>
            <a:headEnd/>
            <a:tailEnd/>
          </a:ln>
        </p:spPr>
      </p:sp>
      <p:sp>
        <p:nvSpPr>
          <p:cNvPr id="221187" name="Notes Placeholder 2"/>
          <p:cNvSpPr>
            <a:spLocks noGrp="1"/>
          </p:cNvSpPr>
          <p:nvPr>
            <p:ph type="body" idx="1"/>
          </p:nvPr>
        </p:nvSpPr>
        <p:spPr bwMode="auto">
          <a:noFill/>
        </p:spPr>
        <p:txBody>
          <a:bodyPr wrap="square" numCol="1" anchor="t" anchorCtr="0" compatLnSpc="1">
            <a:prstTxWarp prst="textNoShape">
              <a:avLst/>
            </a:prstTxWarp>
          </a:bodyPr>
          <a:lstStyle/>
          <a:p>
            <a:pPr marL="0" lvl="1" eaLnBrk="1" hangingPunct="1">
              <a:spcBef>
                <a:spcPct val="0"/>
              </a:spcBef>
            </a:pPr>
            <a:endParaRPr lang="en-US" sz="2000" dirty="0" smtClean="0">
              <a:latin typeface="Arial" pitchFamily="34" charset="0"/>
              <a:cs typeface="Arial" pitchFamily="34" charset="0"/>
            </a:endParaRPr>
          </a:p>
        </p:txBody>
      </p:sp>
      <p:sp>
        <p:nvSpPr>
          <p:cNvPr id="15872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B5AF60D-D7C8-4520-B9B9-C8C579CA5EE4}" type="slidenum">
              <a:rPr lang="en-US" smtClean="0"/>
              <a:pPr fontAlgn="base">
                <a:spcBef>
                  <a:spcPct val="0"/>
                </a:spcBef>
                <a:spcAft>
                  <a:spcPct val="0"/>
                </a:spcAft>
                <a:defRPr/>
              </a:pPr>
              <a:t>52</a:t>
            </a:fld>
            <a:endParaRPr lang="en-US" smtClean="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91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491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7CCDF7A5-F942-4C67-A0C5-905EBC73BB99}" type="slidenum">
              <a:rPr lang="en-US" sz="1200">
                <a:solidFill>
                  <a:prstClr val="black"/>
                </a:solidFill>
                <a:latin typeface="Calibri" pitchFamily="34" charset="0"/>
              </a:rPr>
              <a:pPr eaLnBrk="1" hangingPunct="1"/>
              <a:t>53</a:t>
            </a:fld>
            <a:endParaRPr lang="en-US" sz="1200">
              <a:solidFill>
                <a:prstClr val="black"/>
              </a:solidFill>
              <a:latin typeface="Calibri" pitchFamily="34"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20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02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02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253EE3F-B477-47B4-887A-B20CEE66341B}" type="slidenum">
              <a:rPr lang="en-US" sz="1200">
                <a:solidFill>
                  <a:prstClr val="black"/>
                </a:solidFill>
                <a:latin typeface="Calibri" pitchFamily="34" charset="0"/>
              </a:rPr>
              <a:pPr eaLnBrk="1" hangingPunct="1"/>
              <a:t>54</a:t>
            </a:fld>
            <a:endParaRPr lang="en-US" sz="1200">
              <a:solidFill>
                <a:prstClr val="black"/>
              </a:solidFill>
              <a:latin typeface="Calibri"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Slide Image Placeholder 1"/>
          <p:cNvSpPr>
            <a:spLocks noGrp="1" noRot="1" noChangeAspect="1" noTextEdit="1"/>
          </p:cNvSpPr>
          <p:nvPr>
            <p:ph type="sldImg"/>
          </p:nvPr>
        </p:nvSpPr>
        <p:spPr bwMode="auto">
          <a:noFill/>
          <a:ln>
            <a:solidFill>
              <a:srgbClr val="000000"/>
            </a:solidFill>
            <a:miter lim="800000"/>
            <a:headEnd/>
            <a:tailEnd/>
          </a:ln>
        </p:spPr>
      </p:sp>
      <p:sp>
        <p:nvSpPr>
          <p:cNvPr id="18739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DDE16D3-E881-4CB7-8E2A-FCE786F33A80}" type="slidenum">
              <a:rPr lang="en-US" smtClean="0"/>
              <a:pPr>
                <a:defRPr/>
              </a:pPr>
              <a:t>6</a:t>
            </a:fld>
            <a:endParaRPr 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10" name="Slide Image Placeholder 1"/>
          <p:cNvSpPr>
            <a:spLocks noGrp="1" noRot="1" noChangeAspect="1" noTextEdit="1"/>
          </p:cNvSpPr>
          <p:nvPr>
            <p:ph type="sldImg"/>
          </p:nvPr>
        </p:nvSpPr>
        <p:spPr bwMode="auto">
          <a:noFill/>
          <a:ln>
            <a:solidFill>
              <a:srgbClr val="000000"/>
            </a:solidFill>
            <a:miter lim="800000"/>
            <a:headEnd/>
            <a:tailEnd/>
          </a:ln>
        </p:spPr>
      </p:sp>
      <p:sp>
        <p:nvSpPr>
          <p:cNvPr id="22221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FDB48C6E-77B7-4CFD-91D8-1367F330955E}" type="slidenum">
              <a:rPr lang="en-US" smtClean="0"/>
              <a:pPr>
                <a:defRPr/>
              </a:pPr>
              <a:t>55</a:t>
            </a:fld>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Slide Image Placeholder 1"/>
          <p:cNvSpPr>
            <a:spLocks noGrp="1" noRot="1" noChangeAspect="1" noTextEdit="1"/>
          </p:cNvSpPr>
          <p:nvPr>
            <p:ph type="sldImg"/>
          </p:nvPr>
        </p:nvSpPr>
        <p:spPr bwMode="auto">
          <a:noFill/>
          <a:ln>
            <a:solidFill>
              <a:srgbClr val="000000"/>
            </a:solidFill>
            <a:miter lim="800000"/>
            <a:headEnd/>
            <a:tailEnd/>
          </a:ln>
        </p:spPr>
      </p:sp>
      <p:sp>
        <p:nvSpPr>
          <p:cNvPr id="2232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974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FD9A6FE-3133-4657-9448-3FEF93836DCE}" type="slidenum">
              <a:rPr lang="en-US" smtClean="0"/>
              <a:pPr fontAlgn="base">
                <a:spcBef>
                  <a:spcPct val="0"/>
                </a:spcBef>
                <a:spcAft>
                  <a:spcPct val="0"/>
                </a:spcAft>
                <a:defRPr/>
              </a:pPr>
              <a:t>56</a:t>
            </a:fld>
            <a:endParaRPr lang="en-US" smtClean="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Slide Image Placeholder 1"/>
          <p:cNvSpPr>
            <a:spLocks noGrp="1" noRot="1" noChangeAspect="1" noTextEdit="1"/>
          </p:cNvSpPr>
          <p:nvPr>
            <p:ph type="sldImg"/>
          </p:nvPr>
        </p:nvSpPr>
        <p:spPr bwMode="auto">
          <a:noFill/>
          <a:ln>
            <a:solidFill>
              <a:srgbClr val="000000"/>
            </a:solidFill>
            <a:miter lim="800000"/>
            <a:headEnd/>
            <a:tailEnd/>
          </a:ln>
        </p:spPr>
      </p:sp>
      <p:sp>
        <p:nvSpPr>
          <p:cNvPr id="22425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07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B6C0BBA-2DBB-4281-BC48-A716DEDB7744}" type="slidenum">
              <a:rPr lang="en-US" smtClean="0"/>
              <a:pPr fontAlgn="base">
                <a:spcBef>
                  <a:spcPct val="0"/>
                </a:spcBef>
                <a:spcAft>
                  <a:spcPct val="0"/>
                </a:spcAft>
                <a:defRPr/>
              </a:pPr>
              <a:t>57</a:t>
            </a:fld>
            <a:endParaRPr lang="en-US" smtClean="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Slide Image Placeholder 1"/>
          <p:cNvSpPr>
            <a:spLocks noGrp="1" noRot="1" noChangeAspect="1" noTextEdit="1"/>
          </p:cNvSpPr>
          <p:nvPr>
            <p:ph type="sldImg"/>
          </p:nvPr>
        </p:nvSpPr>
        <p:spPr bwMode="auto">
          <a:noFill/>
          <a:ln>
            <a:solidFill>
              <a:srgbClr val="000000"/>
            </a:solidFill>
            <a:miter lim="800000"/>
            <a:headEnd/>
            <a:tailEnd/>
          </a:ln>
        </p:spPr>
      </p:sp>
      <p:sp>
        <p:nvSpPr>
          <p:cNvPr id="22528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07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DA7DF6C-55AD-42FC-9773-03FAB5E4B0E3}" type="slidenum">
              <a:rPr lang="en-US" smtClean="0"/>
              <a:pPr fontAlgn="base">
                <a:spcBef>
                  <a:spcPct val="0"/>
                </a:spcBef>
                <a:spcAft>
                  <a:spcPct val="0"/>
                </a:spcAft>
                <a:defRPr/>
              </a:pPr>
              <a:t>58</a:t>
            </a:fld>
            <a:endParaRPr lang="en-US" smtClean="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Slide Image Placeholder 1"/>
          <p:cNvSpPr>
            <a:spLocks noGrp="1" noRot="1" noChangeAspect="1" noTextEdit="1"/>
          </p:cNvSpPr>
          <p:nvPr>
            <p:ph type="sldImg"/>
          </p:nvPr>
        </p:nvSpPr>
        <p:spPr bwMode="auto">
          <a:noFill/>
          <a:ln>
            <a:solidFill>
              <a:srgbClr val="000000"/>
            </a:solidFill>
            <a:miter lim="800000"/>
            <a:headEnd/>
            <a:tailEnd/>
          </a:ln>
        </p:spPr>
      </p:sp>
      <p:sp>
        <p:nvSpPr>
          <p:cNvPr id="22630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07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E2ADDC8-BD9E-4B73-AFC3-9CBABA1AB8F2}" type="slidenum">
              <a:rPr lang="en-US" smtClean="0"/>
              <a:pPr fontAlgn="base">
                <a:spcBef>
                  <a:spcPct val="0"/>
                </a:spcBef>
                <a:spcAft>
                  <a:spcPct val="0"/>
                </a:spcAft>
                <a:defRPr/>
              </a:pPr>
              <a:t>59</a:t>
            </a:fld>
            <a:endParaRPr lang="en-US" smtClean="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Slide Image Placeholder 1"/>
          <p:cNvSpPr>
            <a:spLocks noGrp="1" noRot="1" noChangeAspect="1" noTextEdit="1"/>
          </p:cNvSpPr>
          <p:nvPr>
            <p:ph type="sldImg"/>
          </p:nvPr>
        </p:nvSpPr>
        <p:spPr bwMode="auto">
          <a:noFill/>
          <a:ln>
            <a:solidFill>
              <a:srgbClr val="000000"/>
            </a:solidFill>
            <a:miter lim="800000"/>
            <a:headEnd/>
            <a:tailEnd/>
          </a:ln>
        </p:spPr>
      </p:sp>
      <p:sp>
        <p:nvSpPr>
          <p:cNvPr id="2273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179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AE8B30B-8ECD-4E78-84D6-E7BBFB5226D6}" type="slidenum">
              <a:rPr lang="en-US" smtClean="0"/>
              <a:pPr fontAlgn="base">
                <a:spcBef>
                  <a:spcPct val="0"/>
                </a:spcBef>
                <a:spcAft>
                  <a:spcPct val="0"/>
                </a:spcAft>
                <a:defRPr/>
              </a:pPr>
              <a:t>60</a:t>
            </a:fld>
            <a:endParaRPr lang="en-US" smtClean="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Slide Image Placeholder 1"/>
          <p:cNvSpPr>
            <a:spLocks noGrp="1" noRot="1" noChangeAspect="1" noTextEdit="1"/>
          </p:cNvSpPr>
          <p:nvPr>
            <p:ph type="sldImg"/>
          </p:nvPr>
        </p:nvSpPr>
        <p:spPr bwMode="auto">
          <a:noFill/>
          <a:ln>
            <a:solidFill>
              <a:srgbClr val="000000"/>
            </a:solidFill>
            <a:miter lim="800000"/>
            <a:headEnd/>
            <a:tailEnd/>
          </a:ln>
        </p:spPr>
      </p:sp>
      <p:sp>
        <p:nvSpPr>
          <p:cNvPr id="22835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ED7AFF4-220B-42DF-AE0B-C4395B6E6F65}" type="slidenum">
              <a:rPr lang="en-US" smtClean="0"/>
              <a:pPr fontAlgn="base">
                <a:spcBef>
                  <a:spcPct val="0"/>
                </a:spcBef>
                <a:spcAft>
                  <a:spcPct val="0"/>
                </a:spcAft>
                <a:defRPr/>
              </a:pPr>
              <a:t>61</a:t>
            </a:fld>
            <a:endParaRPr lang="en-US" smtClean="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Slide Image Placeholder 1"/>
          <p:cNvSpPr>
            <a:spLocks noGrp="1" noRot="1" noChangeAspect="1" noTextEdit="1"/>
          </p:cNvSpPr>
          <p:nvPr>
            <p:ph type="sldImg"/>
          </p:nvPr>
        </p:nvSpPr>
        <p:spPr bwMode="auto">
          <a:noFill/>
          <a:ln>
            <a:solidFill>
              <a:srgbClr val="000000"/>
            </a:solidFill>
            <a:miter lim="800000"/>
            <a:headEnd/>
            <a:tailEnd/>
          </a:ln>
        </p:spPr>
      </p:sp>
      <p:sp>
        <p:nvSpPr>
          <p:cNvPr id="22937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17A2858-D08F-4712-A126-EC1CF4AB3A95}" type="slidenum">
              <a:rPr lang="en-US" smtClean="0"/>
              <a:pPr fontAlgn="base">
                <a:spcBef>
                  <a:spcPct val="0"/>
                </a:spcBef>
                <a:spcAft>
                  <a:spcPct val="0"/>
                </a:spcAft>
                <a:defRPr/>
              </a:pPr>
              <a:t>62</a:t>
            </a:fld>
            <a:endParaRPr lang="en-US" smtClean="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225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225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3E983E65-B5BB-4ABB-963A-C84897C0D1C2}" type="slidenum">
              <a:rPr lang="en-US" sz="1200">
                <a:solidFill>
                  <a:prstClr val="black"/>
                </a:solidFill>
                <a:latin typeface="Calibri" pitchFamily="34" charset="0"/>
              </a:rPr>
              <a:pPr eaLnBrk="1" hangingPunct="1"/>
              <a:t>63</a:t>
            </a:fld>
            <a:endParaRPr lang="en-US" sz="1200">
              <a:solidFill>
                <a:prstClr val="black"/>
              </a:solidFill>
              <a:latin typeface="Calibri" pitchFamily="34"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Slide Image Placeholder 1"/>
          <p:cNvSpPr>
            <a:spLocks noGrp="1" noRot="1" noChangeAspect="1" noTextEdit="1"/>
          </p:cNvSpPr>
          <p:nvPr>
            <p:ph type="sldImg"/>
          </p:nvPr>
        </p:nvSpPr>
        <p:spPr bwMode="auto">
          <a:noFill/>
          <a:ln>
            <a:solidFill>
              <a:srgbClr val="000000"/>
            </a:solidFill>
            <a:miter lim="800000"/>
            <a:headEnd/>
            <a:tailEnd/>
          </a:ln>
        </p:spPr>
      </p:sp>
      <p:sp>
        <p:nvSpPr>
          <p:cNvPr id="23040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26518113-03E1-47C3-BFEB-E0CF613D0C49}" type="slidenum">
              <a:rPr lang="en-US" smtClean="0"/>
              <a:pPr>
                <a:defRPr/>
              </a:pPr>
              <a:t>64</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pPr>
                <a:defRPr/>
              </a:pPr>
              <a:t>7</a:t>
            </a:fld>
            <a:endParaRPr 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Slide Image Placeholder 1"/>
          <p:cNvSpPr>
            <a:spLocks noGrp="1" noRot="1" noChangeAspect="1" noTextEdit="1"/>
          </p:cNvSpPr>
          <p:nvPr>
            <p:ph type="sldImg"/>
          </p:nvPr>
        </p:nvSpPr>
        <p:spPr bwMode="auto">
          <a:noFill/>
          <a:ln>
            <a:solidFill>
              <a:srgbClr val="000000"/>
            </a:solidFill>
            <a:miter lim="800000"/>
            <a:headEnd/>
            <a:tailEnd/>
          </a:ln>
        </p:spPr>
      </p:sp>
      <p:sp>
        <p:nvSpPr>
          <p:cNvPr id="2314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282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5C2D602-7ACD-4384-A348-82EA5F09FBBE}" type="slidenum">
              <a:rPr lang="en-US" smtClean="0"/>
              <a:pPr fontAlgn="base">
                <a:spcBef>
                  <a:spcPct val="0"/>
                </a:spcBef>
                <a:spcAft>
                  <a:spcPct val="0"/>
                </a:spcAft>
                <a:defRPr/>
              </a:pPr>
              <a:t>65</a:t>
            </a:fld>
            <a:endParaRPr lang="en-US" smtClean="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Slide Image Placeholder 1"/>
          <p:cNvSpPr>
            <a:spLocks noGrp="1" noRot="1" noChangeAspect="1" noTextEdit="1"/>
          </p:cNvSpPr>
          <p:nvPr>
            <p:ph type="sldImg"/>
          </p:nvPr>
        </p:nvSpPr>
        <p:spPr bwMode="auto">
          <a:noFill/>
          <a:ln>
            <a:solidFill>
              <a:srgbClr val="000000"/>
            </a:solidFill>
            <a:miter lim="800000"/>
            <a:headEnd/>
            <a:tailEnd/>
          </a:ln>
        </p:spPr>
      </p:sp>
      <p:sp>
        <p:nvSpPr>
          <p:cNvPr id="23245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9F148A89-8DB8-46A0-A20E-A3D1AA6C8C59}" type="slidenum">
              <a:rPr lang="en-US" smtClean="0"/>
              <a:pPr>
                <a:defRPr/>
              </a:pPr>
              <a:t>66</a:t>
            </a:fld>
            <a:endParaRPr 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Slide Image Placeholder 1"/>
          <p:cNvSpPr>
            <a:spLocks noGrp="1" noRot="1" noChangeAspect="1" noTextEdit="1"/>
          </p:cNvSpPr>
          <p:nvPr>
            <p:ph type="sldImg"/>
          </p:nvPr>
        </p:nvSpPr>
        <p:spPr bwMode="auto">
          <a:noFill/>
          <a:ln>
            <a:solidFill>
              <a:srgbClr val="000000"/>
            </a:solidFill>
            <a:miter lim="800000"/>
            <a:headEnd/>
            <a:tailEnd/>
          </a:ln>
        </p:spPr>
      </p:sp>
      <p:sp>
        <p:nvSpPr>
          <p:cNvPr id="23347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975D1B2C-CAC0-46C6-BC1F-8A4FD3A28AEE}" type="slidenum">
              <a:rPr lang="en-US" smtClean="0"/>
              <a:pPr>
                <a:defRPr/>
              </a:pPr>
              <a:t>67</a:t>
            </a:fld>
            <a:endParaRPr 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Slide Image Placeholder 1"/>
          <p:cNvSpPr>
            <a:spLocks noGrp="1" noRot="1" noChangeAspect="1" noTextEdit="1"/>
          </p:cNvSpPr>
          <p:nvPr>
            <p:ph type="sldImg"/>
          </p:nvPr>
        </p:nvSpPr>
        <p:spPr bwMode="auto">
          <a:noFill/>
          <a:ln>
            <a:solidFill>
              <a:srgbClr val="000000"/>
            </a:solidFill>
            <a:miter lim="800000"/>
            <a:headEnd/>
            <a:tailEnd/>
          </a:ln>
        </p:spPr>
      </p:sp>
      <p:sp>
        <p:nvSpPr>
          <p:cNvPr id="23449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486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0BC6885-FB12-4402-983D-55169139D643}" type="slidenum">
              <a:rPr lang="en-US" smtClean="0"/>
              <a:pPr fontAlgn="base">
                <a:spcBef>
                  <a:spcPct val="0"/>
                </a:spcBef>
                <a:spcAft>
                  <a:spcPct val="0"/>
                </a:spcAft>
                <a:defRPr/>
              </a:pPr>
              <a:t>68</a:t>
            </a:fld>
            <a:endParaRPr lang="en-US" smtClean="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Slide Image Placeholder 1"/>
          <p:cNvSpPr>
            <a:spLocks noGrp="1" noRot="1" noChangeAspect="1" noTextEdit="1"/>
          </p:cNvSpPr>
          <p:nvPr>
            <p:ph type="sldImg"/>
          </p:nvPr>
        </p:nvSpPr>
        <p:spPr bwMode="auto">
          <a:noFill/>
          <a:ln>
            <a:solidFill>
              <a:srgbClr val="000000"/>
            </a:solidFill>
            <a:miter lim="800000"/>
            <a:headEnd/>
            <a:tailEnd/>
          </a:ln>
        </p:spPr>
      </p:sp>
      <p:sp>
        <p:nvSpPr>
          <p:cNvPr id="2355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D4AEA8D2-AE0C-4CC0-8D36-2AF4AED54C66}" type="slidenum">
              <a:rPr lang="en-US" smtClean="0"/>
              <a:pPr>
                <a:defRPr/>
              </a:pPr>
              <a:t>69</a:t>
            </a:fld>
            <a:endParaRPr 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328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5328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25639A4-07F0-46CC-9C76-33955C1C082E}" type="slidenum">
              <a:rPr lang="en-US" sz="1200">
                <a:latin typeface="Calibri" pitchFamily="34" charset="0"/>
              </a:rPr>
              <a:pPr eaLnBrk="1" hangingPunct="1"/>
              <a:t>70</a:t>
            </a:fld>
            <a:endParaRPr lang="en-US" sz="1200">
              <a:latin typeface="Calibri" pitchFamily="34" charset="0"/>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50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50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7FEECD5-83D0-4A01-A6BB-414A079E8822}" type="slidenum">
              <a:rPr lang="en-US" sz="1200">
                <a:solidFill>
                  <a:prstClr val="black"/>
                </a:solidFill>
                <a:latin typeface="Calibri" pitchFamily="34" charset="0"/>
              </a:rPr>
              <a:pPr eaLnBrk="1" hangingPunct="1"/>
              <a:t>71</a:t>
            </a:fld>
            <a:endParaRPr lang="en-US" sz="1200">
              <a:solidFill>
                <a:prstClr val="black"/>
              </a:solidFill>
              <a:latin typeface="Calibri" pitchFamily="34" charset="0"/>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73</a:t>
            </a:fld>
            <a:endParaRPr lang="en-US">
              <a:solidFill>
                <a:prstClr val="black"/>
              </a:solidFill>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2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53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53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D36694AB-21F3-4ACF-8AF8-C3F2B226E96B}" type="slidenum">
              <a:rPr lang="en-US" sz="1200">
                <a:solidFill>
                  <a:prstClr val="black"/>
                </a:solidFill>
                <a:latin typeface="Calibri" pitchFamily="34" charset="0"/>
              </a:rPr>
              <a:pPr eaLnBrk="1" hangingPunct="1"/>
              <a:t>74</a:t>
            </a:fld>
            <a:endParaRPr lang="en-US" sz="1200">
              <a:solidFill>
                <a:prstClr val="black"/>
              </a:solidFill>
              <a:latin typeface="Calibri" pitchFamily="34" charset="0"/>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63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63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179099D-282D-4CA9-8DC7-E63A144544EA}" type="slidenum">
              <a:rPr lang="en-US" sz="1200">
                <a:solidFill>
                  <a:prstClr val="black"/>
                </a:solidFill>
                <a:latin typeface="Calibri" pitchFamily="34" charset="0"/>
              </a:rPr>
              <a:pPr eaLnBrk="1" hangingPunct="1"/>
              <a:t>75</a:t>
            </a:fld>
            <a:endParaRPr lang="en-US" sz="1200">
              <a:solidFill>
                <a:prstClr val="black"/>
              </a:solidFill>
              <a:latin typeface="Calibri"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38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38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1693415-8F4A-4290-BBB8-A26C835DB0A2}" type="slidenum">
              <a:rPr lang="en-US" sz="1200">
                <a:solidFill>
                  <a:prstClr val="black"/>
                </a:solidFill>
                <a:latin typeface="Calibri" pitchFamily="34" charset="0"/>
              </a:rPr>
              <a:pPr eaLnBrk="1" hangingPunct="1"/>
              <a:t>8</a:t>
            </a:fld>
            <a:endParaRPr lang="en-US" sz="1200">
              <a:solidFill>
                <a:prstClr val="black"/>
              </a:solidFill>
              <a:latin typeface="Calibri" pitchFamily="34" charset="0"/>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Slide Image Placeholder 1"/>
          <p:cNvSpPr>
            <a:spLocks noGrp="1" noRot="1" noChangeAspect="1" noTextEdit="1"/>
          </p:cNvSpPr>
          <p:nvPr>
            <p:ph type="sldImg"/>
          </p:nvPr>
        </p:nvSpPr>
        <p:spPr bwMode="auto">
          <a:noFill/>
          <a:ln>
            <a:solidFill>
              <a:srgbClr val="000000"/>
            </a:solidFill>
            <a:miter lim="800000"/>
            <a:headEnd/>
            <a:tailEnd/>
          </a:ln>
        </p:spPr>
      </p:sp>
      <p:sp>
        <p:nvSpPr>
          <p:cNvPr id="23757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82B9FAC9-A4C9-482A-8DBF-5C31F16DDC34}" type="slidenum">
              <a:rPr lang="en-US" smtClean="0"/>
              <a:pPr>
                <a:defRPr/>
              </a:pPr>
              <a:t>76</a:t>
            </a:fld>
            <a:endParaRPr 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4" name="Slide Image Placeholder 1"/>
          <p:cNvSpPr>
            <a:spLocks noGrp="1" noRot="1" noChangeAspect="1" noTextEdit="1"/>
          </p:cNvSpPr>
          <p:nvPr>
            <p:ph type="sldImg"/>
          </p:nvPr>
        </p:nvSpPr>
        <p:spPr bwMode="auto">
          <a:noFill/>
          <a:ln>
            <a:solidFill>
              <a:srgbClr val="000000"/>
            </a:solidFill>
            <a:miter lim="800000"/>
            <a:headEnd/>
            <a:tailEnd/>
          </a:ln>
        </p:spPr>
      </p:sp>
      <p:sp>
        <p:nvSpPr>
          <p:cNvPr id="23859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40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462E7F1-742E-4985-9FD4-6195190E09F2}" type="slidenum">
              <a:rPr lang="en-US" smtClean="0"/>
              <a:pPr fontAlgn="base">
                <a:spcBef>
                  <a:spcPct val="0"/>
                </a:spcBef>
                <a:spcAft>
                  <a:spcPct val="0"/>
                </a:spcAft>
                <a:defRPr/>
              </a:pPr>
              <a:t>77</a:t>
            </a:fld>
            <a:endParaRPr lang="en-US" smtClean="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Slide Image Placeholder 1"/>
          <p:cNvSpPr>
            <a:spLocks noGrp="1" noRot="1" noChangeAspect="1" noTextEdit="1"/>
          </p:cNvSpPr>
          <p:nvPr>
            <p:ph type="sldImg"/>
          </p:nvPr>
        </p:nvSpPr>
        <p:spPr bwMode="auto">
          <a:noFill/>
          <a:ln>
            <a:solidFill>
              <a:srgbClr val="000000"/>
            </a:solidFill>
            <a:miter lim="800000"/>
            <a:headEnd/>
            <a:tailEnd/>
          </a:ln>
        </p:spPr>
      </p:sp>
      <p:sp>
        <p:nvSpPr>
          <p:cNvPr id="2396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40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F86F2DB-09A2-4E1A-B1D5-28C9D16E40DD}" type="slidenum">
              <a:rPr lang="en-US" smtClean="0"/>
              <a:pPr fontAlgn="base">
                <a:spcBef>
                  <a:spcPct val="0"/>
                </a:spcBef>
                <a:spcAft>
                  <a:spcPct val="0"/>
                </a:spcAft>
                <a:defRPr/>
              </a:pPr>
              <a:t>78</a:t>
            </a:fld>
            <a:endParaRPr lang="en-US" smtClean="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Slide Image Placeholder 1"/>
          <p:cNvSpPr>
            <a:spLocks noGrp="1" noRot="1" noChangeAspect="1" noTextEdit="1"/>
          </p:cNvSpPr>
          <p:nvPr>
            <p:ph type="sldImg"/>
          </p:nvPr>
        </p:nvSpPr>
        <p:spPr bwMode="auto">
          <a:noFill/>
          <a:ln>
            <a:solidFill>
              <a:srgbClr val="000000"/>
            </a:solidFill>
            <a:miter lim="800000"/>
            <a:headEnd/>
            <a:tailEnd/>
          </a:ln>
        </p:spPr>
      </p:sp>
      <p:sp>
        <p:nvSpPr>
          <p:cNvPr id="24064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715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158FE2A-D9EB-45FA-BB06-39287746CAB5}" type="slidenum">
              <a:rPr lang="en-US" smtClean="0"/>
              <a:pPr fontAlgn="base">
                <a:spcBef>
                  <a:spcPct val="0"/>
                </a:spcBef>
                <a:spcAft>
                  <a:spcPct val="0"/>
                </a:spcAft>
                <a:defRPr/>
              </a:pPr>
              <a:t>79</a:t>
            </a:fld>
            <a:endParaRPr lang="en-US" smtClean="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Slide Image Placeholder 1"/>
          <p:cNvSpPr>
            <a:spLocks noGrp="1" noRot="1" noChangeAspect="1" noTextEdit="1"/>
          </p:cNvSpPr>
          <p:nvPr>
            <p:ph type="sldImg"/>
          </p:nvPr>
        </p:nvSpPr>
        <p:spPr bwMode="auto">
          <a:noFill/>
          <a:ln>
            <a:solidFill>
              <a:srgbClr val="000000"/>
            </a:solidFill>
            <a:miter lim="800000"/>
            <a:headEnd/>
            <a:tailEnd/>
          </a:ln>
        </p:spPr>
      </p:sp>
      <p:sp>
        <p:nvSpPr>
          <p:cNvPr id="24166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19208B2-8D38-4D60-8113-A0C978AA3EA3}" type="slidenum">
              <a:rPr lang="en-US" smtClean="0"/>
              <a:pPr>
                <a:defRPr/>
              </a:pPr>
              <a:t>80</a:t>
            </a:fld>
            <a:endParaRPr 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Slide Image Placeholder 1"/>
          <p:cNvSpPr>
            <a:spLocks noGrp="1" noRot="1" noChangeAspect="1" noTextEdit="1"/>
          </p:cNvSpPr>
          <p:nvPr>
            <p:ph type="sldImg"/>
          </p:nvPr>
        </p:nvSpPr>
        <p:spPr bwMode="auto">
          <a:noFill/>
          <a:ln>
            <a:solidFill>
              <a:srgbClr val="000000"/>
            </a:solidFill>
            <a:miter lim="800000"/>
            <a:headEnd/>
            <a:tailEnd/>
          </a:ln>
        </p:spPr>
      </p:sp>
      <p:sp>
        <p:nvSpPr>
          <p:cNvPr id="24269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DCC378D-BAF1-47C4-B6ED-EB032F645821}" type="slidenum">
              <a:rPr lang="en-US" smtClean="0"/>
              <a:pPr>
                <a:defRPr/>
              </a:pPr>
              <a:t>81</a:t>
            </a:fld>
            <a:endParaRPr 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Slide Image Placeholder 1"/>
          <p:cNvSpPr>
            <a:spLocks noGrp="1" noRot="1" noChangeAspect="1" noTextEdit="1"/>
          </p:cNvSpPr>
          <p:nvPr>
            <p:ph type="sldImg"/>
          </p:nvPr>
        </p:nvSpPr>
        <p:spPr bwMode="auto">
          <a:noFill/>
          <a:ln>
            <a:solidFill>
              <a:srgbClr val="000000"/>
            </a:solidFill>
            <a:miter lim="800000"/>
            <a:headEnd/>
            <a:tailEnd/>
          </a:ln>
        </p:spPr>
      </p:sp>
      <p:sp>
        <p:nvSpPr>
          <p:cNvPr id="24371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510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91B36B6-72EB-4438-9DA4-B9656C42117C}" type="slidenum">
              <a:rPr lang="en-US" smtClean="0"/>
              <a:pPr fontAlgn="base">
                <a:spcBef>
                  <a:spcPct val="0"/>
                </a:spcBef>
                <a:spcAft>
                  <a:spcPct val="0"/>
                </a:spcAft>
                <a:defRPr/>
              </a:pPr>
              <a:t>82</a:t>
            </a:fld>
            <a:endParaRPr lang="en-US" smtClean="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Slide Image Placeholder 1"/>
          <p:cNvSpPr>
            <a:spLocks noGrp="1" noRot="1" noChangeAspect="1" noTextEdit="1"/>
          </p:cNvSpPr>
          <p:nvPr>
            <p:ph type="sldImg"/>
          </p:nvPr>
        </p:nvSpPr>
        <p:spPr bwMode="auto">
          <a:noFill/>
          <a:ln>
            <a:solidFill>
              <a:srgbClr val="000000"/>
            </a:solidFill>
            <a:miter lim="800000"/>
            <a:headEnd/>
            <a:tailEnd/>
          </a:ln>
        </p:spPr>
      </p:sp>
      <p:sp>
        <p:nvSpPr>
          <p:cNvPr id="24473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510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CC6BE53-BB96-4BC9-A25F-C98AECC425CD}" type="slidenum">
              <a:rPr lang="en-US" smtClean="0"/>
              <a:pPr fontAlgn="base">
                <a:spcBef>
                  <a:spcPct val="0"/>
                </a:spcBef>
                <a:spcAft>
                  <a:spcPct val="0"/>
                </a:spcAft>
                <a:defRPr/>
              </a:pPr>
              <a:t>83</a:t>
            </a:fld>
            <a:endParaRPr lang="en-US" smtClean="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Slide Image Placeholder 1"/>
          <p:cNvSpPr>
            <a:spLocks noGrp="1" noRot="1" noChangeAspect="1" noTextEdit="1"/>
          </p:cNvSpPr>
          <p:nvPr>
            <p:ph type="sldImg"/>
          </p:nvPr>
        </p:nvSpPr>
        <p:spPr bwMode="auto">
          <a:noFill/>
          <a:ln>
            <a:solidFill>
              <a:srgbClr val="000000"/>
            </a:solidFill>
            <a:miter lim="800000"/>
            <a:headEnd/>
            <a:tailEnd/>
          </a:ln>
        </p:spPr>
      </p:sp>
      <p:sp>
        <p:nvSpPr>
          <p:cNvPr id="24576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EFB9931-E950-4CCB-A989-697D4EE233DD}" type="slidenum">
              <a:rPr lang="en-US" smtClean="0"/>
              <a:pPr>
                <a:defRPr/>
              </a:pPr>
              <a:t>84</a:t>
            </a:fld>
            <a:endParaRPr 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Slide Image Placeholder 1"/>
          <p:cNvSpPr>
            <a:spLocks noGrp="1" noRot="1" noChangeAspect="1" noTextEdit="1"/>
          </p:cNvSpPr>
          <p:nvPr>
            <p:ph type="sldImg"/>
          </p:nvPr>
        </p:nvSpPr>
        <p:spPr bwMode="auto">
          <a:noFill/>
          <a:ln>
            <a:solidFill>
              <a:srgbClr val="000000"/>
            </a:solidFill>
            <a:miter lim="800000"/>
            <a:headEnd/>
            <a:tailEnd/>
          </a:ln>
        </p:spPr>
      </p:sp>
      <p:sp>
        <p:nvSpPr>
          <p:cNvPr id="2467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7613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AE0EB6D-895D-4D9E-BF80-3655780B997C}" type="slidenum">
              <a:rPr lang="en-US" smtClean="0"/>
              <a:pPr fontAlgn="base">
                <a:spcBef>
                  <a:spcPct val="0"/>
                </a:spcBef>
                <a:spcAft>
                  <a:spcPct val="0"/>
                </a:spcAft>
                <a:defRPr/>
              </a:pPr>
              <a:t>85</a:t>
            </a:fld>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Slide Image Placeholder 1"/>
          <p:cNvSpPr>
            <a:spLocks noGrp="1" noRot="1" noChangeAspect="1" noTextEdit="1"/>
          </p:cNvSpPr>
          <p:nvPr>
            <p:ph type="sldImg"/>
          </p:nvPr>
        </p:nvSpPr>
        <p:spPr bwMode="auto">
          <a:noFill/>
          <a:ln>
            <a:solidFill>
              <a:srgbClr val="000000"/>
            </a:solidFill>
            <a:miter lim="800000"/>
            <a:headEnd/>
            <a:tailEnd/>
          </a:ln>
        </p:spPr>
      </p:sp>
      <p:sp>
        <p:nvSpPr>
          <p:cNvPr id="19046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54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D5B48DA-E42D-4CEE-90BA-1EE5A8970A3F}" type="slidenum">
              <a:rPr lang="en-US" smtClean="0"/>
              <a:pPr fontAlgn="base">
                <a:spcBef>
                  <a:spcPct val="0"/>
                </a:spcBef>
                <a:spcAft>
                  <a:spcPct val="0"/>
                </a:spcAft>
                <a:defRPr/>
              </a:pPr>
              <a:t>9</a:t>
            </a:fld>
            <a:endParaRPr lang="en-US" smtClean="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Slide Image Placeholder 1"/>
          <p:cNvSpPr>
            <a:spLocks noGrp="1" noRot="1" noChangeAspect="1" noTextEdit="1"/>
          </p:cNvSpPr>
          <p:nvPr>
            <p:ph type="sldImg"/>
          </p:nvPr>
        </p:nvSpPr>
        <p:spPr bwMode="auto">
          <a:noFill/>
          <a:ln>
            <a:solidFill>
              <a:srgbClr val="000000"/>
            </a:solidFill>
            <a:miter lim="800000"/>
            <a:headEnd/>
            <a:tailEnd/>
          </a:ln>
        </p:spPr>
      </p:sp>
      <p:sp>
        <p:nvSpPr>
          <p:cNvPr id="2467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7613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AE0EB6D-895D-4D9E-BF80-3655780B997C}" type="slidenum">
              <a:rPr lang="en-US" smtClean="0"/>
              <a:pPr fontAlgn="base">
                <a:spcBef>
                  <a:spcPct val="0"/>
                </a:spcBef>
                <a:spcAft>
                  <a:spcPct val="0"/>
                </a:spcAft>
                <a:defRPr/>
              </a:pPr>
              <a:t>86</a:t>
            </a:fld>
            <a:endParaRPr lang="en-US" smtClean="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Slide Image Placeholder 1"/>
          <p:cNvSpPr>
            <a:spLocks noGrp="1" noRot="1" noChangeAspect="1" noTextEdit="1"/>
          </p:cNvSpPr>
          <p:nvPr>
            <p:ph type="sldImg"/>
          </p:nvPr>
        </p:nvSpPr>
        <p:spPr bwMode="auto">
          <a:noFill/>
          <a:ln>
            <a:solidFill>
              <a:srgbClr val="000000"/>
            </a:solidFill>
            <a:miter lim="800000"/>
            <a:headEnd/>
            <a:tailEnd/>
          </a:ln>
        </p:spPr>
      </p:sp>
      <p:sp>
        <p:nvSpPr>
          <p:cNvPr id="2467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7613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AE0EB6D-895D-4D9E-BF80-3655780B997C}" type="slidenum">
              <a:rPr lang="en-US" smtClean="0"/>
              <a:pPr fontAlgn="base">
                <a:spcBef>
                  <a:spcPct val="0"/>
                </a:spcBef>
                <a:spcAft>
                  <a:spcPct val="0"/>
                </a:spcAft>
                <a:defRPr/>
              </a:pPr>
              <a:t>87</a:t>
            </a:fld>
            <a:endParaRPr lang="en-US" smtClean="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Slide Image Placeholder 1"/>
          <p:cNvSpPr>
            <a:spLocks noGrp="1" noRot="1" noChangeAspect="1" noTextEdit="1"/>
          </p:cNvSpPr>
          <p:nvPr>
            <p:ph type="sldImg"/>
          </p:nvPr>
        </p:nvSpPr>
        <p:spPr bwMode="auto">
          <a:noFill/>
          <a:ln>
            <a:solidFill>
              <a:srgbClr val="000000"/>
            </a:solidFill>
            <a:miter lim="800000"/>
            <a:headEnd/>
            <a:tailEnd/>
          </a:ln>
        </p:spPr>
      </p:sp>
      <p:sp>
        <p:nvSpPr>
          <p:cNvPr id="2488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715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9D028FE-4D5B-4C70-8E58-7776FDC79E7D}" type="slidenum">
              <a:rPr lang="en-US" smtClean="0"/>
              <a:pPr fontAlgn="base">
                <a:spcBef>
                  <a:spcPct val="0"/>
                </a:spcBef>
                <a:spcAft>
                  <a:spcPct val="0"/>
                </a:spcAft>
                <a:defRPr/>
              </a:pPr>
              <a:t>88</a:t>
            </a:fld>
            <a:endParaRPr lang="en-US" smtClean="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Slide Image Placeholder 1"/>
          <p:cNvSpPr>
            <a:spLocks noGrp="1" noRot="1" noChangeAspect="1" noTextEdit="1"/>
          </p:cNvSpPr>
          <p:nvPr>
            <p:ph type="sldImg"/>
          </p:nvPr>
        </p:nvSpPr>
        <p:spPr bwMode="auto">
          <a:noFill/>
          <a:ln>
            <a:solidFill>
              <a:srgbClr val="000000"/>
            </a:solidFill>
            <a:miter lim="800000"/>
            <a:headEnd/>
            <a:tailEnd/>
          </a:ln>
        </p:spPr>
      </p:sp>
      <p:sp>
        <p:nvSpPr>
          <p:cNvPr id="24985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FA1CFE8B-D439-4395-B89F-AAED5D7B16CB}" type="slidenum">
              <a:rPr lang="en-US" smtClean="0"/>
              <a:pPr>
                <a:defRPr/>
              </a:pPr>
              <a:t>89</a:t>
            </a:fld>
            <a:endParaRPr 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2" name="Slide Image Placeholder 1"/>
          <p:cNvSpPr>
            <a:spLocks noGrp="1" noRot="1" noChangeAspect="1" noTextEdit="1"/>
          </p:cNvSpPr>
          <p:nvPr>
            <p:ph type="sldImg"/>
          </p:nvPr>
        </p:nvSpPr>
        <p:spPr bwMode="auto">
          <a:noFill/>
          <a:ln>
            <a:solidFill>
              <a:srgbClr val="000000"/>
            </a:solidFill>
            <a:miter lim="800000"/>
            <a:headEnd/>
            <a:tailEnd/>
          </a:ln>
        </p:spPr>
      </p:sp>
      <p:sp>
        <p:nvSpPr>
          <p:cNvPr id="25088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D5A84927-67CA-4239-BCFB-97028F3B14BC}" type="slidenum">
              <a:rPr lang="en-US" smtClean="0"/>
              <a:pPr>
                <a:defRPr/>
              </a:pPr>
              <a:t>90</a:t>
            </a:fld>
            <a:endParaRPr 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73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73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AA2B0C3-4DB8-4808-8430-D621E8F8C342}" type="slidenum">
              <a:rPr lang="en-US" sz="1200">
                <a:solidFill>
                  <a:prstClr val="black"/>
                </a:solidFill>
                <a:latin typeface="Calibri" pitchFamily="34" charset="0"/>
              </a:rPr>
              <a:pPr eaLnBrk="1" hangingPunct="1"/>
              <a:t>91</a:t>
            </a:fld>
            <a:endParaRPr lang="en-US" sz="1200">
              <a:solidFill>
                <a:prstClr val="black"/>
              </a:solidFill>
              <a:latin typeface="Calibri" pitchFamily="34" charset="0"/>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Slide Image Placeholder 1"/>
          <p:cNvSpPr>
            <a:spLocks noGrp="1" noRot="1" noChangeAspect="1" noTextEdit="1"/>
          </p:cNvSpPr>
          <p:nvPr>
            <p:ph type="sldImg"/>
          </p:nvPr>
        </p:nvSpPr>
        <p:spPr bwMode="auto">
          <a:noFill/>
          <a:ln>
            <a:solidFill>
              <a:srgbClr val="000000"/>
            </a:solidFill>
            <a:miter lim="800000"/>
            <a:headEnd/>
            <a:tailEnd/>
          </a:ln>
        </p:spPr>
      </p:sp>
      <p:sp>
        <p:nvSpPr>
          <p:cNvPr id="25395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95D8DC5-D17F-479D-A985-07D8211B3809}" type="slidenum">
              <a:rPr lang="en-US" smtClean="0"/>
              <a:pPr>
                <a:defRPr/>
              </a:pPr>
              <a:t>92</a:t>
            </a:fld>
            <a:endParaRPr lang="en-US"/>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Slide Image Placeholder 1"/>
          <p:cNvSpPr>
            <a:spLocks noGrp="1" noRot="1" noChangeAspect="1" noTextEdit="1"/>
          </p:cNvSpPr>
          <p:nvPr>
            <p:ph type="sldImg"/>
          </p:nvPr>
        </p:nvSpPr>
        <p:spPr bwMode="auto">
          <a:noFill/>
          <a:ln>
            <a:solidFill>
              <a:srgbClr val="000000"/>
            </a:solidFill>
            <a:miter lim="800000"/>
            <a:headEnd/>
            <a:tailEnd/>
          </a:ln>
        </p:spPr>
      </p:sp>
      <p:sp>
        <p:nvSpPr>
          <p:cNvPr id="2549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66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42ECF09-9C23-478C-8DF8-28F8CF92AFA6}" type="slidenum">
              <a:rPr lang="en-US" smtClean="0"/>
              <a:pPr fontAlgn="base">
                <a:spcBef>
                  <a:spcPct val="0"/>
                </a:spcBef>
                <a:spcAft>
                  <a:spcPct val="0"/>
                </a:spcAft>
                <a:defRPr/>
              </a:pPr>
              <a:t>93</a:t>
            </a:fld>
            <a:endParaRPr lang="en-US" smtClean="0"/>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Slide Image Placeholder 1"/>
          <p:cNvSpPr>
            <a:spLocks noGrp="1" noRot="1" noChangeAspect="1" noTextEdit="1"/>
          </p:cNvSpPr>
          <p:nvPr>
            <p:ph type="sldImg"/>
          </p:nvPr>
        </p:nvSpPr>
        <p:spPr bwMode="auto">
          <a:noFill/>
          <a:ln>
            <a:solidFill>
              <a:srgbClr val="000000"/>
            </a:solidFill>
            <a:miter lim="800000"/>
            <a:headEnd/>
            <a:tailEnd/>
          </a:ln>
        </p:spPr>
      </p:sp>
      <p:sp>
        <p:nvSpPr>
          <p:cNvPr id="25600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9763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072C0B3-5A85-4E2F-8368-B0B0FE48A488}" type="slidenum">
              <a:rPr lang="en-US" smtClean="0"/>
              <a:pPr fontAlgn="base">
                <a:spcBef>
                  <a:spcPct val="0"/>
                </a:spcBef>
                <a:spcAft>
                  <a:spcPct val="0"/>
                </a:spcAft>
                <a:defRPr/>
              </a:pPr>
              <a:t>94</a:t>
            </a:fld>
            <a:endParaRPr lang="en-US" smtClean="0"/>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Slide Image Placeholder 1"/>
          <p:cNvSpPr>
            <a:spLocks noGrp="1" noRot="1" noChangeAspect="1" noTextEdit="1"/>
          </p:cNvSpPr>
          <p:nvPr>
            <p:ph type="sldImg"/>
          </p:nvPr>
        </p:nvSpPr>
        <p:spPr bwMode="auto">
          <a:noFill/>
          <a:ln>
            <a:solidFill>
              <a:srgbClr val="000000"/>
            </a:solidFill>
            <a:miter lim="800000"/>
            <a:headEnd/>
            <a:tailEnd/>
          </a:ln>
        </p:spPr>
      </p:sp>
      <p:sp>
        <p:nvSpPr>
          <p:cNvPr id="2570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F558648E-ADA2-491C-A15E-0400CBE9100F}" type="slidenum">
              <a:rPr lang="en-US" smtClean="0"/>
              <a:pPr>
                <a:defRPr/>
              </a:pPr>
              <a:t>95</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Slide Image Placeholder 1"/>
          <p:cNvSpPr>
            <a:spLocks noGrp="1" noRot="1" noChangeAspect="1" noTextEdit="1"/>
          </p:cNvSpPr>
          <p:nvPr>
            <p:ph type="sldImg"/>
          </p:nvPr>
        </p:nvSpPr>
        <p:spPr bwMode="auto">
          <a:noFill/>
          <a:ln>
            <a:solidFill>
              <a:srgbClr val="000000"/>
            </a:solidFill>
            <a:miter lim="800000"/>
            <a:headEnd/>
            <a:tailEnd/>
          </a:ln>
        </p:spPr>
      </p:sp>
      <p:sp>
        <p:nvSpPr>
          <p:cNvPr id="18944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2872302E-5EAD-40C7-9F0A-6CFB1BC45580}" type="slidenum">
              <a:rPr lang="en-US" smtClean="0"/>
              <a:pPr>
                <a:defRPr/>
              </a:pPr>
              <a:t>10</a:t>
            </a:fld>
            <a:endParaRPr lang="en-US"/>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73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73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AA2B0C3-4DB8-4808-8430-D621E8F8C342}" type="slidenum">
              <a:rPr lang="en-US" sz="1200">
                <a:solidFill>
                  <a:prstClr val="black"/>
                </a:solidFill>
                <a:latin typeface="Calibri" pitchFamily="34" charset="0"/>
              </a:rPr>
              <a:pPr eaLnBrk="1" hangingPunct="1"/>
              <a:t>97</a:t>
            </a:fld>
            <a:endParaRPr lang="en-US" sz="1200">
              <a:solidFill>
                <a:prstClr val="black"/>
              </a:solidFill>
              <a:latin typeface="Calibri" pitchFamily="34" charset="0"/>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Slide Image Placeholder 1"/>
          <p:cNvSpPr>
            <a:spLocks noGrp="1" noRot="1" noChangeAspect="1" noTextEdit="1"/>
          </p:cNvSpPr>
          <p:nvPr>
            <p:ph type="sldImg"/>
          </p:nvPr>
        </p:nvSpPr>
        <p:spPr bwMode="auto">
          <a:noFill/>
          <a:ln>
            <a:solidFill>
              <a:srgbClr val="000000"/>
            </a:solidFill>
            <a:miter lim="800000"/>
            <a:headEnd/>
            <a:tailEnd/>
          </a:ln>
        </p:spPr>
      </p:sp>
      <p:sp>
        <p:nvSpPr>
          <p:cNvPr id="26009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7D60F355-FB30-4A46-B6EC-187C81B8A16A}" type="slidenum">
              <a:rPr lang="en-US" smtClean="0"/>
              <a:pPr>
                <a:defRPr/>
              </a:pPr>
              <a:t>98</a:t>
            </a:fld>
            <a:endParaRPr lang="en-US"/>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Slide Image Placeholder 1"/>
          <p:cNvSpPr>
            <a:spLocks noGrp="1" noRot="1" noChangeAspect="1" noTextEdit="1"/>
          </p:cNvSpPr>
          <p:nvPr>
            <p:ph type="sldImg"/>
          </p:nvPr>
        </p:nvSpPr>
        <p:spPr bwMode="auto">
          <a:noFill/>
          <a:ln>
            <a:solidFill>
              <a:srgbClr val="000000"/>
            </a:solidFill>
            <a:miter lim="800000"/>
            <a:headEnd/>
            <a:tailEnd/>
          </a:ln>
        </p:spPr>
      </p:sp>
      <p:sp>
        <p:nvSpPr>
          <p:cNvPr id="2611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73BC61E-7781-4A3D-9270-1E9CAF1BE065}" type="slidenum">
              <a:rPr lang="en-US" smtClean="0"/>
              <a:pPr>
                <a:defRPr/>
              </a:pPr>
              <a:t>99</a:t>
            </a:fld>
            <a:endParaRPr lang="en-US"/>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6" name="Slide Image Placeholder 1"/>
          <p:cNvSpPr>
            <a:spLocks noGrp="1" noRot="1" noChangeAspect="1" noTextEdit="1"/>
          </p:cNvSpPr>
          <p:nvPr>
            <p:ph type="sldImg"/>
          </p:nvPr>
        </p:nvSpPr>
        <p:spPr bwMode="auto">
          <a:noFill/>
          <a:ln>
            <a:solidFill>
              <a:srgbClr val="000000"/>
            </a:solidFill>
            <a:miter lim="800000"/>
            <a:headEnd/>
            <a:tailEnd/>
          </a:ln>
        </p:spPr>
      </p:sp>
      <p:sp>
        <p:nvSpPr>
          <p:cNvPr id="26214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F5BD644B-BCF5-49C9-877B-F3745D88CA55}" type="slidenum">
              <a:rPr lang="en-US" smtClean="0"/>
              <a:pPr>
                <a:defRPr/>
              </a:pPr>
              <a:t>100</a:t>
            </a:fld>
            <a:endParaRPr lang="en-US"/>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70" name="Slide Image Placeholder 1"/>
          <p:cNvSpPr>
            <a:spLocks noGrp="1" noRot="1" noChangeAspect="1" noTextEdit="1"/>
          </p:cNvSpPr>
          <p:nvPr>
            <p:ph type="sldImg"/>
          </p:nvPr>
        </p:nvSpPr>
        <p:spPr bwMode="auto">
          <a:noFill/>
          <a:ln>
            <a:solidFill>
              <a:srgbClr val="000000"/>
            </a:solidFill>
            <a:miter lim="800000"/>
            <a:headEnd/>
            <a:tailEnd/>
          </a:ln>
        </p:spPr>
      </p:sp>
      <p:sp>
        <p:nvSpPr>
          <p:cNvPr id="263171" name="Notes Placeholder 2"/>
          <p:cNvSpPr>
            <a:spLocks noGrp="1"/>
          </p:cNvSpPr>
          <p:nvPr>
            <p:ph type="body" idx="1"/>
          </p:nvPr>
        </p:nvSpPr>
        <p:spPr bwMode="auto">
          <a:noFill/>
        </p:spPr>
        <p:txBody>
          <a:bodyPr wrap="square" numCol="1" anchor="t" anchorCtr="0" compatLnSpc="1">
            <a:prstTxWarp prst="textNoShape">
              <a:avLst/>
            </a:prstTxWarp>
          </a:bodyPr>
          <a:lstStyle/>
          <a:p>
            <a:pPr indent="6350"/>
            <a:endParaRPr lang="en-US" smtClean="0">
              <a:latin typeface="Arial" pitchFamily="34" charset="0"/>
              <a:cs typeface="Arial" pitchFamily="34" charset="0"/>
            </a:endParaRPr>
          </a:p>
        </p:txBody>
      </p:sp>
      <p:sp>
        <p:nvSpPr>
          <p:cNvPr id="4" name="Slide Number Placeholder 3"/>
          <p:cNvSpPr>
            <a:spLocks noGrp="1"/>
          </p:cNvSpPr>
          <p:nvPr>
            <p:ph type="sldNum" sz="quarter" idx="5"/>
          </p:nvPr>
        </p:nvSpPr>
        <p:spPr/>
        <p:txBody>
          <a:bodyPr/>
          <a:lstStyle/>
          <a:p>
            <a:pPr>
              <a:defRPr/>
            </a:pPr>
            <a:fld id="{CF292883-77F6-47A0-BB0B-EB181B3A23DA}" type="slidenum">
              <a:rPr lang="en-US" smtClean="0"/>
              <a:pPr>
                <a:defRPr/>
              </a:pPr>
              <a:t>101</a:t>
            </a:fld>
            <a:endParaRPr lang="en-US"/>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4" name="Slide Image Placeholder 1"/>
          <p:cNvSpPr>
            <a:spLocks noGrp="1" noRot="1" noChangeAspect="1" noTextEdit="1"/>
          </p:cNvSpPr>
          <p:nvPr>
            <p:ph type="sldImg"/>
          </p:nvPr>
        </p:nvSpPr>
        <p:spPr bwMode="auto">
          <a:noFill/>
          <a:ln>
            <a:solidFill>
              <a:srgbClr val="000000"/>
            </a:solidFill>
            <a:miter lim="800000"/>
            <a:headEnd/>
            <a:tailEnd/>
          </a:ln>
        </p:spPr>
      </p:sp>
      <p:sp>
        <p:nvSpPr>
          <p:cNvPr id="26419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98CD5C0D-F541-4039-821D-A5DFE4A91A9D}" type="slidenum">
              <a:rPr lang="en-US" smtClean="0"/>
              <a:pPr>
                <a:defRPr/>
              </a:pPr>
              <a:t>102</a:t>
            </a:fld>
            <a:endParaRPr lang="en-US"/>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8" name="Slide Image Placeholder 1"/>
          <p:cNvSpPr>
            <a:spLocks noGrp="1" noRot="1" noChangeAspect="1" noTextEdit="1"/>
          </p:cNvSpPr>
          <p:nvPr>
            <p:ph type="sldImg"/>
          </p:nvPr>
        </p:nvSpPr>
        <p:spPr bwMode="auto">
          <a:noFill/>
          <a:ln>
            <a:solidFill>
              <a:srgbClr val="000000"/>
            </a:solidFill>
            <a:miter lim="800000"/>
            <a:headEnd/>
            <a:tailEnd/>
          </a:ln>
        </p:spPr>
      </p:sp>
      <p:sp>
        <p:nvSpPr>
          <p:cNvPr id="2652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E07A201C-4FB4-42D3-B467-82246321E3C5}" type="slidenum">
              <a:rPr lang="en-US" smtClean="0"/>
              <a:pPr>
                <a:defRPr/>
              </a:pPr>
              <a:t>103</a:t>
            </a:fld>
            <a:endParaRPr lang="en-US"/>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Slide Image Placeholder 1"/>
          <p:cNvSpPr>
            <a:spLocks noGrp="1" noRot="1" noChangeAspect="1" noTextEdit="1"/>
          </p:cNvSpPr>
          <p:nvPr>
            <p:ph type="sldImg"/>
          </p:nvPr>
        </p:nvSpPr>
        <p:spPr bwMode="auto">
          <a:noFill/>
          <a:ln>
            <a:solidFill>
              <a:srgbClr val="000000"/>
            </a:solidFill>
            <a:miter lim="800000"/>
            <a:headEnd/>
            <a:tailEnd/>
          </a:ln>
        </p:spPr>
      </p:sp>
      <p:sp>
        <p:nvSpPr>
          <p:cNvPr id="26624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065FEDB0-4FB1-476B-976F-CCFA46E9C969}" type="slidenum">
              <a:rPr lang="en-US" smtClean="0"/>
              <a:pPr>
                <a:defRPr/>
              </a:pPr>
              <a:t>104</a:t>
            </a:fld>
            <a:endParaRPr lang="en-US"/>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Slide Image Placeholder 1"/>
          <p:cNvSpPr>
            <a:spLocks noGrp="1" noRot="1" noChangeAspect="1" noTextEdit="1"/>
          </p:cNvSpPr>
          <p:nvPr>
            <p:ph type="sldImg"/>
          </p:nvPr>
        </p:nvSpPr>
        <p:spPr bwMode="auto">
          <a:noFill/>
          <a:ln>
            <a:solidFill>
              <a:srgbClr val="000000"/>
            </a:solidFill>
            <a:miter lim="800000"/>
            <a:headEnd/>
            <a:tailEnd/>
          </a:ln>
        </p:spPr>
      </p:sp>
      <p:sp>
        <p:nvSpPr>
          <p:cNvPr id="26726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3827919-A6F7-43AA-B81A-AA07FD37EE80}" type="slidenum">
              <a:rPr lang="en-US" smtClean="0"/>
              <a:pPr fontAlgn="base">
                <a:spcBef>
                  <a:spcPct val="0"/>
                </a:spcBef>
                <a:spcAft>
                  <a:spcPct val="0"/>
                </a:spcAft>
                <a:defRPr/>
              </a:pPr>
              <a:t>105</a:t>
            </a:fld>
            <a:endParaRPr lang="en-US" smtClean="0"/>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Slide Image Placeholder 1"/>
          <p:cNvSpPr>
            <a:spLocks noGrp="1" noRot="1" noChangeAspect="1" noTextEdit="1"/>
          </p:cNvSpPr>
          <p:nvPr>
            <p:ph type="sldImg"/>
          </p:nvPr>
        </p:nvSpPr>
        <p:spPr bwMode="auto">
          <a:noFill/>
          <a:ln>
            <a:solidFill>
              <a:srgbClr val="000000"/>
            </a:solidFill>
            <a:miter lim="800000"/>
            <a:headEnd/>
            <a:tailEnd/>
          </a:ln>
        </p:spPr>
      </p:sp>
      <p:sp>
        <p:nvSpPr>
          <p:cNvPr id="2682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5D3028C-AB85-4572-B490-4FF16DFCCEB6}" type="slidenum">
              <a:rPr lang="en-US" smtClean="0"/>
              <a:pPr fontAlgn="base">
                <a:spcBef>
                  <a:spcPct val="0"/>
                </a:spcBef>
                <a:spcAft>
                  <a:spcPct val="0"/>
                </a:spcAft>
                <a:defRPr/>
              </a:pPr>
              <a:t>106</a:t>
            </a:fld>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Picture 6" descr="background.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hasCustomPrompt="1"/>
          </p:nvPr>
        </p:nvSpPr>
        <p:spPr>
          <a:xfrm>
            <a:off x="2112902" y="2130425"/>
            <a:ext cx="4918197" cy="1470025"/>
          </a:xfrm>
        </p:spPr>
        <p:txBody>
          <a:bodyPr/>
          <a:lstStyle>
            <a:lvl1pPr algn="ctr">
              <a:defRPr sz="2800"/>
            </a:lvl1pPr>
          </a:lstStyle>
          <a:p>
            <a:r>
              <a:rPr lang="en-US" sz="8000" cap="none" dirty="0" smtClean="0"/>
              <a:t>NIEM </a:t>
            </a:r>
            <a:r>
              <a:rPr lang="en-US" sz="8000" cap="none" dirty="0" smtClean="0">
                <a:solidFill>
                  <a:srgbClr val="D9D9D9"/>
                </a:solidFill>
              </a:rPr>
              <a:t>100</a:t>
            </a:r>
            <a:endParaRPr lang="en-US" sz="8000" cap="none" dirty="0">
              <a:solidFill>
                <a:srgbClr val="D9D9D9"/>
              </a:solidFill>
            </a:endParaRPr>
          </a:p>
        </p:txBody>
      </p:sp>
      <p:pic>
        <p:nvPicPr>
          <p:cNvPr id="9" name="Picture 8" descr="NIEM_white+grayscal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166069" y="5931865"/>
            <a:ext cx="2204543" cy="381457"/>
          </a:xfrm>
          <a:prstGeom prst="rect">
            <a:avLst/>
          </a:prstGeom>
        </p:spPr>
      </p:pic>
      <p:cxnSp>
        <p:nvCxnSpPr>
          <p:cNvPr id="14" name="Straight Connector 13"/>
          <p:cNvCxnSpPr/>
          <p:nvPr userDrawn="1"/>
        </p:nvCxnSpPr>
        <p:spPr>
          <a:xfrm>
            <a:off x="2279583" y="2279849"/>
            <a:ext cx="4584834"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2279583" y="3620363"/>
            <a:ext cx="4584834"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67292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Slide">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defRPr>
            </a:lvl1pPr>
          </a:lstStyle>
          <a:p>
            <a:fld id="{6E6030FC-FB78-5E4D-92EA-5D9433591EA9}" type="slidenum">
              <a:rPr lang="en-US" smtClean="0"/>
              <a:pPr/>
              <a:t>‹#›</a:t>
            </a:fld>
            <a:endParaRPr lang="en-US" dirty="0"/>
          </a:p>
        </p:txBody>
      </p:sp>
      <p:sp>
        <p:nvSpPr>
          <p:cNvPr id="13" name="Content Placeholder 2"/>
          <p:cNvSpPr>
            <a:spLocks noGrp="1"/>
          </p:cNvSpPr>
          <p:nvPr>
            <p:ph idx="1"/>
          </p:nvPr>
        </p:nvSpPr>
        <p:spPr>
          <a:xfrm>
            <a:off x="324069" y="1122947"/>
            <a:ext cx="8362731" cy="477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5"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3753773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urse Content">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defRPr>
            </a:lvl1pPr>
          </a:lstStyle>
          <a:p>
            <a:fld id="{6E6030FC-FB78-5E4D-92EA-5D9433591EA9}" type="slidenum">
              <a:rPr lang="en-US" smtClean="0"/>
              <a:pPr/>
              <a:t>‹#›</a:t>
            </a:fld>
            <a:endParaRPr lang="en-US" dirty="0"/>
          </a:p>
        </p:txBody>
      </p:sp>
      <p:sp>
        <p:nvSpPr>
          <p:cNvPr id="7" name="Content Placeholder 2"/>
          <p:cNvSpPr>
            <a:spLocks noGrp="1"/>
          </p:cNvSpPr>
          <p:nvPr>
            <p:ph idx="1"/>
          </p:nvPr>
        </p:nvSpPr>
        <p:spPr>
          <a:xfrm>
            <a:off x="324069" y="1122947"/>
            <a:ext cx="8362731" cy="477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3249164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8" name="Picture 7" descr="background.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hasCustomPrompt="1"/>
          </p:nvPr>
        </p:nvSpPr>
        <p:spPr>
          <a:xfrm>
            <a:off x="1742962" y="2707730"/>
            <a:ext cx="5745656" cy="892061"/>
          </a:xfrm>
        </p:spPr>
        <p:txBody>
          <a:bodyPr anchor="ctr" anchorCtr="0">
            <a:noAutofit/>
          </a:bodyPr>
          <a:lstStyle>
            <a:lvl1pPr algn="ctr">
              <a:defRPr sz="4500" b="1" cap="all"/>
            </a:lvl1pPr>
          </a:lstStyle>
          <a:p>
            <a:r>
              <a:rPr lang="en-US" dirty="0" smtClean="0"/>
              <a:t>SECTION TITLE</a:t>
            </a:r>
            <a:endParaRPr lang="en-US" dirty="0"/>
          </a:p>
        </p:txBody>
      </p:sp>
      <p:sp>
        <p:nvSpPr>
          <p:cNvPr id="6" name="Slide Number Placeholder 5"/>
          <p:cNvSpPr>
            <a:spLocks noGrp="1"/>
          </p:cNvSpPr>
          <p:nvPr>
            <p:ph type="sldNum" sz="quarter" idx="12"/>
          </p:nvPr>
        </p:nvSpPr>
        <p:spPr/>
        <p:txBody>
          <a:bodyPr/>
          <a:lstStyle/>
          <a:p>
            <a:fld id="{28F58EE9-9E0B-4342-937B-49388987DDAD}" type="slidenum">
              <a:rPr lang="en-US" smtClean="0"/>
              <a:t>‹#›</a:t>
            </a:fld>
            <a:endParaRPr lang="en-US" dirty="0"/>
          </a:p>
        </p:txBody>
      </p:sp>
      <p:sp>
        <p:nvSpPr>
          <p:cNvPr id="9" name="Text Placeholder 6"/>
          <p:cNvSpPr txBox="1">
            <a:spLocks/>
          </p:cNvSpPr>
          <p:nvPr userDrawn="1"/>
        </p:nvSpPr>
        <p:spPr>
          <a:xfrm>
            <a:off x="324068" y="6323170"/>
            <a:ext cx="4171732" cy="374317"/>
          </a:xfrm>
          <a:prstGeom prst="rect">
            <a:avLst/>
          </a:prstGeom>
        </p:spPr>
        <p:txBody>
          <a:bodyPr/>
          <a:lstStyle>
            <a:lvl1pPr marL="0" indent="0" algn="l" defTabSz="457200" rtl="0" eaLnBrk="1" latinLnBrk="0" hangingPunct="1">
              <a:spcBef>
                <a:spcPct val="20000"/>
              </a:spcBef>
              <a:buFont typeface="Arial"/>
              <a:buNone/>
              <a:defRPr sz="2000" b="1" kern="1200" baseline="0">
                <a:solidFill>
                  <a:schemeClr val="bg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sz="1200" dirty="0" smtClean="0">
                <a:solidFill>
                  <a:prstClr val="white"/>
                </a:solidFill>
              </a:rPr>
              <a:t>NIEM 301: NIEM Advanced Technical</a:t>
            </a:r>
            <a:r>
              <a:rPr lang="en-US" sz="1200" baseline="0" dirty="0" smtClean="0">
                <a:solidFill>
                  <a:prstClr val="white"/>
                </a:solidFill>
              </a:rPr>
              <a:t> Concepts</a:t>
            </a:r>
            <a:endParaRPr lang="en-US" sz="1200" dirty="0" smtClean="0">
              <a:solidFill>
                <a:prstClr val="white"/>
              </a:solidFill>
            </a:endParaRPr>
          </a:p>
        </p:txBody>
      </p:sp>
    </p:spTree>
    <p:extLst>
      <p:ext uri="{BB962C8B-B14F-4D97-AF65-F5344CB8AC3E}">
        <p14:creationId xmlns:p14="http://schemas.microsoft.com/office/powerpoint/2010/main" val="242404723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
        <p:nvSpPr>
          <p:cNvPr id="8" name="Text Placeholder 2"/>
          <p:cNvSpPr>
            <a:spLocks noGrp="1"/>
          </p:cNvSpPr>
          <p:nvPr>
            <p:ph type="body" idx="1"/>
          </p:nvPr>
        </p:nvSpPr>
        <p:spPr>
          <a:xfrm>
            <a:off x="324069" y="1122947"/>
            <a:ext cx="8362731" cy="4771606"/>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latin typeface="Times New Roman"/>
                <a:cs typeface="Times New Roman"/>
              </a:defRPr>
            </a:lvl1pPr>
          </a:lstStyle>
          <a:p>
            <a:fld id="{6E6030FC-FB78-5E4D-92EA-5D9433591EA9}" type="slidenum">
              <a:rPr lang="en-US" smtClean="0"/>
              <a:pPr/>
              <a:t>‹#›</a:t>
            </a:fld>
            <a:endParaRPr lang="en-US" dirty="0"/>
          </a:p>
        </p:txBody>
      </p:sp>
      <p:sp>
        <p:nvSpPr>
          <p:cNvPr id="10" name="Text Placeholder 6"/>
          <p:cNvSpPr txBox="1">
            <a:spLocks/>
          </p:cNvSpPr>
          <p:nvPr userDrawn="1"/>
        </p:nvSpPr>
        <p:spPr>
          <a:xfrm>
            <a:off x="324069" y="6296434"/>
            <a:ext cx="2005012" cy="374317"/>
          </a:xfrm>
          <a:prstGeom prst="rect">
            <a:avLst/>
          </a:prstGeom>
        </p:spPr>
        <p:txBody>
          <a:bodyPr/>
          <a:lstStyle>
            <a:lvl1pPr marL="0" indent="0" algn="l" defTabSz="457200" rtl="0" eaLnBrk="1" latinLnBrk="0" hangingPunct="1">
              <a:spcBef>
                <a:spcPct val="20000"/>
              </a:spcBef>
              <a:buFont typeface="Arial"/>
              <a:buNone/>
              <a:defRPr sz="2000" b="1" kern="1200" baseline="0">
                <a:solidFill>
                  <a:schemeClr val="bg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NIEM 301</a:t>
            </a:r>
            <a:endParaRPr lang="en-US" dirty="0"/>
          </a:p>
        </p:txBody>
      </p:sp>
    </p:spTree>
    <p:extLst>
      <p:ext uri="{BB962C8B-B14F-4D97-AF65-F5344CB8AC3E}">
        <p14:creationId xmlns:p14="http://schemas.microsoft.com/office/powerpoint/2010/main" val="623955716"/>
      </p:ext>
    </p:extLst>
  </p:cSld>
  <p:clrMap bg1="lt1" tx1="dk1" bg2="lt2" tx2="dk2" accent1="accent1" accent2="accent2" accent3="accent3" accent4="accent4" accent5="accent5" accent6="accent6" hlink="hlink" folHlink="folHlink"/>
  <p:sldLayoutIdLst>
    <p:sldLayoutId id="2147485079" r:id="rId1"/>
    <p:sldLayoutId id="2147485080" r:id="rId2"/>
    <p:sldLayoutId id="2147485081" r:id="rId3"/>
    <p:sldLayoutId id="2147485082" r:id="rId4"/>
  </p:sldLayoutIdLst>
  <p:hf hdr="0" ftr="0" dt="0"/>
  <p:txStyles>
    <p:title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p:titleStyle>
    <p:body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11.xml"/><Relationship Id="rId1" Type="http://schemas.openxmlformats.org/officeDocument/2006/relationships/slideLayout" Target="../slideLayouts/slideLayout3.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19.xml"/><Relationship Id="rId1" Type="http://schemas.openxmlformats.org/officeDocument/2006/relationships/slideLayout" Target="../slideLayouts/slideLayout3.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3.xml"/><Relationship Id="rId4" Type="http://schemas.openxmlformats.org/officeDocument/2006/relationships/image" Target="../media/image7.emf"/></Relationships>
</file>

<file path=ppt/slides/_rels/slide1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1.xml"/><Relationship Id="rId1" Type="http://schemas.openxmlformats.org/officeDocument/2006/relationships/slideLayout" Target="../slideLayouts/slideLayout3.xml"/><Relationship Id="rId4" Type="http://schemas.openxmlformats.org/officeDocument/2006/relationships/hyperlink" Target="http://www.niem.gov/CLG" TargetMode="Externa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3.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7.emf"/><Relationship Id="rId4" Type="http://schemas.openxmlformats.org/officeDocument/2006/relationships/image" Target="../media/image6.emf"/></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3.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3.xml"/></Relationships>
</file>

<file path=ppt/slides/_rels/slide15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39.xml"/><Relationship Id="rId1" Type="http://schemas.openxmlformats.org/officeDocument/2006/relationships/slideLayout" Target="../slideLayouts/slideLayout3.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3.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3.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3.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6.emf"/><Relationship Id="rId4" Type="http://schemas.openxmlformats.org/officeDocument/2006/relationships/image" Target="../media/image7.emf"/></Relationships>
</file>

<file path=ppt/slides/_rels/slide16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3.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3.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3.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3.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3.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3.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3.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3.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3.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3.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3.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3.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3.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3.xml"/></Relationships>
</file>

<file path=ppt/slides/_rels/slide18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2.xml"/><Relationship Id="rId1" Type="http://schemas.openxmlformats.org/officeDocument/2006/relationships/slideLayout" Target="../slideLayouts/slideLayout3.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3.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5.xml.rels><?xml version="1.0" encoding="UTF-8" standalone="yes"?>
<Relationships xmlns="http://schemas.openxmlformats.org/package/2006/relationships"><Relationship Id="rId8" Type="http://schemas.openxmlformats.org/officeDocument/2006/relationships/image" Target="../media/image17.emf"/><Relationship Id="rId3" Type="http://schemas.openxmlformats.org/officeDocument/2006/relationships/hyperlink" Target="http://NIEM.gov/training" TargetMode="External"/><Relationship Id="rId7" Type="http://schemas.openxmlformats.org/officeDocument/2006/relationships/image" Target="../media/image16.emf"/><Relationship Id="rId12" Type="http://schemas.openxmlformats.org/officeDocument/2006/relationships/hyperlink" Target="NIEM.gov/roadmaptoadoption" TargetMode="External"/><Relationship Id="rId2" Type="http://schemas.openxmlformats.org/officeDocument/2006/relationships/notesSlide" Target="../notesSlides/notesSlide165.xml"/><Relationship Id="rId1" Type="http://schemas.openxmlformats.org/officeDocument/2006/relationships/slideLayout" Target="../slideLayouts/slideLayout3.xml"/><Relationship Id="rId6" Type="http://schemas.openxmlformats.org/officeDocument/2006/relationships/hyperlink" Target="http://www.NIEM.gov/tools" TargetMode="External"/><Relationship Id="rId11" Type="http://schemas.openxmlformats.org/officeDocument/2006/relationships/hyperlink" Target="http://NIEM.gov" TargetMode="External"/><Relationship Id="rId5" Type="http://schemas.openxmlformats.org/officeDocument/2006/relationships/hyperlink" Target="http://www.NIEM.gov/contactus" TargetMode="External"/><Relationship Id="rId10" Type="http://schemas.openxmlformats.org/officeDocument/2006/relationships/hyperlink" Target="http://NIEM.gov/reference" TargetMode="External"/><Relationship Id="rId4" Type="http://schemas.openxmlformats.org/officeDocument/2006/relationships/hyperlink" Target="http://www.NIEM.gov/webinars" TargetMode="External"/><Relationship Id="rId9" Type="http://schemas.openxmlformats.org/officeDocument/2006/relationships/image" Target="../media/image18.emf"/></Relationships>
</file>

<file path=ppt/slides/_rels/slide186.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7.emf"/><Relationship Id="rId4" Type="http://schemas.openxmlformats.org/officeDocument/2006/relationships/image" Target="../media/image6.emf"/></Relationships>
</file>

<file path=ppt/slides/_rels/slide3.xml.rels><?xml version="1.0" encoding="UTF-8" standalone="yes"?>
<Relationships xmlns="http://schemas.openxmlformats.org/package/2006/relationships"><Relationship Id="rId8" Type="http://schemas.openxmlformats.org/officeDocument/2006/relationships/slide" Target="slide184.xml"/><Relationship Id="rId3" Type="http://schemas.openxmlformats.org/officeDocument/2006/relationships/slide" Target="slide4.xml"/><Relationship Id="rId7" Type="http://schemas.openxmlformats.org/officeDocument/2006/relationships/slide" Target="slide136.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35.xml"/><Relationship Id="rId5" Type="http://schemas.openxmlformats.org/officeDocument/2006/relationships/slide" Target="slide18.xml"/><Relationship Id="rId4" Type="http://schemas.openxmlformats.org/officeDocument/2006/relationships/slide" Target="slide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2.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www.w3.org/TR/2006/REC-xml-20060816/" TargetMode="External"/><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8.xml"/><Relationship Id="rId1" Type="http://schemas.openxmlformats.org/officeDocument/2006/relationships/slideLayout" Target="../slideLayouts/slideLayout3.xml"/><Relationship Id="rId5" Type="http://schemas.openxmlformats.org/officeDocument/2006/relationships/image" Target="../media/image7.emf"/><Relationship Id="rId4" Type="http://schemas.openxmlformats.org/officeDocument/2006/relationships/image" Target="../media/image6.emf"/></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0.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59.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5.xml"/><Relationship Id="rId1" Type="http://schemas.openxmlformats.org/officeDocument/2006/relationships/slideLayout" Target="../slideLayouts/slideLayout3.xml"/><Relationship Id="rId5" Type="http://schemas.openxmlformats.org/officeDocument/2006/relationships/image" Target="../media/image7.emf"/><Relationship Id="rId4" Type="http://schemas.openxmlformats.org/officeDocument/2006/relationships/image" Target="../media/image6.emf"/></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0.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86.xml"/><Relationship Id="rId1" Type="http://schemas.openxmlformats.org/officeDocument/2006/relationships/slideLayout" Target="../slideLayouts/slideLayout3.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3.xml"/><Relationship Id="rId4" Type="http://schemas.openxmlformats.org/officeDocument/2006/relationships/image" Target="../media/image7.emf"/></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91.xml"/><Relationship Id="rId1" Type="http://schemas.openxmlformats.org/officeDocument/2006/relationships/slideLayout" Target="../slideLayouts/slideLayout3.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ubtitle 2"/>
          <p:cNvSpPr>
            <a:spLocks noGrp="1"/>
          </p:cNvSpPr>
          <p:nvPr>
            <p:ph type="subTitle" idx="4294967295"/>
          </p:nvPr>
        </p:nvSpPr>
        <p:spPr>
          <a:xfrm>
            <a:off x="1371600" y="3736975"/>
            <a:ext cx="6400800" cy="581025"/>
          </a:xfrm>
        </p:spPr>
        <p:txBody>
          <a:bodyPr rtlCol="0">
            <a:normAutofit/>
          </a:bodyPr>
          <a:lstStyle/>
          <a:p>
            <a:pPr algn="ctr" eaLnBrk="1" hangingPunct="1">
              <a:spcBef>
                <a:spcPts val="0"/>
              </a:spcBef>
              <a:defRPr/>
            </a:pPr>
            <a:r>
              <a:rPr lang="en-US" sz="2400" dirty="0">
                <a:solidFill>
                  <a:schemeClr val="bg1">
                    <a:lumMod val="85000"/>
                  </a:schemeClr>
                </a:solidFill>
                <a:ea typeface="+mn-ea"/>
              </a:rPr>
              <a:t>NIEM Advanced Technical Concepts</a:t>
            </a:r>
          </a:p>
        </p:txBody>
      </p:sp>
      <p:sp>
        <p:nvSpPr>
          <p:cNvPr id="12" name="TextBox 11"/>
          <p:cNvSpPr txBox="1"/>
          <p:nvPr/>
        </p:nvSpPr>
        <p:spPr>
          <a:xfrm>
            <a:off x="5740400" y="6243638"/>
            <a:ext cx="2446338" cy="277812"/>
          </a:xfrm>
          <a:prstGeom prst="rect">
            <a:avLst/>
          </a:prstGeom>
          <a:noFill/>
        </p:spPr>
        <p:txBody>
          <a:bodyPr>
            <a:spAutoFit/>
          </a:bodyPr>
          <a:lstStyle/>
          <a:p>
            <a:pPr algn="r">
              <a:defRPr/>
            </a:pPr>
            <a:r>
              <a:rPr lang="en-US" sz="1200" b="1" spc="150" dirty="0">
                <a:solidFill>
                  <a:prstClr val="white"/>
                </a:solidFill>
                <a:latin typeface="Arial"/>
                <a:ea typeface="ＭＳ Ｐゴシック" charset="0"/>
                <a:cs typeface="Arial"/>
              </a:rPr>
              <a:t>TRAINING</a:t>
            </a:r>
          </a:p>
        </p:txBody>
      </p:sp>
      <p:sp>
        <p:nvSpPr>
          <p:cNvPr id="6" name="TextBox 5"/>
          <p:cNvSpPr txBox="1"/>
          <p:nvPr/>
        </p:nvSpPr>
        <p:spPr>
          <a:xfrm>
            <a:off x="575316" y="5598268"/>
            <a:ext cx="4146619" cy="1020423"/>
          </a:xfrm>
          <a:prstGeom prst="rect">
            <a:avLst/>
          </a:prstGeom>
        </p:spPr>
        <p:txBody>
          <a:bodyPr vert="horz" wrap="square" lIns="91440" tIns="45720" rIns="91440" bIns="45720" rtlCol="0">
            <a:normAutofit/>
          </a:bodyPr>
          <a:lstStyle/>
          <a:p>
            <a:pPr algn="l"/>
            <a:r>
              <a:rPr lang="en-US" sz="1600" b="1" dirty="0" smtClean="0">
                <a:solidFill>
                  <a:srgbClr val="D9D9D9"/>
                </a:solidFill>
                <a:latin typeface="Arial"/>
                <a:cs typeface="Arial"/>
              </a:rPr>
              <a:t>Presenter Name</a:t>
            </a:r>
          </a:p>
          <a:p>
            <a:pPr algn="l"/>
            <a:r>
              <a:rPr lang="en-US" sz="1600" i="1" dirty="0" smtClean="0">
                <a:solidFill>
                  <a:srgbClr val="D9D9D9"/>
                </a:solidFill>
                <a:latin typeface="Arial"/>
                <a:cs typeface="Arial"/>
              </a:rPr>
              <a:t>Organization</a:t>
            </a:r>
          </a:p>
          <a:p>
            <a:pPr algn="l"/>
            <a:r>
              <a:rPr lang="en-US" sz="1600" dirty="0" smtClean="0">
                <a:solidFill>
                  <a:srgbClr val="D9D9D9"/>
                </a:solidFill>
                <a:latin typeface="Arial"/>
                <a:cs typeface="Arial"/>
              </a:rPr>
              <a:t>Date</a:t>
            </a:r>
          </a:p>
        </p:txBody>
      </p:sp>
      <p:sp>
        <p:nvSpPr>
          <p:cNvPr id="9" name="Title 1"/>
          <p:cNvSpPr>
            <a:spLocks noGrp="1"/>
          </p:cNvSpPr>
          <p:nvPr>
            <p:ph type="ctrTitle"/>
          </p:nvPr>
        </p:nvSpPr>
        <p:spPr>
          <a:xfrm>
            <a:off x="2112902" y="2362200"/>
            <a:ext cx="4918197" cy="1238250"/>
          </a:xfrm>
        </p:spPr>
        <p:txBody>
          <a:bodyPr>
            <a:normAutofit/>
          </a:bodyPr>
          <a:lstStyle/>
          <a:p>
            <a:r>
              <a:rPr lang="en-US" sz="8000" dirty="0"/>
              <a:t>NIEM 301</a:t>
            </a:r>
          </a:p>
        </p:txBody>
      </p:sp>
    </p:spTree>
    <p:extLst>
      <p:ext uri="{BB962C8B-B14F-4D97-AF65-F5344CB8AC3E}">
        <p14:creationId xmlns:p14="http://schemas.microsoft.com/office/powerpoint/2010/main" val="5318688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Content Placeholder 1"/>
          <p:cNvSpPr>
            <a:spLocks noGrp="1"/>
          </p:cNvSpPr>
          <p:nvPr>
            <p:ph idx="1"/>
          </p:nvPr>
        </p:nvSpPr>
        <p:spPr>
          <a:xfrm>
            <a:off x="324069" y="1122947"/>
            <a:ext cx="8362731" cy="1734553"/>
          </a:xfrm>
        </p:spPr>
        <p:txBody>
          <a:bodyPr>
            <a:normAutofit/>
          </a:bodyPr>
          <a:lstStyle/>
          <a:p>
            <a:pPr marL="12700" marR="12700" indent="8890">
              <a:lnSpc>
                <a:spcPct val="120000"/>
              </a:lnSpc>
            </a:pPr>
            <a:r>
              <a:rPr lang="en-US" sz="1800" b="1" spc="5" dirty="0">
                <a:solidFill>
                  <a:schemeClr val="tx2"/>
                </a:solidFill>
              </a:rPr>
              <a:t>NIEM</a:t>
            </a:r>
            <a:r>
              <a:rPr lang="en-US" sz="1800" b="1" spc="45" dirty="0">
                <a:solidFill>
                  <a:schemeClr val="tx2"/>
                </a:solidFill>
              </a:rPr>
              <a:t> </a:t>
            </a:r>
            <a:r>
              <a:rPr lang="en-US" sz="1800" spc="45" dirty="0">
                <a:solidFill>
                  <a:schemeClr val="tx2"/>
                </a:solidFill>
              </a:rPr>
              <a:t>Conformance</a:t>
            </a:r>
            <a:r>
              <a:rPr lang="en-US" sz="1800" spc="75" dirty="0">
                <a:solidFill>
                  <a:schemeClr val="tx2"/>
                </a:solidFill>
              </a:rPr>
              <a:t> </a:t>
            </a:r>
            <a:r>
              <a:rPr lang="en-US" sz="1800" spc="20" dirty="0"/>
              <a:t>is</a:t>
            </a:r>
            <a:r>
              <a:rPr lang="en-US" sz="1800" spc="-35" dirty="0"/>
              <a:t> </a:t>
            </a:r>
            <a:r>
              <a:rPr lang="en-US" sz="1800" spc="15" dirty="0"/>
              <a:t>driven</a:t>
            </a:r>
            <a:r>
              <a:rPr lang="en-US" sz="1800" spc="30" dirty="0"/>
              <a:t> </a:t>
            </a:r>
            <a:r>
              <a:rPr lang="en-US" sz="1800" spc="25" dirty="0"/>
              <a:t>by </a:t>
            </a:r>
            <a:r>
              <a:rPr lang="en-US" sz="1800" spc="15" dirty="0"/>
              <a:t>rules</a:t>
            </a:r>
            <a:r>
              <a:rPr lang="en-US" sz="1800" spc="-15" dirty="0"/>
              <a:t> </a:t>
            </a:r>
            <a:r>
              <a:rPr lang="en-US" sz="1800" spc="15" dirty="0"/>
              <a:t>and </a:t>
            </a:r>
            <a:r>
              <a:rPr lang="en-US" sz="1800" spc="5" dirty="0" smtClean="0"/>
              <a:t>guidelines. These</a:t>
            </a:r>
            <a:r>
              <a:rPr lang="en-US" sz="1800" spc="65" dirty="0" smtClean="0"/>
              <a:t> </a:t>
            </a:r>
            <a:r>
              <a:rPr lang="en-US" sz="1800" spc="15" dirty="0"/>
              <a:t>rules</a:t>
            </a:r>
            <a:r>
              <a:rPr lang="en-US" sz="1800" spc="-15" dirty="0"/>
              <a:t> </a:t>
            </a:r>
            <a:r>
              <a:rPr lang="en-US" sz="1800" spc="10" dirty="0"/>
              <a:t>are established</a:t>
            </a:r>
            <a:r>
              <a:rPr lang="en-US" sz="1800" spc="45" dirty="0"/>
              <a:t> </a:t>
            </a:r>
            <a:r>
              <a:rPr lang="en-US" sz="1800" spc="20" dirty="0"/>
              <a:t>to</a:t>
            </a:r>
            <a:r>
              <a:rPr lang="en-US" sz="1800" spc="10" dirty="0"/>
              <a:t> </a:t>
            </a:r>
            <a:r>
              <a:rPr lang="en-US" sz="1800" spc="15" dirty="0"/>
              <a:t>preserve</a:t>
            </a:r>
            <a:r>
              <a:rPr lang="en-US" sz="1800" spc="-5" dirty="0"/>
              <a:t> </a:t>
            </a:r>
            <a:r>
              <a:rPr lang="en-US" sz="1800" spc="15" dirty="0"/>
              <a:t>the</a:t>
            </a:r>
            <a:r>
              <a:rPr lang="en-US" sz="1800" spc="60" dirty="0"/>
              <a:t> </a:t>
            </a:r>
            <a:r>
              <a:rPr lang="en-US" sz="1800" spc="5" dirty="0"/>
              <a:t>integrity</a:t>
            </a:r>
            <a:r>
              <a:rPr lang="en-US" sz="1800" spc="45" dirty="0"/>
              <a:t> </a:t>
            </a:r>
            <a:r>
              <a:rPr lang="en-US" sz="1800" spc="-10" dirty="0"/>
              <a:t>of</a:t>
            </a:r>
            <a:r>
              <a:rPr lang="en-US" sz="1800" spc="-5" dirty="0"/>
              <a:t> </a:t>
            </a:r>
            <a:r>
              <a:rPr lang="en-US" sz="1800" spc="15" dirty="0"/>
              <a:t>the</a:t>
            </a:r>
            <a:r>
              <a:rPr lang="en-US" sz="1800" spc="95" dirty="0"/>
              <a:t> </a:t>
            </a:r>
            <a:r>
              <a:rPr lang="en-US" sz="1800" spc="10" dirty="0"/>
              <a:t>NIEM</a:t>
            </a:r>
            <a:r>
              <a:rPr lang="en-US" sz="1800" spc="5" dirty="0"/>
              <a:t> technical </a:t>
            </a:r>
            <a:r>
              <a:rPr lang="en-US" sz="1800" spc="-114" dirty="0"/>
              <a:t> </a:t>
            </a:r>
            <a:r>
              <a:rPr lang="en-US" sz="1800" spc="5" dirty="0"/>
              <a:t>architecture</a:t>
            </a:r>
            <a:r>
              <a:rPr lang="en-US" sz="1800" spc="-130" dirty="0"/>
              <a:t> </a:t>
            </a:r>
            <a:r>
              <a:rPr lang="en-US" sz="1800" spc="55" dirty="0"/>
              <a:t>.</a:t>
            </a:r>
            <a:endParaRPr lang="en-US" sz="1800" dirty="0"/>
          </a:p>
          <a:p>
            <a:pPr>
              <a:lnSpc>
                <a:spcPts val="1000"/>
              </a:lnSpc>
              <a:spcBef>
                <a:spcPts val="68"/>
              </a:spcBef>
            </a:pPr>
            <a:endParaRPr lang="en-US" sz="1800" dirty="0"/>
          </a:p>
          <a:p>
            <a:pPr marL="12700">
              <a:lnSpc>
                <a:spcPct val="100000"/>
              </a:lnSpc>
            </a:pPr>
            <a:r>
              <a:rPr lang="en-US" sz="1800" spc="15" dirty="0"/>
              <a:t>The</a:t>
            </a:r>
            <a:r>
              <a:rPr lang="en-US" sz="1800" spc="95" dirty="0"/>
              <a:t> </a:t>
            </a:r>
            <a:r>
              <a:rPr lang="en-US" sz="1800" spc="10" dirty="0"/>
              <a:t>NIEM</a:t>
            </a:r>
            <a:r>
              <a:rPr lang="en-US" sz="1800" spc="20" dirty="0"/>
              <a:t> </a:t>
            </a:r>
            <a:r>
              <a:rPr lang="en-US" sz="1800" dirty="0" smtClean="0"/>
              <a:t>NDR</a:t>
            </a:r>
            <a:r>
              <a:rPr lang="en-US" sz="1800" spc="-20" dirty="0" smtClean="0"/>
              <a:t> </a:t>
            </a:r>
            <a:r>
              <a:rPr lang="en-US" sz="1800" spc="10" dirty="0"/>
              <a:t>defines</a:t>
            </a:r>
            <a:r>
              <a:rPr lang="en-US" sz="1800" spc="45" dirty="0"/>
              <a:t> </a:t>
            </a:r>
            <a:r>
              <a:rPr lang="en-US" sz="1800" spc="5" dirty="0"/>
              <a:t>the</a:t>
            </a:r>
            <a:r>
              <a:rPr lang="en-US" sz="1800" spc="55" dirty="0"/>
              <a:t> </a:t>
            </a:r>
            <a:r>
              <a:rPr lang="en-US" sz="1800" spc="5" dirty="0"/>
              <a:t>standards</a:t>
            </a:r>
            <a:r>
              <a:rPr lang="en-US" sz="1800" spc="20" dirty="0"/>
              <a:t> </a:t>
            </a:r>
            <a:r>
              <a:rPr lang="en-US" sz="1800" spc="30" dirty="0"/>
              <a:t>and</a:t>
            </a:r>
            <a:r>
              <a:rPr lang="en-US" sz="1800" spc="-30" dirty="0"/>
              <a:t> </a:t>
            </a:r>
            <a:r>
              <a:rPr lang="en-US" sz="1800" spc="15" dirty="0"/>
              <a:t>guidelines</a:t>
            </a:r>
            <a:r>
              <a:rPr lang="en-US" sz="1800" spc="30" dirty="0"/>
              <a:t> </a:t>
            </a:r>
            <a:r>
              <a:rPr lang="en-US" sz="1800" spc="15" dirty="0"/>
              <a:t>for</a:t>
            </a:r>
            <a:r>
              <a:rPr lang="en-US" sz="1800" spc="5" dirty="0"/>
              <a:t> </a:t>
            </a:r>
            <a:r>
              <a:rPr lang="en-US" sz="1800" spc="10" dirty="0"/>
              <a:t>development</a:t>
            </a:r>
            <a:r>
              <a:rPr lang="en-US" sz="1800" spc="30" dirty="0"/>
              <a:t> of</a:t>
            </a:r>
            <a:r>
              <a:rPr lang="en-US" sz="1800" spc="-10" dirty="0"/>
              <a:t> </a:t>
            </a:r>
            <a:r>
              <a:rPr lang="en-US" sz="1800" spc="10" dirty="0"/>
              <a:t>standardized</a:t>
            </a:r>
            <a:r>
              <a:rPr lang="en-US" sz="1800" spc="100" dirty="0"/>
              <a:t> </a:t>
            </a:r>
            <a:r>
              <a:rPr lang="en-US" sz="1800" spc="5" dirty="0"/>
              <a:t>NIEM-conformant</a:t>
            </a:r>
            <a:r>
              <a:rPr lang="en-US" sz="1800" spc="105" dirty="0"/>
              <a:t> </a:t>
            </a:r>
            <a:r>
              <a:rPr lang="en-US" sz="1800" spc="5" dirty="0" smtClean="0"/>
              <a:t>schemas.</a:t>
            </a:r>
            <a:endParaRPr lang="en-US" sz="1800" dirty="0" smtClean="0"/>
          </a:p>
        </p:txBody>
      </p:sp>
      <p:sp>
        <p:nvSpPr>
          <p:cNvPr id="15363" name="Title 2"/>
          <p:cNvSpPr>
            <a:spLocks noGrp="1"/>
          </p:cNvSpPr>
          <p:nvPr>
            <p:ph type="title"/>
          </p:nvPr>
        </p:nvSpPr>
        <p:spPr/>
        <p:txBody>
          <a:bodyPr>
            <a:normAutofit/>
          </a:bodyPr>
          <a:lstStyle/>
          <a:p>
            <a:r>
              <a:rPr lang="en-US" smtClean="0"/>
              <a:t>NIEM Conformance and NDR</a:t>
            </a:r>
            <a:endParaRPr lang="en-US" dirty="0" smtClean="0"/>
          </a:p>
        </p:txBody>
      </p:sp>
      <p:sp>
        <p:nvSpPr>
          <p:cNvPr id="11" name="Rounded Rectangle 10"/>
          <p:cNvSpPr/>
          <p:nvPr/>
        </p:nvSpPr>
        <p:spPr bwMode="auto">
          <a:xfrm>
            <a:off x="380999" y="3048000"/>
            <a:ext cx="8183563" cy="211852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smtClean="0">
                <a:solidFill>
                  <a:srgbClr val="304776"/>
                </a:solidFill>
                <a:latin typeface="+mj-lt"/>
                <a:cs typeface="Arial"/>
              </a:rPr>
              <a:t>NIEM NDR defines the rules for…</a:t>
            </a:r>
            <a:endParaRPr lang="en-US" sz="2000" b="1" spc="-50" dirty="0">
              <a:solidFill>
                <a:srgbClr val="304776"/>
              </a:solidFill>
              <a:latin typeface="+mj-lt"/>
              <a:cs typeface="Arial"/>
            </a:endParaRPr>
          </a:p>
        </p:txBody>
      </p:sp>
      <p:sp>
        <p:nvSpPr>
          <p:cNvPr id="12" name="Text Placeholder 11"/>
          <p:cNvSpPr txBox="1">
            <a:spLocks/>
          </p:cNvSpPr>
          <p:nvPr/>
        </p:nvSpPr>
        <p:spPr>
          <a:xfrm>
            <a:off x="381000" y="3536157"/>
            <a:ext cx="4143375" cy="1630364"/>
          </a:xfrm>
          <a:prstGeom prst="rect">
            <a:avLst/>
          </a:prstGeom>
        </p:spPr>
        <p:txBody>
          <a:bodyPr/>
          <a:lstStyle/>
          <a:p>
            <a:pPr marL="285750" indent="-285750">
              <a:spcBef>
                <a:spcPts val="1032"/>
              </a:spcBef>
              <a:buFont typeface="Arial" pitchFamily="34" charset="0"/>
              <a:buChar char="•"/>
              <a:defRPr/>
            </a:pPr>
            <a:r>
              <a:rPr lang="en-US" sz="1600" dirty="0">
                <a:solidFill>
                  <a:srgbClr val="646769"/>
                </a:solidFill>
              </a:rPr>
              <a:t>Using XML </a:t>
            </a:r>
            <a:r>
              <a:rPr lang="en-US" sz="1600" dirty="0" smtClean="0">
                <a:solidFill>
                  <a:srgbClr val="646769"/>
                </a:solidFill>
              </a:rPr>
              <a:t>schema </a:t>
            </a:r>
            <a:r>
              <a:rPr lang="en-US" sz="1600" dirty="0">
                <a:solidFill>
                  <a:srgbClr val="646769"/>
                </a:solidFill>
              </a:rPr>
              <a:t>constructs in NIEM</a:t>
            </a:r>
          </a:p>
          <a:p>
            <a:pPr marL="285750" indent="-285750">
              <a:spcBef>
                <a:spcPts val="1032"/>
              </a:spcBef>
              <a:buFont typeface="Arial" pitchFamily="34" charset="0"/>
              <a:buChar char="•"/>
              <a:defRPr/>
            </a:pPr>
            <a:r>
              <a:rPr lang="en-US" sz="1600" dirty="0">
                <a:solidFill>
                  <a:srgbClr val="646769"/>
                </a:solidFill>
              </a:rPr>
              <a:t>Modeling and structuring NIEM-conformant schemas</a:t>
            </a:r>
          </a:p>
          <a:p>
            <a:pPr marL="285750" indent="-285750">
              <a:spcBef>
                <a:spcPts val="1032"/>
              </a:spcBef>
              <a:buFont typeface="Arial" pitchFamily="34" charset="0"/>
              <a:buChar char="•"/>
              <a:defRPr/>
            </a:pPr>
            <a:r>
              <a:rPr lang="en-US" sz="1600" dirty="0">
                <a:solidFill>
                  <a:srgbClr val="646769"/>
                </a:solidFill>
              </a:rPr>
              <a:t>Creating NIEM-conformant XML i</a:t>
            </a:r>
            <a:r>
              <a:rPr lang="en-US" sz="1600" dirty="0" smtClean="0">
                <a:solidFill>
                  <a:srgbClr val="646769"/>
                </a:solidFill>
              </a:rPr>
              <a:t>nstances</a:t>
            </a:r>
            <a:endParaRPr lang="en-US" sz="1600" dirty="0">
              <a:solidFill>
                <a:srgbClr val="646769"/>
              </a:solidFill>
            </a:endParaRPr>
          </a:p>
        </p:txBody>
      </p:sp>
      <p:sp>
        <p:nvSpPr>
          <p:cNvPr id="13" name="Text Placeholder 11"/>
          <p:cNvSpPr txBox="1">
            <a:spLocks/>
          </p:cNvSpPr>
          <p:nvPr/>
        </p:nvSpPr>
        <p:spPr>
          <a:xfrm>
            <a:off x="4524376" y="3536157"/>
            <a:ext cx="4040188" cy="1630364"/>
          </a:xfrm>
          <a:prstGeom prst="rect">
            <a:avLst/>
          </a:prstGeom>
        </p:spPr>
        <p:txBody>
          <a:bodyPr/>
          <a:lstStyle/>
          <a:p>
            <a:pPr marL="285750" indent="-285750">
              <a:spcBef>
                <a:spcPts val="1032"/>
              </a:spcBef>
              <a:buFont typeface="Arial" pitchFamily="34" charset="0"/>
              <a:buChar char="•"/>
              <a:defRPr/>
            </a:pPr>
            <a:r>
              <a:rPr lang="en-US" sz="1600" dirty="0" smtClean="0">
                <a:solidFill>
                  <a:srgbClr val="646769"/>
                </a:solidFill>
              </a:rPr>
              <a:t>Naming NIEM XML elements and types</a:t>
            </a:r>
            <a:endParaRPr lang="en-US" sz="1600" dirty="0">
              <a:solidFill>
                <a:srgbClr val="646769"/>
              </a:solidFill>
            </a:endParaRPr>
          </a:p>
          <a:p>
            <a:pPr marL="285750" indent="-285750">
              <a:spcBef>
                <a:spcPts val="1032"/>
              </a:spcBef>
              <a:buFont typeface="Arial" pitchFamily="34" charset="0"/>
              <a:buChar char="•"/>
              <a:defRPr/>
            </a:pPr>
            <a:r>
              <a:rPr lang="en-US" sz="1600" dirty="0" smtClean="0">
                <a:solidFill>
                  <a:srgbClr val="646769"/>
                </a:solidFill>
              </a:rPr>
              <a:t>Extending NIEM-conformant data objects</a:t>
            </a:r>
            <a:endParaRPr lang="en-US" sz="1600" dirty="0">
              <a:solidFill>
                <a:srgbClr val="646769"/>
              </a:solidFill>
            </a:endParaRPr>
          </a:p>
          <a:p>
            <a:pPr marL="285750" indent="-285750">
              <a:spcBef>
                <a:spcPts val="1032"/>
              </a:spcBef>
              <a:buFont typeface="Arial" pitchFamily="34" charset="0"/>
              <a:buChar char="•"/>
              <a:defRPr/>
            </a:pPr>
            <a:r>
              <a:rPr lang="en-US" sz="1600" dirty="0" smtClean="0">
                <a:solidFill>
                  <a:srgbClr val="646769"/>
                </a:solidFill>
              </a:rPr>
              <a:t>Integrating standards defined externally to NIEM</a:t>
            </a:r>
            <a:endParaRPr lang="en-US" sz="1600" dirty="0">
              <a:solidFill>
                <a:srgbClr val="646769"/>
              </a:solidFill>
            </a:endParaRPr>
          </a:p>
        </p:txBody>
      </p:sp>
      <p:sp>
        <p:nvSpPr>
          <p:cNvPr id="8" name="TextBox 7"/>
          <p:cNvSpPr txBox="1"/>
          <p:nvPr/>
        </p:nvSpPr>
        <p:spPr>
          <a:xfrm>
            <a:off x="392545" y="5166521"/>
            <a:ext cx="8185513" cy="400110"/>
          </a:xfrm>
          <a:prstGeom prst="rect">
            <a:avLst/>
          </a:prstGeom>
          <a:solidFill>
            <a:schemeClr val="tx2"/>
          </a:solidFill>
          <a:effectLst>
            <a:reflection blurRad="6350" stA="45000" endPos="35000" dir="5400000" sy="-100000" algn="bl" rotWithShape="0"/>
            <a:softEdge rad="12700"/>
          </a:effectLst>
        </p:spPr>
        <p:txBody>
          <a:bodyPr wrap="square">
            <a:spAutoFit/>
          </a:bodyPr>
          <a:lstStyle/>
          <a:p>
            <a:pPr marL="0" marR="0" lvl="0" indent="0" algn="ctr" defTabSz="914400" eaLnBrk="1" fontAlgn="auto" latinLnBrk="0" hangingPunct="1">
              <a:lnSpc>
                <a:spcPct val="100000"/>
              </a:lnSpc>
              <a:spcBef>
                <a:spcPts val="600"/>
              </a:spcBef>
              <a:spcAft>
                <a:spcPts val="600"/>
              </a:spcAft>
              <a:buClrTx/>
              <a:buSzTx/>
              <a:buFontTx/>
              <a:buNone/>
              <a:tabLst/>
              <a:defRPr/>
            </a:pPr>
            <a:r>
              <a:rPr lang="en-US" sz="2000" b="1" kern="0" dirty="0">
                <a:solidFill>
                  <a:srgbClr val="FFFFFF"/>
                </a:solidFill>
                <a:latin typeface="Arial" charset="0"/>
                <a:cs typeface="Arial" charset="0"/>
              </a:rPr>
              <a:t>NDR conformance guides NIEM </a:t>
            </a:r>
            <a:r>
              <a:rPr lang="en-US" sz="2000" b="1" kern="0" dirty="0" smtClean="0">
                <a:solidFill>
                  <a:srgbClr val="FFFFFF"/>
                </a:solidFill>
                <a:latin typeface="Arial" charset="0"/>
                <a:cs typeface="Arial" charset="0"/>
              </a:rPr>
              <a:t>schema </a:t>
            </a:r>
            <a:r>
              <a:rPr lang="en-US" sz="2000" b="1" kern="0" dirty="0">
                <a:solidFill>
                  <a:srgbClr val="FFFFFF"/>
                </a:solidFill>
                <a:latin typeface="Arial" charset="0"/>
                <a:cs typeface="Arial" charset="0"/>
              </a:rPr>
              <a:t>development</a:t>
            </a:r>
          </a:p>
        </p:txBody>
      </p:sp>
      <p:grpSp>
        <p:nvGrpSpPr>
          <p:cNvPr id="21" name="Group 20"/>
          <p:cNvGrpSpPr/>
          <p:nvPr/>
        </p:nvGrpSpPr>
        <p:grpSpPr>
          <a:xfrm>
            <a:off x="7407343" y="730894"/>
            <a:ext cx="1235427" cy="143483"/>
            <a:chOff x="7407343" y="730894"/>
            <a:chExt cx="1235427" cy="143483"/>
          </a:xfrm>
        </p:grpSpPr>
        <p:cxnSp>
          <p:nvCxnSpPr>
            <p:cNvPr id="22" name="Straight Connector 21"/>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7" name="Title 2"/>
          <p:cNvSpPr>
            <a:spLocks noGrp="1"/>
          </p:cNvSpPr>
          <p:nvPr>
            <p:ph type="title"/>
          </p:nvPr>
        </p:nvSpPr>
        <p:spPr/>
        <p:txBody>
          <a:bodyPr>
            <a:normAutofit fontScale="90000"/>
          </a:bodyPr>
          <a:lstStyle/>
          <a:p>
            <a:r>
              <a:rPr lang="en-US" smtClean="0"/>
              <a:t>Referencing Included in NIEM Objects</a:t>
            </a:r>
          </a:p>
        </p:txBody>
      </p:sp>
      <p:graphicFrame>
        <p:nvGraphicFramePr>
          <p:cNvPr id="6" name="Table 5"/>
          <p:cNvGraphicFramePr>
            <a:graphicFrameLocks noGrp="1"/>
          </p:cNvGraphicFramePr>
          <p:nvPr>
            <p:extLst>
              <p:ext uri="{D42A27DB-BD31-4B8C-83A1-F6EECF244321}">
                <p14:modId xmlns:p14="http://schemas.microsoft.com/office/powerpoint/2010/main" val="1458337020"/>
              </p:ext>
            </p:extLst>
          </p:nvPr>
        </p:nvGraphicFramePr>
        <p:xfrm>
          <a:off x="381000" y="2408038"/>
          <a:ext cx="8382000" cy="3002058"/>
        </p:xfrm>
        <a:graphic>
          <a:graphicData uri="http://schemas.openxmlformats.org/drawingml/2006/table">
            <a:tbl>
              <a:tblPr firstRow="1" bandRow="1">
                <a:tableStyleId>{E8034E78-7F5D-4C2E-B375-FC64B27BC917}</a:tableStyleId>
              </a:tblPr>
              <a:tblGrid>
                <a:gridCol w="1704975"/>
                <a:gridCol w="2895600"/>
                <a:gridCol w="3781425"/>
              </a:tblGrid>
              <a:tr h="426602">
                <a:tc>
                  <a:txBody>
                    <a:bodyPr/>
                    <a:lstStyle/>
                    <a:p>
                      <a:pPr marL="0" algn="ctr"/>
                      <a:r>
                        <a:rPr lang="en-US" sz="1200" dirty="0" smtClean="0">
                          <a:latin typeface="+mj-lt"/>
                          <a:cs typeface="!PaulMaul"/>
                        </a:rPr>
                        <a:t>Type</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Base Attributes</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Definition</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64282">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ObjectType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structures:ref</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structures:metadata</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structures:relationshipMetadata</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the generic structure for a data object within an exchange</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AugmentationType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structures:metadata</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reusable extensions to domain or extension schema content</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MetadataType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objects that contain data about data</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208735">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AssociationType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structures:ref</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structures:metadata</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objects that represent relationships between types</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sp>
        <p:nvSpPr>
          <p:cNvPr id="7" name="Content Placeholder 2"/>
          <p:cNvSpPr txBox="1">
            <a:spLocks/>
          </p:cNvSpPr>
          <p:nvPr/>
        </p:nvSpPr>
        <p:spPr bwMode="auto">
          <a:xfrm>
            <a:off x="323850" y="1122363"/>
            <a:ext cx="8362950" cy="1239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Declared types ultimately derive from existing objects in the structures and </a:t>
            </a:r>
            <a:r>
              <a:rPr lang="en-US" dirty="0" err="1"/>
              <a:t>niem-xsd</a:t>
            </a:r>
            <a:r>
              <a:rPr lang="en-US" dirty="0"/>
              <a:t> namespaces</a:t>
            </a:r>
          </a:p>
          <a:p>
            <a:r>
              <a:rPr lang="en-US" dirty="0"/>
              <a:t>Objects derive from one of the following types:</a:t>
            </a:r>
          </a:p>
        </p:txBody>
      </p:sp>
      <p:sp>
        <p:nvSpPr>
          <p:cNvPr id="8" name="Content Placeholder 2"/>
          <p:cNvSpPr txBox="1">
            <a:spLocks/>
          </p:cNvSpPr>
          <p:nvPr/>
        </p:nvSpPr>
        <p:spPr bwMode="auto">
          <a:xfrm>
            <a:off x="314325" y="5486400"/>
            <a:ext cx="8362950" cy="532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600" dirty="0"/>
              <a:t>Simple objects derive from base data types in the </a:t>
            </a:r>
            <a:r>
              <a:rPr lang="en-US" sz="1600" dirty="0" err="1"/>
              <a:t>niem-xsd</a:t>
            </a:r>
            <a:r>
              <a:rPr lang="en-US" sz="1600" dirty="0"/>
              <a:t> </a:t>
            </a:r>
            <a:r>
              <a:rPr lang="en-US" sz="1600" dirty="0" smtClean="0"/>
              <a:t> </a:t>
            </a:r>
            <a:r>
              <a:rPr lang="en-US" sz="1600" dirty="0"/>
              <a:t>namespace (e.g. </a:t>
            </a:r>
            <a:r>
              <a:rPr lang="en-US" sz="1600" dirty="0" err="1"/>
              <a:t>niem-xsd:string</a:t>
            </a:r>
            <a:r>
              <a:rPr lang="en-US" sz="1600" dirty="0"/>
              <a:t>, </a:t>
            </a:r>
            <a:r>
              <a:rPr lang="en-US" sz="1600" dirty="0" err="1"/>
              <a:t>niem-xsd:integer</a:t>
            </a:r>
            <a:r>
              <a:rPr lang="en-US" sz="1600" dirty="0"/>
              <a:t>, etc.)</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Content Placeholder 1"/>
          <p:cNvSpPr>
            <a:spLocks noGrp="1"/>
          </p:cNvSpPr>
          <p:nvPr>
            <p:ph idx="1"/>
          </p:nvPr>
        </p:nvSpPr>
        <p:spPr/>
        <p:txBody>
          <a:bodyPr/>
          <a:lstStyle/>
          <a:p>
            <a:pPr marL="0" indent="0">
              <a:buNone/>
            </a:pPr>
            <a:r>
              <a:rPr lang="en-US" dirty="0" smtClean="0">
                <a:solidFill>
                  <a:srgbClr val="686868"/>
                </a:solidFill>
              </a:rPr>
              <a:t>Below are a set of definitions for attributes defined by NIEM: </a:t>
            </a:r>
          </a:p>
        </p:txBody>
      </p:sp>
      <p:sp>
        <p:nvSpPr>
          <p:cNvPr id="89091" name="Title 2"/>
          <p:cNvSpPr>
            <a:spLocks noGrp="1"/>
          </p:cNvSpPr>
          <p:nvPr>
            <p:ph type="title"/>
          </p:nvPr>
        </p:nvSpPr>
        <p:spPr/>
        <p:txBody>
          <a:bodyPr/>
          <a:lstStyle/>
          <a:p>
            <a:r>
              <a:rPr lang="en-US" smtClean="0"/>
              <a:t>Referencing Attributes Available</a:t>
            </a:r>
          </a:p>
        </p:txBody>
      </p:sp>
      <p:sp>
        <p:nvSpPr>
          <p:cNvPr id="23" name="Rounded Rectangle 22"/>
          <p:cNvSpPr/>
          <p:nvPr/>
        </p:nvSpPr>
        <p:spPr bwMode="auto">
          <a:xfrm>
            <a:off x="409574" y="1832610"/>
            <a:ext cx="2333624"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structures:id</a:t>
            </a:r>
            <a:endParaRPr lang="en-US" b="1" spc="-50" dirty="0">
              <a:solidFill>
                <a:srgbClr val="304776"/>
              </a:solidFill>
              <a:latin typeface="+mj-lt"/>
              <a:cs typeface="Arial"/>
            </a:endParaRPr>
          </a:p>
        </p:txBody>
      </p:sp>
      <p:sp>
        <p:nvSpPr>
          <p:cNvPr id="24" name="Rounded Rectangle 23"/>
          <p:cNvSpPr/>
          <p:nvPr/>
        </p:nvSpPr>
        <p:spPr bwMode="auto">
          <a:xfrm>
            <a:off x="2743198" y="1832610"/>
            <a:ext cx="6019801"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a:t>
            </a:r>
            <a:r>
              <a:rPr lang="en-US" sz="1600" dirty="0">
                <a:solidFill>
                  <a:srgbClr val="686868"/>
                </a:solidFill>
                <a:latin typeface="Arial" pitchFamily="34" charset="0"/>
                <a:cs typeface="Arial" pitchFamily="34" charset="0"/>
              </a:rPr>
              <a:t> that enables unique identification of XML nodes in NIEM</a:t>
            </a:r>
          </a:p>
        </p:txBody>
      </p:sp>
      <p:sp>
        <p:nvSpPr>
          <p:cNvPr id="25" name="Rounded Rectangle 24"/>
          <p:cNvSpPr/>
          <p:nvPr/>
        </p:nvSpPr>
        <p:spPr bwMode="auto">
          <a:xfrm>
            <a:off x="409574" y="2643823"/>
            <a:ext cx="2333625"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structures:ref</a:t>
            </a:r>
            <a:endParaRPr lang="en-US" b="1" spc="-50" dirty="0">
              <a:solidFill>
                <a:srgbClr val="304776"/>
              </a:solidFill>
              <a:latin typeface="+mj-lt"/>
              <a:cs typeface="Arial"/>
            </a:endParaRPr>
          </a:p>
        </p:txBody>
      </p:sp>
      <p:sp>
        <p:nvSpPr>
          <p:cNvPr id="26" name="Rounded Rectangle 25"/>
          <p:cNvSpPr/>
          <p:nvPr/>
        </p:nvSpPr>
        <p:spPr bwMode="auto">
          <a:xfrm>
            <a:off x="2743198" y="2643823"/>
            <a:ext cx="6019801"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xsd:IDREF</a:t>
            </a:r>
            <a:r>
              <a:rPr lang="en-US" sz="1600" dirty="0">
                <a:solidFill>
                  <a:srgbClr val="686868"/>
                </a:solidFill>
                <a:latin typeface="Arial" pitchFamily="34" charset="0"/>
                <a:cs typeface="Arial" pitchFamily="34" charset="0"/>
              </a:rPr>
              <a:t> that enables referencing of unique XML nodes in NIEM</a:t>
            </a:r>
          </a:p>
        </p:txBody>
      </p:sp>
      <p:sp>
        <p:nvSpPr>
          <p:cNvPr id="27" name="Rounded Rectangle 26"/>
          <p:cNvSpPr/>
          <p:nvPr/>
        </p:nvSpPr>
        <p:spPr bwMode="auto">
          <a:xfrm>
            <a:off x="409574" y="3458943"/>
            <a:ext cx="2333624"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structures:metadata</a:t>
            </a:r>
            <a:endParaRPr lang="en-US" b="1" spc="-50" dirty="0">
              <a:solidFill>
                <a:srgbClr val="304776"/>
              </a:solidFill>
              <a:latin typeface="+mj-lt"/>
              <a:cs typeface="Arial"/>
            </a:endParaRPr>
          </a:p>
        </p:txBody>
      </p:sp>
      <p:sp>
        <p:nvSpPr>
          <p:cNvPr id="28" name="Rounded Rectangle 27"/>
          <p:cNvSpPr/>
          <p:nvPr/>
        </p:nvSpPr>
        <p:spPr bwMode="auto">
          <a:xfrm>
            <a:off x="2743198" y="3458943"/>
            <a:ext cx="6019801"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xsd:IDREFS</a:t>
            </a:r>
            <a:r>
              <a:rPr lang="en-US" sz="1600" dirty="0">
                <a:solidFill>
                  <a:srgbClr val="686868"/>
                </a:solidFill>
                <a:latin typeface="Arial" pitchFamily="34" charset="0"/>
                <a:cs typeface="Arial" pitchFamily="34" charset="0"/>
              </a:rPr>
              <a:t> that enables an element to point to one or more pieces of metadata that affects itself</a:t>
            </a:r>
          </a:p>
        </p:txBody>
      </p:sp>
      <p:sp>
        <p:nvSpPr>
          <p:cNvPr id="29" name="Rounded Rectangle 28"/>
          <p:cNvSpPr/>
          <p:nvPr/>
        </p:nvSpPr>
        <p:spPr bwMode="auto">
          <a:xfrm>
            <a:off x="409574" y="4270156"/>
            <a:ext cx="2333625"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200" b="1" spc="-50" dirty="0" err="1">
                <a:solidFill>
                  <a:srgbClr val="304776"/>
                </a:solidFill>
                <a:latin typeface="+mj-lt"/>
                <a:cs typeface="Arial"/>
              </a:rPr>
              <a:t>structures:relationshipMetadata</a:t>
            </a:r>
            <a:endParaRPr lang="en-US" sz="1200" b="1" spc="-50" dirty="0">
              <a:solidFill>
                <a:srgbClr val="304776"/>
              </a:solidFill>
              <a:latin typeface="+mj-lt"/>
              <a:cs typeface="Arial"/>
            </a:endParaRPr>
          </a:p>
        </p:txBody>
      </p:sp>
      <p:sp>
        <p:nvSpPr>
          <p:cNvPr id="30" name="Rounded Rectangle 29"/>
          <p:cNvSpPr/>
          <p:nvPr/>
        </p:nvSpPr>
        <p:spPr bwMode="auto">
          <a:xfrm>
            <a:off x="2743198" y="4203725"/>
            <a:ext cx="6019801" cy="76554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xsd:IDREFS</a:t>
            </a:r>
            <a:r>
              <a:rPr lang="en-US" sz="1600" dirty="0">
                <a:solidFill>
                  <a:srgbClr val="686868"/>
                </a:solidFill>
                <a:latin typeface="Arial" pitchFamily="34" charset="0"/>
                <a:cs typeface="Arial" pitchFamily="34" charset="0"/>
              </a:rPr>
              <a:t> that enables an element to point to one or more pieces of metadata that affects the relationship between itself and its context</a:t>
            </a: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1" name="Straight Connector 30"/>
          <p:cNvCxnSpPr/>
          <p:nvPr/>
        </p:nvCxnSpPr>
        <p:spPr>
          <a:xfrm>
            <a:off x="457200" y="254501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457200" y="336797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457200" y="418077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4" name="Rounded Rectangle 33"/>
          <p:cNvSpPr/>
          <p:nvPr/>
        </p:nvSpPr>
        <p:spPr bwMode="auto">
          <a:xfrm>
            <a:off x="406400" y="5324639"/>
            <a:ext cx="8158480" cy="51562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All of the XML Attributes mentioned use XML types defined by W3C</a:t>
            </a:r>
          </a:p>
        </p:txBody>
      </p:sp>
      <p:sp>
        <p:nvSpPr>
          <p:cNvPr id="3" name="Slide Number Placeholder 2"/>
          <p:cNvSpPr>
            <a:spLocks noGrp="1"/>
          </p:cNvSpPr>
          <p:nvPr>
            <p:ph type="sldNum" sz="quarter" idx="4"/>
          </p:nvPr>
        </p:nvSpPr>
        <p:spPr/>
        <p:txBody>
          <a:bodyPr/>
          <a:lstStyle/>
          <a:p>
            <a:fld id="{6E6030FC-FB78-5E4D-92EA-5D9433591EA9}" type="slidenum">
              <a:rPr lang="en-US" smtClean="0"/>
              <a:pPr/>
              <a:t>101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Content Placeholder 1"/>
          <p:cNvSpPr>
            <a:spLocks noGrp="1"/>
          </p:cNvSpPr>
          <p:nvPr>
            <p:ph idx="1"/>
          </p:nvPr>
        </p:nvSpPr>
        <p:spPr/>
        <p:txBody>
          <a:bodyPr/>
          <a:lstStyle/>
          <a:p>
            <a:pPr marL="342900" indent="-342900">
              <a:buClrTx/>
              <a:buFont typeface="Arial"/>
              <a:buChar char="•"/>
            </a:pPr>
            <a:r>
              <a:rPr lang="en-US" dirty="0" smtClean="0">
                <a:solidFill>
                  <a:srgbClr val="646769"/>
                </a:solidFill>
              </a:rPr>
              <a:t>Roles are special relationships between an object and a temporary function or purpose of that object</a:t>
            </a:r>
          </a:p>
          <a:p>
            <a:pPr marL="342900" indent="-342900">
              <a:buClrTx/>
              <a:buFont typeface="Arial"/>
              <a:buChar char="•"/>
            </a:pPr>
            <a:r>
              <a:rPr lang="en-US" dirty="0" smtClean="0">
                <a:solidFill>
                  <a:srgbClr val="646769"/>
                </a:solidFill>
              </a:rPr>
              <a:t>In this case a specialization does not reflect reality:</a:t>
            </a:r>
          </a:p>
          <a:p>
            <a:pPr marL="800100" lvl="1" indent="-342900">
              <a:buClrTx/>
              <a:buFont typeface="Lucida Grande"/>
              <a:buChar char="-"/>
            </a:pPr>
            <a:r>
              <a:rPr lang="en-US" dirty="0" smtClean="0">
                <a:solidFill>
                  <a:srgbClr val="646769"/>
                </a:solidFill>
              </a:rPr>
              <a:t>A Person is only a police officer, a victim, or a witness for a particular period of time in a particular context</a:t>
            </a:r>
          </a:p>
          <a:p>
            <a:pPr marL="800100" lvl="1" indent="-342900">
              <a:buClrTx/>
              <a:buFont typeface="Lucida Grande"/>
              <a:buChar char="-"/>
            </a:pPr>
            <a:r>
              <a:rPr lang="en-US" dirty="0" smtClean="0">
                <a:solidFill>
                  <a:srgbClr val="646769"/>
                </a:solidFill>
              </a:rPr>
              <a:t>A Person can act in multiple roles. A single person can play the role of a police officer, a victim, and a witness, all at the same time in a particular Incident</a:t>
            </a:r>
          </a:p>
          <a:p>
            <a:pPr marL="342900" indent="-342900">
              <a:buClrTx/>
              <a:buFont typeface="Arial"/>
              <a:buChar char="•"/>
            </a:pPr>
            <a:r>
              <a:rPr lang="en-US" dirty="0" smtClean="0">
                <a:solidFill>
                  <a:srgbClr val="646769"/>
                </a:solidFill>
              </a:rPr>
              <a:t>In NIEM, Roles apply to People, Organizations, and Items</a:t>
            </a:r>
          </a:p>
          <a:p>
            <a:pPr marL="800100" lvl="1" indent="-342900">
              <a:buClrTx/>
              <a:buFont typeface="Arial"/>
              <a:buChar char="•"/>
            </a:pPr>
            <a:endParaRPr lang="en-US" dirty="0" smtClean="0">
              <a:solidFill>
                <a:srgbClr val="646769"/>
              </a:solidFill>
            </a:endParaRPr>
          </a:p>
          <a:p>
            <a:pPr marL="342900" indent="-342900">
              <a:buClrTx/>
              <a:buFont typeface="Arial"/>
              <a:buChar char="•"/>
            </a:pPr>
            <a:endParaRPr lang="en-US" dirty="0" smtClean="0">
              <a:solidFill>
                <a:srgbClr val="646769"/>
              </a:solidFill>
            </a:endParaRPr>
          </a:p>
        </p:txBody>
      </p:sp>
      <p:sp>
        <p:nvSpPr>
          <p:cNvPr id="90115" name="Title 2"/>
          <p:cNvSpPr>
            <a:spLocks noGrp="1"/>
          </p:cNvSpPr>
          <p:nvPr>
            <p:ph type="title"/>
          </p:nvPr>
        </p:nvSpPr>
        <p:spPr/>
        <p:txBody>
          <a:bodyPr/>
          <a:lstStyle/>
          <a:p>
            <a:r>
              <a:rPr lang="en-US" smtClean="0"/>
              <a:t>Why Roles?</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ounded Rectangle 14"/>
          <p:cNvSpPr/>
          <p:nvPr/>
        </p:nvSpPr>
        <p:spPr bwMode="auto">
          <a:xfrm>
            <a:off x="735262" y="4638842"/>
            <a:ext cx="7147827" cy="911325"/>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Do not use a Specialization to implement Roles </a:t>
            </a:r>
          </a:p>
          <a:p>
            <a:pPr algn="ctr">
              <a:lnSpc>
                <a:spcPts val="2360"/>
              </a:lnSpc>
              <a:defRPr/>
            </a:pPr>
            <a:r>
              <a:rPr lang="en-US" sz="2000" b="1" spc="-50" dirty="0" smtClean="0">
                <a:solidFill>
                  <a:srgbClr val="304776"/>
                </a:solidFill>
                <a:cs typeface="Arial"/>
              </a:rPr>
              <a:t>(Doing </a:t>
            </a:r>
            <a:r>
              <a:rPr lang="en-US" sz="2000" b="1" spc="-50" dirty="0">
                <a:solidFill>
                  <a:srgbClr val="304776"/>
                </a:solidFill>
                <a:cs typeface="Arial"/>
              </a:rPr>
              <a:t>so makes the Role permanent)</a:t>
            </a:r>
          </a:p>
        </p:txBody>
      </p:sp>
      <p:sp>
        <p:nvSpPr>
          <p:cNvPr id="3" name="Slide Number Placeholder 2"/>
          <p:cNvSpPr>
            <a:spLocks noGrp="1"/>
          </p:cNvSpPr>
          <p:nvPr>
            <p:ph type="sldNum" sz="quarter" idx="4"/>
          </p:nvPr>
        </p:nvSpPr>
        <p:spPr/>
        <p:txBody>
          <a:bodyPr/>
          <a:lstStyle/>
          <a:p>
            <a:fld id="{6E6030FC-FB78-5E4D-92EA-5D9433591EA9}" type="slidenum">
              <a:rPr lang="en-US" smtClean="0"/>
              <a:pPr/>
              <a:t>102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Content Placeholder 1"/>
          <p:cNvSpPr>
            <a:spLocks noGrp="1"/>
          </p:cNvSpPr>
          <p:nvPr>
            <p:ph idx="1"/>
          </p:nvPr>
        </p:nvSpPr>
        <p:spPr/>
        <p:txBody>
          <a:bodyPr/>
          <a:lstStyle/>
          <a:p>
            <a:pPr marL="285750" indent="-285750">
              <a:buClrTx/>
              <a:buFont typeface="Arial"/>
              <a:buChar char="•"/>
            </a:pPr>
            <a:r>
              <a:rPr lang="en-US" sz="1800" dirty="0" smtClean="0">
                <a:solidFill>
                  <a:srgbClr val="646769"/>
                </a:solidFill>
              </a:rPr>
              <a:t>Role types are used to indicate a temporary Role that an object plays within an exchange</a:t>
            </a:r>
          </a:p>
          <a:p>
            <a:pPr marL="285750" indent="-285750">
              <a:buClrTx/>
              <a:buFont typeface="Arial"/>
              <a:buChar char="•"/>
            </a:pPr>
            <a:endParaRPr lang="en-US" sz="1800" dirty="0" smtClean="0">
              <a:solidFill>
                <a:srgbClr val="646769"/>
              </a:solidFill>
            </a:endParaRPr>
          </a:p>
          <a:p>
            <a:pPr marL="285750" indent="-285750">
              <a:buClrTx/>
              <a:buFont typeface="Arial"/>
              <a:buChar char="•"/>
            </a:pPr>
            <a:endParaRPr lang="en-US" sz="1800" dirty="0">
              <a:solidFill>
                <a:srgbClr val="646769"/>
              </a:solidFill>
            </a:endParaRPr>
          </a:p>
          <a:p>
            <a:pPr>
              <a:buClrTx/>
            </a:pPr>
            <a:endParaRPr lang="en-US" sz="1800" dirty="0">
              <a:solidFill>
                <a:srgbClr val="646769"/>
              </a:solidFill>
            </a:endParaRPr>
          </a:p>
          <a:p>
            <a:pPr>
              <a:buClrTx/>
            </a:pPr>
            <a:endParaRPr lang="en-US" sz="1800" dirty="0">
              <a:solidFill>
                <a:srgbClr val="646769"/>
              </a:solidFill>
            </a:endParaRPr>
          </a:p>
          <a:p>
            <a:pPr>
              <a:buClrTx/>
            </a:pPr>
            <a:endParaRPr lang="en-US" sz="1800" dirty="0">
              <a:solidFill>
                <a:srgbClr val="646769"/>
              </a:solidFill>
            </a:endParaRPr>
          </a:p>
          <a:p>
            <a:pPr>
              <a:buClrTx/>
            </a:pPr>
            <a:endParaRPr lang="en-US" sz="1800" dirty="0" smtClean="0">
              <a:solidFill>
                <a:srgbClr val="646769"/>
              </a:solidFill>
            </a:endParaRPr>
          </a:p>
          <a:p>
            <a:pPr marL="285750" indent="-285750">
              <a:buClrTx/>
              <a:buFont typeface="Arial"/>
              <a:buChar char="•"/>
            </a:pPr>
            <a:r>
              <a:rPr lang="en-US" sz="1800" dirty="0" smtClean="0">
                <a:solidFill>
                  <a:srgbClr val="646769"/>
                </a:solidFill>
              </a:rPr>
              <a:t>NIEM </a:t>
            </a:r>
            <a:r>
              <a:rPr lang="en-US" sz="1800" dirty="0">
                <a:solidFill>
                  <a:srgbClr val="646769"/>
                </a:solidFill>
              </a:rPr>
              <a:t>does not support lists of roles for an object; each role must be independently defined</a:t>
            </a:r>
          </a:p>
          <a:p>
            <a:pPr marL="285750" indent="-285750">
              <a:buClrTx/>
              <a:buFont typeface="Arial"/>
              <a:buChar char="•"/>
            </a:pPr>
            <a:r>
              <a:rPr lang="en-US" sz="1800" dirty="0">
                <a:solidFill>
                  <a:srgbClr val="646769"/>
                </a:solidFill>
              </a:rPr>
              <a:t>Role types include the object playing the role or a reference to the object playing the role, as well as additional properties that are specific to the role </a:t>
            </a:r>
          </a:p>
          <a:p>
            <a:pPr marL="285750" indent="-285750">
              <a:buClrTx/>
              <a:buFont typeface="Arial"/>
              <a:buChar char="•"/>
            </a:pPr>
            <a:r>
              <a:rPr lang="en-US" sz="1800" i="1" dirty="0">
                <a:solidFill>
                  <a:srgbClr val="646769"/>
                </a:solidFill>
              </a:rPr>
              <a:t>Specialization</a:t>
            </a:r>
            <a:r>
              <a:rPr lang="en-US" sz="1800" dirty="0">
                <a:solidFill>
                  <a:srgbClr val="646769"/>
                </a:solidFill>
              </a:rPr>
              <a:t> should not be used to implement roles – In NIEM, a </a:t>
            </a:r>
            <a:r>
              <a:rPr lang="en-US" sz="1800" i="1" dirty="0">
                <a:solidFill>
                  <a:srgbClr val="646769"/>
                </a:solidFill>
              </a:rPr>
              <a:t>Specialization</a:t>
            </a:r>
            <a:r>
              <a:rPr lang="en-US" sz="1800" dirty="0">
                <a:solidFill>
                  <a:srgbClr val="646769"/>
                </a:solidFill>
              </a:rPr>
              <a:t> is used when an object uses a previously defined type to define a more granular type, and not to define a temporary role of an object</a:t>
            </a:r>
          </a:p>
          <a:p>
            <a:pPr marL="342900" indent="-342900">
              <a:buClrTx/>
              <a:buFont typeface="Arial"/>
              <a:buChar char="•"/>
            </a:pPr>
            <a:endParaRPr lang="en-US" dirty="0" smtClean="0">
              <a:solidFill>
                <a:srgbClr val="646769"/>
              </a:solidFill>
            </a:endParaRPr>
          </a:p>
        </p:txBody>
      </p:sp>
      <p:sp>
        <p:nvSpPr>
          <p:cNvPr id="91139" name="Title 2"/>
          <p:cNvSpPr>
            <a:spLocks noGrp="1"/>
          </p:cNvSpPr>
          <p:nvPr>
            <p:ph type="title"/>
          </p:nvPr>
        </p:nvSpPr>
        <p:spPr/>
        <p:txBody>
          <a:bodyPr/>
          <a:lstStyle/>
          <a:p>
            <a:r>
              <a:rPr lang="en-US" smtClean="0"/>
              <a:t>Roles in NIEM</a:t>
            </a:r>
          </a:p>
        </p:txBody>
      </p:sp>
      <p:sp>
        <p:nvSpPr>
          <p:cNvPr id="16" name="Right Arrow 15"/>
          <p:cNvSpPr/>
          <p:nvPr/>
        </p:nvSpPr>
        <p:spPr>
          <a:xfrm rot="868008">
            <a:off x="3628494" y="2220083"/>
            <a:ext cx="1806222" cy="21942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7" name="Right Arrow 16"/>
          <p:cNvSpPr/>
          <p:nvPr/>
        </p:nvSpPr>
        <p:spPr>
          <a:xfrm rot="20610134">
            <a:off x="3658997" y="2869579"/>
            <a:ext cx="1806222" cy="21942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91148" name="TextBox 11"/>
          <p:cNvSpPr txBox="1">
            <a:spLocks noChangeArrowheads="1"/>
          </p:cNvSpPr>
          <p:nvPr/>
        </p:nvSpPr>
        <p:spPr bwMode="auto">
          <a:xfrm rot="856906">
            <a:off x="3824493" y="2000754"/>
            <a:ext cx="1600200" cy="307777"/>
          </a:xfrm>
          <a:prstGeom prst="rect">
            <a:avLst/>
          </a:prstGeom>
          <a:noFill/>
          <a:ln w="9525">
            <a:noFill/>
            <a:miter lim="800000"/>
            <a:headEnd/>
            <a:tailEnd/>
          </a:ln>
        </p:spPr>
        <p:txBody>
          <a:bodyPr>
            <a:spAutoFit/>
          </a:bodyPr>
          <a:lstStyle/>
          <a:p>
            <a:r>
              <a:rPr lang="en-US" sz="1400" b="1" dirty="0"/>
              <a:t>Plays Role Of</a:t>
            </a:r>
          </a:p>
        </p:txBody>
      </p:sp>
      <p:sp>
        <p:nvSpPr>
          <p:cNvPr id="91144" name="TextBox 11"/>
          <p:cNvSpPr txBox="1">
            <a:spLocks noChangeArrowheads="1"/>
          </p:cNvSpPr>
          <p:nvPr/>
        </p:nvSpPr>
        <p:spPr bwMode="auto">
          <a:xfrm rot="20539225">
            <a:off x="3815211" y="3037472"/>
            <a:ext cx="1600200" cy="307975"/>
          </a:xfrm>
          <a:prstGeom prst="rect">
            <a:avLst/>
          </a:prstGeom>
          <a:noFill/>
          <a:ln w="9525">
            <a:noFill/>
            <a:miter lim="800000"/>
            <a:headEnd/>
            <a:tailEnd/>
          </a:ln>
        </p:spPr>
        <p:txBody>
          <a:bodyPr>
            <a:spAutoFit/>
          </a:bodyPr>
          <a:lstStyle/>
          <a:p>
            <a:r>
              <a:rPr lang="en-US" sz="1400" b="1" dirty="0"/>
              <a:t>Plays Role Of</a:t>
            </a:r>
          </a:p>
        </p:txBody>
      </p:sp>
      <p:sp>
        <p:nvSpPr>
          <p:cNvPr id="13" name="Rounded Rectangle 12"/>
          <p:cNvSpPr/>
          <p:nvPr/>
        </p:nvSpPr>
        <p:spPr bwMode="auto">
          <a:xfrm>
            <a:off x="2438400" y="1839671"/>
            <a:ext cx="1280906"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600" b="1" spc="-50" dirty="0" smtClean="0">
                <a:solidFill>
                  <a:srgbClr val="304776"/>
                </a:solidFill>
                <a:latin typeface="+mj-lt"/>
                <a:cs typeface="Arial"/>
              </a:rPr>
              <a:t>Witness</a:t>
            </a:r>
            <a:endParaRPr lang="en-US" sz="1600" b="1" spc="-50" dirty="0">
              <a:solidFill>
                <a:srgbClr val="304776"/>
              </a:solidFill>
              <a:latin typeface="+mj-lt"/>
              <a:cs typeface="Arial"/>
            </a:endParaRPr>
          </a:p>
        </p:txBody>
      </p:sp>
      <p:sp>
        <p:nvSpPr>
          <p:cNvPr id="14" name="Rounded Rectangle 13"/>
          <p:cNvSpPr/>
          <p:nvPr/>
        </p:nvSpPr>
        <p:spPr bwMode="auto">
          <a:xfrm>
            <a:off x="2438400" y="2860982"/>
            <a:ext cx="1280906"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600" b="1" spc="-50" dirty="0" smtClean="0">
                <a:solidFill>
                  <a:srgbClr val="304776"/>
                </a:solidFill>
                <a:latin typeface="+mj-lt"/>
                <a:cs typeface="Arial"/>
              </a:rPr>
              <a:t>Victim</a:t>
            </a:r>
            <a:endParaRPr lang="en-US" sz="1600" b="1" spc="-50" dirty="0">
              <a:solidFill>
                <a:srgbClr val="304776"/>
              </a:solidFill>
              <a:latin typeface="+mj-lt"/>
              <a:cs typeface="Arial"/>
            </a:endParaRPr>
          </a:p>
        </p:txBody>
      </p:sp>
      <p:sp>
        <p:nvSpPr>
          <p:cNvPr id="15" name="Rounded Rectangle 14"/>
          <p:cNvSpPr/>
          <p:nvPr/>
        </p:nvSpPr>
        <p:spPr bwMode="auto">
          <a:xfrm>
            <a:off x="5459196" y="2318909"/>
            <a:ext cx="1280906"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600" b="1" spc="-50" dirty="0" smtClean="0">
                <a:solidFill>
                  <a:srgbClr val="304776"/>
                </a:solidFill>
                <a:latin typeface="+mj-lt"/>
                <a:cs typeface="Arial"/>
              </a:rPr>
              <a:t>Person</a:t>
            </a:r>
            <a:endParaRPr lang="en-US" sz="1600" b="1" spc="-50" dirty="0">
              <a:solidFill>
                <a:srgbClr val="304776"/>
              </a:solidFill>
              <a:latin typeface="+mj-lt"/>
              <a:cs typeface="Arial"/>
            </a:endParaRPr>
          </a:p>
        </p:txBody>
      </p:sp>
      <p:grpSp>
        <p:nvGrpSpPr>
          <p:cNvPr id="12" name="Group 11"/>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Content Placeholder 1"/>
          <p:cNvSpPr>
            <a:spLocks noGrp="1"/>
          </p:cNvSpPr>
          <p:nvPr>
            <p:ph idx="1"/>
          </p:nvPr>
        </p:nvSpPr>
        <p:spPr/>
        <p:txBody>
          <a:bodyPr/>
          <a:lstStyle/>
          <a:p>
            <a:pPr marL="285750" indent="-285750">
              <a:buClrTx/>
              <a:buFont typeface="Arial"/>
              <a:buChar char="•"/>
            </a:pPr>
            <a:r>
              <a:rPr lang="en-US" sz="1600" dirty="0" smtClean="0">
                <a:solidFill>
                  <a:srgbClr val="686868"/>
                </a:solidFill>
              </a:rPr>
              <a:t>Role types are used to represent roles which allow for additional role-related information to be associated to a role</a:t>
            </a:r>
          </a:p>
          <a:p>
            <a:pPr marL="285750" indent="-285750">
              <a:buClrTx/>
              <a:buFont typeface="Arial"/>
              <a:buChar char="•"/>
            </a:pPr>
            <a:r>
              <a:rPr lang="en-US" sz="1600" i="1" dirty="0" err="1" smtClean="0">
                <a:solidFill>
                  <a:srgbClr val="686868"/>
                </a:solidFill>
              </a:rPr>
              <a:t>RoleOf</a:t>
            </a:r>
            <a:r>
              <a:rPr lang="en-US" sz="1600" dirty="0" smtClean="0">
                <a:solidFill>
                  <a:srgbClr val="686868"/>
                </a:solidFill>
              </a:rPr>
              <a:t> elements must exist within the role type to include or reference the object playing the role</a:t>
            </a:r>
          </a:p>
          <a:p>
            <a:pPr marL="285750" indent="-285750">
              <a:buClrTx/>
              <a:buFont typeface="Arial"/>
              <a:buChar char="•"/>
            </a:pPr>
            <a:r>
              <a:rPr lang="en-US" sz="1600" dirty="0" smtClean="0">
                <a:solidFill>
                  <a:srgbClr val="686868"/>
                </a:solidFill>
              </a:rPr>
              <a:t>Three types of </a:t>
            </a:r>
            <a:r>
              <a:rPr lang="en-US" sz="1600" i="1" dirty="0" err="1" smtClean="0">
                <a:solidFill>
                  <a:srgbClr val="686868"/>
                </a:solidFill>
              </a:rPr>
              <a:t>RoleOf</a:t>
            </a:r>
            <a:r>
              <a:rPr lang="en-US" sz="1600" dirty="0" smtClean="0">
                <a:solidFill>
                  <a:srgbClr val="686868"/>
                </a:solidFill>
              </a:rPr>
              <a:t> elements exist:</a:t>
            </a:r>
          </a:p>
          <a:p>
            <a:pPr marL="742950" lvl="1" indent="-285750">
              <a:buClrTx/>
              <a:buFont typeface="Lucida Grande"/>
              <a:buChar char="-"/>
            </a:pPr>
            <a:r>
              <a:rPr lang="en-US" sz="1600" b="1" dirty="0" err="1" smtClean="0">
                <a:solidFill>
                  <a:srgbClr val="686868"/>
                </a:solidFill>
              </a:rPr>
              <a:t>RoleOfPerson</a:t>
            </a:r>
            <a:r>
              <a:rPr lang="en-US" sz="1600" dirty="0" smtClean="0">
                <a:solidFill>
                  <a:srgbClr val="686868"/>
                </a:solidFill>
              </a:rPr>
              <a:t> of type </a:t>
            </a:r>
            <a:r>
              <a:rPr lang="en-US" sz="1600" dirty="0" err="1" smtClean="0">
                <a:solidFill>
                  <a:srgbClr val="686868"/>
                </a:solidFill>
              </a:rPr>
              <a:t>PersonType</a:t>
            </a:r>
            <a:r>
              <a:rPr lang="en-US" sz="1600" dirty="0" smtClean="0">
                <a:solidFill>
                  <a:srgbClr val="686868"/>
                </a:solidFill>
              </a:rPr>
              <a:t> (</a:t>
            </a:r>
            <a:r>
              <a:rPr lang="en-US" sz="1600" i="1" dirty="0" smtClean="0">
                <a:solidFill>
                  <a:srgbClr val="686868"/>
                </a:solidFill>
              </a:rPr>
              <a:t>For ex: Victim, Subject</a:t>
            </a:r>
            <a:r>
              <a:rPr lang="en-US" sz="1600" dirty="0" smtClean="0">
                <a:solidFill>
                  <a:srgbClr val="686868"/>
                </a:solidFill>
              </a:rPr>
              <a:t>)</a:t>
            </a:r>
          </a:p>
          <a:p>
            <a:pPr marL="742950" lvl="1" indent="-285750">
              <a:buClrTx/>
              <a:buFont typeface="Lucida Grande"/>
              <a:buChar char="-"/>
            </a:pPr>
            <a:r>
              <a:rPr lang="en-US" sz="1600" b="1" dirty="0" err="1" smtClean="0">
                <a:solidFill>
                  <a:srgbClr val="686868"/>
                </a:solidFill>
              </a:rPr>
              <a:t>RoleOfOrganization</a:t>
            </a:r>
            <a:r>
              <a:rPr lang="en-US" sz="1600" dirty="0" smtClean="0">
                <a:solidFill>
                  <a:srgbClr val="686868"/>
                </a:solidFill>
              </a:rPr>
              <a:t> of type </a:t>
            </a:r>
            <a:r>
              <a:rPr lang="en-US" sz="1600" dirty="0" err="1" smtClean="0">
                <a:solidFill>
                  <a:srgbClr val="686868"/>
                </a:solidFill>
              </a:rPr>
              <a:t>OrganizationType</a:t>
            </a:r>
            <a:r>
              <a:rPr lang="en-US" sz="1600" dirty="0" smtClean="0">
                <a:solidFill>
                  <a:srgbClr val="686868"/>
                </a:solidFill>
              </a:rPr>
              <a:t> (</a:t>
            </a:r>
            <a:r>
              <a:rPr lang="en-US" sz="1600" i="1" dirty="0" smtClean="0">
                <a:solidFill>
                  <a:srgbClr val="686868"/>
                </a:solidFill>
              </a:rPr>
              <a:t>For ex: </a:t>
            </a:r>
            <a:r>
              <a:rPr lang="en-US" sz="1600" i="1" dirty="0" err="1" smtClean="0">
                <a:solidFill>
                  <a:srgbClr val="686868"/>
                </a:solidFill>
              </a:rPr>
              <a:t>CriminalOrganization</a:t>
            </a:r>
            <a:r>
              <a:rPr lang="en-US" sz="1600" i="1" dirty="0" smtClean="0">
                <a:solidFill>
                  <a:srgbClr val="686868"/>
                </a:solidFill>
              </a:rPr>
              <a:t>, </a:t>
            </a:r>
            <a:r>
              <a:rPr lang="en-US" sz="1600" i="1" dirty="0" err="1" smtClean="0">
                <a:solidFill>
                  <a:srgbClr val="686868"/>
                </a:solidFill>
              </a:rPr>
              <a:t>LeinHolder</a:t>
            </a:r>
            <a:r>
              <a:rPr lang="en-US" sz="1600" dirty="0" smtClean="0">
                <a:solidFill>
                  <a:srgbClr val="686868"/>
                </a:solidFill>
              </a:rPr>
              <a:t>)</a:t>
            </a:r>
          </a:p>
          <a:p>
            <a:pPr marL="742950" lvl="1" indent="-285750">
              <a:buClrTx/>
              <a:buFont typeface="Lucida Grande"/>
              <a:buChar char="-"/>
            </a:pPr>
            <a:r>
              <a:rPr lang="en-US" sz="1600" b="1" dirty="0" err="1" smtClean="0">
                <a:solidFill>
                  <a:srgbClr val="686868"/>
                </a:solidFill>
              </a:rPr>
              <a:t>RoleOfItem</a:t>
            </a:r>
            <a:r>
              <a:rPr lang="en-US" sz="1600" dirty="0" smtClean="0">
                <a:solidFill>
                  <a:srgbClr val="686868"/>
                </a:solidFill>
              </a:rPr>
              <a:t> of type </a:t>
            </a:r>
            <a:r>
              <a:rPr lang="en-US" sz="1600" dirty="0" err="1" smtClean="0">
                <a:solidFill>
                  <a:srgbClr val="686868"/>
                </a:solidFill>
              </a:rPr>
              <a:t>ItemType</a:t>
            </a:r>
            <a:r>
              <a:rPr lang="en-US" sz="1600" dirty="0" smtClean="0">
                <a:solidFill>
                  <a:srgbClr val="686868"/>
                </a:solidFill>
              </a:rPr>
              <a:t> (</a:t>
            </a:r>
            <a:r>
              <a:rPr lang="en-US" sz="1600" i="1" dirty="0" smtClean="0">
                <a:solidFill>
                  <a:srgbClr val="686868"/>
                </a:solidFill>
              </a:rPr>
              <a:t>For ex: Weapon, </a:t>
            </a:r>
            <a:r>
              <a:rPr lang="en-US" sz="1600" i="1" dirty="0" err="1" smtClean="0">
                <a:solidFill>
                  <a:srgbClr val="686868"/>
                </a:solidFill>
              </a:rPr>
              <a:t>CrashVehicle</a:t>
            </a:r>
            <a:r>
              <a:rPr lang="en-US" sz="1600" dirty="0" smtClean="0">
                <a:solidFill>
                  <a:srgbClr val="686868"/>
                </a:solidFill>
              </a:rPr>
              <a:t>)</a:t>
            </a:r>
          </a:p>
          <a:p>
            <a:pPr marL="285750" indent="-285750">
              <a:buClrTx/>
              <a:buFont typeface="Arial"/>
              <a:buChar char="•"/>
            </a:pPr>
            <a:r>
              <a:rPr lang="en-US" sz="1600" dirty="0" smtClean="0">
                <a:solidFill>
                  <a:srgbClr val="686868"/>
                </a:solidFill>
              </a:rPr>
              <a:t>The </a:t>
            </a:r>
            <a:r>
              <a:rPr lang="en-US" sz="1600" i="1" dirty="0" err="1" smtClean="0">
                <a:solidFill>
                  <a:srgbClr val="686868"/>
                </a:solidFill>
              </a:rPr>
              <a:t>RoleOf</a:t>
            </a:r>
            <a:r>
              <a:rPr lang="en-US" sz="1600" dirty="0" smtClean="0">
                <a:solidFill>
                  <a:srgbClr val="686868"/>
                </a:solidFill>
              </a:rPr>
              <a:t> element can include the object content or can reference a separate object</a:t>
            </a:r>
          </a:p>
          <a:p>
            <a:pPr marL="285750" indent="-285750">
              <a:buClrTx/>
              <a:buFont typeface="Arial"/>
              <a:buChar char="•"/>
            </a:pPr>
            <a:r>
              <a:rPr lang="en-US" sz="1600" dirty="0" smtClean="0">
                <a:solidFill>
                  <a:srgbClr val="686868"/>
                </a:solidFill>
              </a:rPr>
              <a:t>If including the object content, the element contains the structured content as usual</a:t>
            </a:r>
          </a:p>
          <a:p>
            <a:pPr marL="285750" indent="-285750">
              <a:buClrTx/>
              <a:buFont typeface="Arial"/>
              <a:buChar char="•"/>
            </a:pPr>
            <a:r>
              <a:rPr lang="en-US" sz="1600" dirty="0" smtClean="0">
                <a:solidFill>
                  <a:srgbClr val="686868"/>
                </a:solidFill>
              </a:rPr>
              <a:t>If referencing a separate object:</a:t>
            </a:r>
          </a:p>
          <a:p>
            <a:pPr marL="742950" lvl="1" indent="-285750">
              <a:buClrTx/>
              <a:buFont typeface="Lucida Grande"/>
              <a:buChar char="-"/>
            </a:pPr>
            <a:r>
              <a:rPr lang="en-US" sz="1600" dirty="0" smtClean="0">
                <a:solidFill>
                  <a:srgbClr val="686868"/>
                </a:solidFill>
              </a:rPr>
              <a:t>The element has no structured content the </a:t>
            </a:r>
            <a:r>
              <a:rPr lang="en-US" sz="1600" dirty="0" err="1" smtClean="0">
                <a:solidFill>
                  <a:srgbClr val="686868"/>
                </a:solidFill>
              </a:rPr>
              <a:t>xsi:nil</a:t>
            </a:r>
            <a:r>
              <a:rPr lang="en-US" sz="1600" dirty="0" smtClean="0">
                <a:solidFill>
                  <a:srgbClr val="686868"/>
                </a:solidFill>
              </a:rPr>
              <a:t>="true" attribute is used to indicate this</a:t>
            </a:r>
          </a:p>
          <a:p>
            <a:pPr marL="742950" lvl="1" indent="-285750">
              <a:buClrTx/>
              <a:buFont typeface="Lucida Grande"/>
              <a:buChar char="-"/>
            </a:pPr>
            <a:r>
              <a:rPr lang="en-US" sz="1600" dirty="0" smtClean="0">
                <a:solidFill>
                  <a:srgbClr val="686868"/>
                </a:solidFill>
              </a:rPr>
              <a:t>The </a:t>
            </a:r>
            <a:r>
              <a:rPr lang="en-US" sz="1600" dirty="0" err="1" smtClean="0">
                <a:solidFill>
                  <a:srgbClr val="686868"/>
                </a:solidFill>
              </a:rPr>
              <a:t>structures:ref</a:t>
            </a:r>
            <a:r>
              <a:rPr lang="en-US" sz="1600" dirty="0" smtClean="0">
                <a:solidFill>
                  <a:srgbClr val="686868"/>
                </a:solidFill>
              </a:rPr>
              <a:t> attribute is used to link the object with a matching </a:t>
            </a:r>
            <a:r>
              <a:rPr lang="en-US" sz="1600" dirty="0" err="1" smtClean="0">
                <a:solidFill>
                  <a:srgbClr val="686868"/>
                </a:solidFill>
              </a:rPr>
              <a:t>structures:id</a:t>
            </a:r>
            <a:r>
              <a:rPr lang="en-US" sz="1600" dirty="0" smtClean="0">
                <a:solidFill>
                  <a:srgbClr val="686868"/>
                </a:solidFill>
              </a:rPr>
              <a:t> attribute </a:t>
            </a:r>
          </a:p>
        </p:txBody>
      </p:sp>
      <p:sp>
        <p:nvSpPr>
          <p:cNvPr id="92163" name="Title 2"/>
          <p:cNvSpPr>
            <a:spLocks noGrp="1"/>
          </p:cNvSpPr>
          <p:nvPr>
            <p:ph type="title"/>
          </p:nvPr>
        </p:nvSpPr>
        <p:spPr/>
        <p:txBody>
          <a:bodyPr/>
          <a:lstStyle/>
          <a:p>
            <a:r>
              <a:rPr lang="en-US" smtClean="0"/>
              <a:t>Roles in NIEM</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457200" y="102033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457200" y="1477531"/>
            <a:ext cx="7772400" cy="378027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400" dirty="0">
                <a:solidFill>
                  <a:srgbClr val="000000"/>
                </a:solidFill>
                <a:highlight>
                  <a:srgbClr val="FFFFFF"/>
                </a:highlight>
                <a:latin typeface="+mj-lt"/>
              </a:rPr>
              <a:t>&lt;xsd:complexType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          </a:t>
            </a:r>
            <a:r>
              <a:rPr lang="en-US" sz="1400" dirty="0">
                <a:solidFill>
                  <a:srgbClr val="000000"/>
                </a:solidFill>
                <a:latin typeface="+mj-lt"/>
              </a:rPr>
              <a:t>&lt;xsd:extension base</a:t>
            </a:r>
            <a:r>
              <a:rPr lang="en-US" sz="1400" dirty="0" smtClean="0">
                <a:solidFill>
                  <a:srgbClr val="000000"/>
                </a:solidFill>
                <a:latin typeface="+mj-lt"/>
              </a:rPr>
              <a:t>="</a:t>
            </a:r>
            <a:r>
              <a:rPr lang="en-US" sz="1400" dirty="0" err="1" smtClean="0">
                <a:solidFill>
                  <a:srgbClr val="000000"/>
                </a:solidFill>
                <a:latin typeface="+mj-lt"/>
              </a:rPr>
              <a:t>structures:ObjectType</a:t>
            </a:r>
            <a:r>
              <a:rPr lang="en-US" sz="1400" dirty="0" smtClean="0">
                <a:solidFill>
                  <a:srgbClr val="000000"/>
                </a:solidFill>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nc:RoleOfPerson</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scr:BirthplaceNearLargeCityName</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&lt;/xsd:extension&gt;</a:t>
            </a: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&lt;/xsd:complexType&gt;</a:t>
            </a: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PersonCategory</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BirthplaceNearLargeCityName</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nc:TextType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 </a:t>
            </a:r>
            <a:r>
              <a:rPr lang="en-US" sz="1400" dirty="0" err="1">
                <a:solidFill>
                  <a:srgbClr val="000000"/>
                </a:solidFill>
                <a:highlight>
                  <a:srgbClr val="FFFFFF"/>
                </a:highlight>
                <a:latin typeface="+mj-lt"/>
              </a:rPr>
              <a:t>nc:RoleOfPerson</a:t>
            </a:r>
            <a:r>
              <a:rPr lang="en-US" sz="1400" dirty="0">
                <a:solidFill>
                  <a:srgbClr val="000000"/>
                </a:solidFill>
                <a:highlight>
                  <a:srgbClr val="FFFFFF"/>
                </a:highlight>
                <a:latin typeface="+mj-lt"/>
              </a:rPr>
              <a:t> is defined in the NIEM core subset schema --&gt;</a:t>
            </a:r>
            <a:endParaRPr lang="en-US" sz="1400" dirty="0">
              <a:solidFill>
                <a:srgbClr val="000000"/>
              </a:solidFill>
              <a:latin typeface="+mj-lt"/>
            </a:endParaRPr>
          </a:p>
        </p:txBody>
      </p:sp>
      <p:sp>
        <p:nvSpPr>
          <p:cNvPr id="87043" name="Title 2"/>
          <p:cNvSpPr>
            <a:spLocks noGrp="1"/>
          </p:cNvSpPr>
          <p:nvPr>
            <p:ph type="title"/>
          </p:nvPr>
        </p:nvSpPr>
        <p:spPr/>
        <p:txBody>
          <a:bodyPr/>
          <a:lstStyle/>
          <a:p>
            <a:r>
              <a:rPr lang="en-US" smtClean="0"/>
              <a:t>Role Example</a:t>
            </a:r>
            <a:endParaRPr lang="en-US" dirty="0" smtClean="0"/>
          </a:p>
        </p:txBody>
      </p:sp>
      <p:grpSp>
        <p:nvGrpSpPr>
          <p:cNvPr id="3" name="Group 17"/>
          <p:cNvGrpSpPr>
            <a:grpSpLocks/>
          </p:cNvGrpSpPr>
          <p:nvPr/>
        </p:nvGrpSpPr>
        <p:grpSpPr bwMode="auto">
          <a:xfrm>
            <a:off x="1371600" y="2023517"/>
            <a:ext cx="6781800" cy="1927216"/>
            <a:chOff x="1524000" y="1755212"/>
            <a:chExt cx="6781800" cy="1927245"/>
          </a:xfrm>
        </p:grpSpPr>
        <p:sp>
          <p:nvSpPr>
            <p:cNvPr id="10" name="Rectangle 9"/>
            <p:cNvSpPr/>
            <p:nvPr/>
          </p:nvSpPr>
          <p:spPr>
            <a:xfrm>
              <a:off x="1524000" y="2117964"/>
              <a:ext cx="4114800" cy="22860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a:endCxn id="93191" idx="1"/>
            </p:cNvCxnSpPr>
            <p:nvPr/>
          </p:nvCxnSpPr>
          <p:spPr>
            <a:xfrm>
              <a:off x="5638800" y="2232266"/>
              <a:ext cx="914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3191" name="TextBox 11"/>
            <p:cNvSpPr txBox="1">
              <a:spLocks noChangeArrowheads="1"/>
            </p:cNvSpPr>
            <p:nvPr/>
          </p:nvSpPr>
          <p:spPr bwMode="auto">
            <a:xfrm>
              <a:off x="6553200" y="1755212"/>
              <a:ext cx="1524000" cy="954107"/>
            </a:xfrm>
            <a:prstGeom prst="rect">
              <a:avLst/>
            </a:prstGeom>
            <a:noFill/>
            <a:ln w="9525">
              <a:noFill/>
              <a:miter lim="800000"/>
              <a:headEnd/>
              <a:tailEnd/>
            </a:ln>
          </p:spPr>
          <p:txBody>
            <a:bodyPr>
              <a:spAutoFit/>
            </a:bodyPr>
            <a:lstStyle/>
            <a:p>
              <a:r>
                <a:rPr lang="en-US" sz="1400" b="1" dirty="0">
                  <a:solidFill>
                    <a:srgbClr val="002060"/>
                  </a:solidFill>
                </a:rPr>
                <a:t>Element used as a reference to the object playing the role</a:t>
              </a:r>
            </a:p>
          </p:txBody>
        </p:sp>
        <p:sp>
          <p:nvSpPr>
            <p:cNvPr id="14" name="Rectangle 13"/>
            <p:cNvSpPr/>
            <p:nvPr/>
          </p:nvSpPr>
          <p:spPr>
            <a:xfrm>
              <a:off x="1524000" y="2551106"/>
              <a:ext cx="4846320" cy="22459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5" name="Straight Connector 14"/>
            <p:cNvCxnSpPr/>
            <p:nvPr/>
          </p:nvCxnSpPr>
          <p:spPr>
            <a:xfrm flipV="1">
              <a:off x="5634789" y="2775698"/>
              <a:ext cx="0" cy="571512"/>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3194" name="TextBox 16"/>
            <p:cNvSpPr txBox="1">
              <a:spLocks noChangeArrowheads="1"/>
            </p:cNvSpPr>
            <p:nvPr/>
          </p:nvSpPr>
          <p:spPr bwMode="auto">
            <a:xfrm>
              <a:off x="6553200" y="2943782"/>
              <a:ext cx="1752600" cy="738675"/>
            </a:xfrm>
            <a:prstGeom prst="rect">
              <a:avLst/>
            </a:prstGeom>
            <a:noFill/>
            <a:ln w="9525">
              <a:noFill/>
              <a:miter lim="800000"/>
              <a:headEnd/>
              <a:tailEnd/>
            </a:ln>
          </p:spPr>
          <p:txBody>
            <a:bodyPr wrap="square">
              <a:spAutoFit/>
            </a:bodyPr>
            <a:lstStyle/>
            <a:p>
              <a:r>
                <a:rPr lang="en-US" sz="1400" b="1" dirty="0">
                  <a:solidFill>
                    <a:srgbClr val="002060"/>
                  </a:solidFill>
                </a:rPr>
                <a:t>Additional elements specific to the role</a:t>
              </a:r>
            </a:p>
          </p:txBody>
        </p:sp>
        <p:cxnSp>
          <p:nvCxnSpPr>
            <p:cNvPr id="18" name="Straight Connector 17"/>
            <p:cNvCxnSpPr/>
            <p:nvPr/>
          </p:nvCxnSpPr>
          <p:spPr>
            <a:xfrm>
              <a:off x="5638800" y="3347210"/>
              <a:ext cx="914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6" name="Group 15"/>
          <p:cNvGrpSpPr/>
          <p:nvPr/>
        </p:nvGrpSpPr>
        <p:grpSpPr>
          <a:xfrm>
            <a:off x="7407343" y="730894"/>
            <a:ext cx="1235427" cy="143483"/>
            <a:chOff x="7407343" y="730894"/>
            <a:chExt cx="1235427" cy="143483"/>
          </a:xfrm>
        </p:grpSpPr>
        <p:cxnSp>
          <p:nvCxnSpPr>
            <p:cNvPr id="19" name="Straight Connector 18"/>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105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457200" y="102033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2" name="Rectangle 31"/>
          <p:cNvSpPr/>
          <p:nvPr/>
        </p:nvSpPr>
        <p:spPr bwMode="auto">
          <a:xfrm>
            <a:off x="457200" y="1477531"/>
            <a:ext cx="7772400" cy="378027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400" dirty="0">
                <a:solidFill>
                  <a:srgbClr val="000000"/>
                </a:solidFill>
                <a:highlight>
                  <a:srgbClr val="FFFFFF"/>
                </a:highlight>
                <a:latin typeface="+mj-lt"/>
              </a:rPr>
              <a:t>&lt;xsd:complexType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          </a:t>
            </a:r>
            <a:r>
              <a:rPr lang="en-US" sz="1400" dirty="0">
                <a:solidFill>
                  <a:srgbClr val="000000"/>
                </a:solidFill>
                <a:latin typeface="+mj-lt"/>
              </a:rPr>
              <a:t>&lt;xsd:extension base</a:t>
            </a:r>
            <a:r>
              <a:rPr lang="en-US" sz="1400" dirty="0" smtClean="0">
                <a:solidFill>
                  <a:srgbClr val="000000"/>
                </a:solidFill>
                <a:latin typeface="+mj-lt"/>
              </a:rPr>
              <a:t>="</a:t>
            </a:r>
            <a:r>
              <a:rPr lang="en-US" sz="1400" dirty="0" err="1" smtClean="0">
                <a:solidFill>
                  <a:srgbClr val="000000"/>
                </a:solidFill>
                <a:latin typeface="+mj-lt"/>
              </a:rPr>
              <a:t>structures:ObjectType</a:t>
            </a:r>
            <a:r>
              <a:rPr lang="en-US" sz="1400" dirty="0" smtClean="0">
                <a:solidFill>
                  <a:srgbClr val="000000"/>
                </a:solidFill>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nc:RoleOfPerson</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scr:BirthplaceNearLargeCityName</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&lt;/xsd:extension&gt;</a:t>
            </a: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&lt;/xsd:complexType&gt;</a:t>
            </a: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PersonCategory</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BirthplaceNearLargeCityName</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nc:TextType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 </a:t>
            </a:r>
            <a:r>
              <a:rPr lang="en-US" sz="1400" dirty="0" err="1">
                <a:solidFill>
                  <a:srgbClr val="000000"/>
                </a:solidFill>
                <a:highlight>
                  <a:srgbClr val="FFFFFF"/>
                </a:highlight>
                <a:latin typeface="+mj-lt"/>
              </a:rPr>
              <a:t>nc:RoleOfPerson</a:t>
            </a:r>
            <a:r>
              <a:rPr lang="en-US" sz="1400" dirty="0">
                <a:solidFill>
                  <a:srgbClr val="000000"/>
                </a:solidFill>
                <a:highlight>
                  <a:srgbClr val="FFFFFF"/>
                </a:highlight>
                <a:latin typeface="+mj-lt"/>
              </a:rPr>
              <a:t> is defined in the NIEM core subset schema --&gt;</a:t>
            </a:r>
            <a:endParaRPr lang="en-US" sz="1400" dirty="0">
              <a:solidFill>
                <a:srgbClr val="000000"/>
              </a:solidFill>
              <a:latin typeface="+mj-lt"/>
            </a:endParaRPr>
          </a:p>
        </p:txBody>
      </p:sp>
      <p:sp>
        <p:nvSpPr>
          <p:cNvPr id="87043" name="Title 2"/>
          <p:cNvSpPr>
            <a:spLocks noGrp="1"/>
          </p:cNvSpPr>
          <p:nvPr>
            <p:ph type="title"/>
          </p:nvPr>
        </p:nvSpPr>
        <p:spPr/>
        <p:txBody>
          <a:bodyPr/>
          <a:lstStyle/>
          <a:p>
            <a:r>
              <a:rPr lang="en-US" smtClean="0"/>
              <a:t>Role Example</a:t>
            </a:r>
            <a:endParaRPr lang="en-US" dirty="0" smtClean="0"/>
          </a:p>
        </p:txBody>
      </p:sp>
      <p:sp>
        <p:nvSpPr>
          <p:cNvPr id="7" name="Rectangle 6"/>
          <p:cNvSpPr/>
          <p:nvPr/>
        </p:nvSpPr>
        <p:spPr bwMode="auto">
          <a:xfrm>
            <a:off x="1371600" y="1828800"/>
            <a:ext cx="7315200" cy="3581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nc:Person</a:t>
            </a:r>
            <a:r>
              <a:rPr lang="en-US" sz="1400" dirty="0">
                <a:solidFill>
                  <a:srgbClr val="000000"/>
                </a:solidFill>
                <a:highlight>
                  <a:srgbClr val="FFFFFF"/>
                </a:highlight>
                <a:latin typeface="+mj-lt"/>
              </a:rPr>
              <a:t> </a:t>
            </a:r>
            <a:r>
              <a:rPr lang="en-US" sz="1400" dirty="0" err="1">
                <a:solidFill>
                  <a:srgbClr val="000000"/>
                </a:solidFill>
                <a:highlight>
                  <a:srgbClr val="FFFFFF"/>
                </a:highlight>
                <a:latin typeface="+mj-lt"/>
              </a:rPr>
              <a:t>structures:id</a:t>
            </a:r>
            <a:r>
              <a:rPr lang="en-US" sz="1400" dirty="0" smtClean="0">
                <a:solidFill>
                  <a:srgbClr val="000000"/>
                </a:solidFill>
                <a:highlight>
                  <a:srgbClr val="FFFFFF"/>
                </a:highlight>
                <a:latin typeface="+mj-lt"/>
              </a:rPr>
              <a:t>="id0000077"&gt;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nc:PersonName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nc:PersonFullName</a:t>
            </a:r>
            <a:r>
              <a:rPr lang="en-US" sz="1400" dirty="0">
                <a:solidFill>
                  <a:srgbClr val="000000"/>
                </a:solidFill>
                <a:highlight>
                  <a:srgbClr val="FFFFFF"/>
                </a:highlight>
                <a:latin typeface="+mj-lt"/>
              </a:rPr>
              <a:t>&gt;John Hernandez&lt;/</a:t>
            </a:r>
            <a:r>
              <a:rPr lang="en-US" sz="1400" dirty="0" err="1">
                <a:solidFill>
                  <a:srgbClr val="000000"/>
                </a:solidFill>
                <a:highlight>
                  <a:srgbClr val="FFFFFF"/>
                </a:highlight>
                <a:latin typeface="+mj-lt"/>
              </a:rPr>
              <a:t>nc:PersonFullName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nc:PersonName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nc:Person</a:t>
            </a:r>
            <a:r>
              <a:rPr lang="en-US" sz="1400" dirty="0">
                <a:solidFill>
                  <a:srgbClr val="000000"/>
                </a:solidFill>
                <a:highlight>
                  <a:srgbClr val="FFFFFF"/>
                </a:highlight>
                <a:latin typeface="+mj-lt"/>
              </a:rPr>
              <a:t>&gt;</a:t>
            </a: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scr:ScreeningPerson</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nc:RoleOfPerson</a:t>
            </a:r>
            <a:r>
              <a:rPr lang="en-US" sz="1400" dirty="0">
                <a:solidFill>
                  <a:srgbClr val="000000"/>
                </a:solidFill>
                <a:highlight>
                  <a:srgbClr val="FFFFFF"/>
                </a:highlight>
                <a:latin typeface="+mj-lt"/>
              </a:rPr>
              <a:t> </a:t>
            </a:r>
            <a:r>
              <a:rPr lang="en-US" sz="1400" dirty="0" err="1">
                <a:solidFill>
                  <a:srgbClr val="000000"/>
                </a:solidFill>
                <a:highlight>
                  <a:srgbClr val="FFFFFF"/>
                </a:highlight>
                <a:latin typeface="+mj-lt"/>
              </a:rPr>
              <a:t>structures:ref</a:t>
            </a:r>
            <a:r>
              <a:rPr lang="en-US" sz="1400" dirty="0" smtClean="0">
                <a:solidFill>
                  <a:srgbClr val="000000"/>
                </a:solidFill>
                <a:highlight>
                  <a:srgbClr val="FFFFFF"/>
                </a:highlight>
                <a:latin typeface="+mj-lt"/>
              </a:rPr>
              <a:t>="id0000077"/&gt;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scr:PersonCategoryCode</a:t>
            </a:r>
            <a:r>
              <a:rPr lang="en-US" sz="1400" dirty="0">
                <a:solidFill>
                  <a:srgbClr val="000000"/>
                </a:solidFill>
                <a:highlight>
                  <a:srgbClr val="FFFFFF"/>
                </a:highlight>
                <a:latin typeface="+mj-lt"/>
              </a:rPr>
              <a:t>&gt;Alien&lt;/</a:t>
            </a:r>
            <a:r>
              <a:rPr lang="en-US" sz="1400" dirty="0" err="1">
                <a:solidFill>
                  <a:srgbClr val="000000"/>
                </a:solidFill>
                <a:highlight>
                  <a:srgbClr val="FFFFFF"/>
                </a:highlight>
                <a:latin typeface="+mj-lt"/>
              </a:rPr>
              <a:t>scr:PersonCategoryCode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scr:PersonCategoryDescriptionText</a:t>
            </a:r>
            <a:r>
              <a:rPr lang="en-US" sz="1400" dirty="0">
                <a:solidFill>
                  <a:srgbClr val="000000"/>
                </a:solidFill>
                <a:highlight>
                  <a:srgbClr val="FFFFFF"/>
                </a:highlight>
                <a:latin typeface="+mj-lt"/>
              </a:rPr>
              <a:t>&gt;This person is not authorized to work in the United States&lt;/</a:t>
            </a:r>
            <a:r>
              <a:rPr lang="en-US" sz="1400" dirty="0" err="1">
                <a:solidFill>
                  <a:srgbClr val="000000"/>
                </a:solidFill>
                <a:highlight>
                  <a:srgbClr val="FFFFFF"/>
                </a:highlight>
                <a:latin typeface="+mj-lt"/>
              </a:rPr>
              <a:t>scr:PersonCategoryDescriptionText</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scr:BirthplaceNearLargeCityName</a:t>
            </a:r>
            <a:r>
              <a:rPr lang="en-US" sz="1400" dirty="0">
                <a:solidFill>
                  <a:srgbClr val="000000"/>
                </a:solidFill>
                <a:highlight>
                  <a:srgbClr val="FFFFFF"/>
                </a:highlight>
                <a:latin typeface="+mj-lt"/>
              </a:rPr>
              <a:t>&gt;El Paso&lt;/</a:t>
            </a:r>
            <a:r>
              <a:rPr lang="en-US" sz="1400" dirty="0" err="1">
                <a:solidFill>
                  <a:srgbClr val="000000"/>
                </a:solidFill>
                <a:highlight>
                  <a:srgbClr val="FFFFFF"/>
                </a:highlight>
                <a:latin typeface="+mj-lt"/>
              </a:rPr>
              <a:t>scr:BirthplaceNearLargeCityName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scr:ScreeningPerson</a:t>
            </a:r>
            <a:r>
              <a:rPr lang="en-US" sz="1400" dirty="0">
                <a:solidFill>
                  <a:srgbClr val="000000"/>
                </a:solidFill>
                <a:highlight>
                  <a:srgbClr val="FFFFFF"/>
                </a:highlight>
                <a:latin typeface="+mj-lt"/>
              </a:rPr>
              <a:t>&gt;</a:t>
            </a:r>
            <a:endParaRPr lang="en-US" sz="1400" dirty="0">
              <a:solidFill>
                <a:srgbClr val="000000"/>
              </a:solidFill>
              <a:latin typeface="+mj-lt"/>
            </a:endParaRPr>
          </a:p>
        </p:txBody>
      </p:sp>
      <p:grpSp>
        <p:nvGrpSpPr>
          <p:cNvPr id="9" name="Group 32"/>
          <p:cNvGrpSpPr>
            <a:grpSpLocks/>
          </p:cNvGrpSpPr>
          <p:nvPr/>
        </p:nvGrpSpPr>
        <p:grpSpPr bwMode="auto">
          <a:xfrm>
            <a:off x="1444792" y="1828799"/>
            <a:ext cx="7089608" cy="3215439"/>
            <a:chOff x="3121192" y="1524656"/>
            <a:chExt cx="7089608" cy="3214963"/>
          </a:xfrm>
        </p:grpSpPr>
        <p:sp>
          <p:nvSpPr>
            <p:cNvPr id="19" name="Rectangle 18"/>
            <p:cNvSpPr/>
            <p:nvPr/>
          </p:nvSpPr>
          <p:spPr>
            <a:xfrm>
              <a:off x="3124200" y="1546712"/>
              <a:ext cx="3291840" cy="21653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0" name="Straight Connector 19"/>
            <p:cNvCxnSpPr>
              <a:stCxn id="19" idx="3"/>
            </p:cNvCxnSpPr>
            <p:nvPr/>
          </p:nvCxnSpPr>
          <p:spPr>
            <a:xfrm>
              <a:off x="6416040" y="1654980"/>
              <a:ext cx="51816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4217" name="TextBox 20"/>
            <p:cNvSpPr txBox="1">
              <a:spLocks noChangeArrowheads="1"/>
            </p:cNvSpPr>
            <p:nvPr/>
          </p:nvSpPr>
          <p:spPr bwMode="auto">
            <a:xfrm>
              <a:off x="7010400" y="1524656"/>
              <a:ext cx="1524000" cy="523220"/>
            </a:xfrm>
            <a:prstGeom prst="rect">
              <a:avLst/>
            </a:prstGeom>
            <a:noFill/>
            <a:ln w="9525">
              <a:noFill/>
              <a:miter lim="800000"/>
              <a:headEnd/>
              <a:tailEnd/>
            </a:ln>
          </p:spPr>
          <p:txBody>
            <a:bodyPr>
              <a:spAutoFit/>
            </a:bodyPr>
            <a:lstStyle/>
            <a:p>
              <a:r>
                <a:rPr lang="en-US" sz="1400" b="1" dirty="0">
                  <a:solidFill>
                    <a:srgbClr val="002060"/>
                  </a:solidFill>
                </a:rPr>
                <a:t>ID  for unique person object</a:t>
              </a:r>
            </a:p>
          </p:txBody>
        </p:sp>
        <p:sp>
          <p:nvSpPr>
            <p:cNvPr id="25" name="Rectangle 24"/>
            <p:cNvSpPr/>
            <p:nvPr/>
          </p:nvSpPr>
          <p:spPr>
            <a:xfrm>
              <a:off x="3121192" y="3044420"/>
              <a:ext cx="4191000" cy="22856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6" name="Straight Connector 25"/>
            <p:cNvCxnSpPr/>
            <p:nvPr/>
          </p:nvCxnSpPr>
          <p:spPr>
            <a:xfrm flipV="1">
              <a:off x="6416040" y="2538672"/>
              <a:ext cx="0" cy="465598"/>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4220" name="TextBox 27"/>
            <p:cNvSpPr txBox="1">
              <a:spLocks noChangeArrowheads="1"/>
            </p:cNvSpPr>
            <p:nvPr/>
          </p:nvSpPr>
          <p:spPr bwMode="auto">
            <a:xfrm>
              <a:off x="7010400" y="2245529"/>
              <a:ext cx="1828800" cy="738664"/>
            </a:xfrm>
            <a:prstGeom prst="rect">
              <a:avLst/>
            </a:prstGeom>
            <a:noFill/>
            <a:ln w="9525">
              <a:noFill/>
              <a:miter lim="800000"/>
              <a:headEnd/>
              <a:tailEnd/>
            </a:ln>
          </p:spPr>
          <p:txBody>
            <a:bodyPr>
              <a:spAutoFit/>
            </a:bodyPr>
            <a:lstStyle/>
            <a:p>
              <a:r>
                <a:rPr lang="en-US" sz="1400" b="1" dirty="0">
                  <a:solidFill>
                    <a:srgbClr val="002060"/>
                  </a:solidFill>
                </a:rPr>
                <a:t>Reference to unique person object playing role</a:t>
              </a:r>
            </a:p>
          </p:txBody>
        </p:sp>
        <p:sp>
          <p:nvSpPr>
            <p:cNvPr id="29" name="Rectangle 28"/>
            <p:cNvSpPr/>
            <p:nvPr/>
          </p:nvSpPr>
          <p:spPr>
            <a:xfrm>
              <a:off x="3124200" y="3271984"/>
              <a:ext cx="6950242" cy="1467635"/>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0" name="Straight Connector 29"/>
            <p:cNvCxnSpPr/>
            <p:nvPr/>
          </p:nvCxnSpPr>
          <p:spPr>
            <a:xfrm flipV="1">
              <a:off x="9312442" y="2797922"/>
              <a:ext cx="0" cy="45078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4223" name="TextBox 31"/>
            <p:cNvSpPr txBox="1">
              <a:spLocks noChangeArrowheads="1"/>
            </p:cNvSpPr>
            <p:nvPr/>
          </p:nvSpPr>
          <p:spPr bwMode="auto">
            <a:xfrm>
              <a:off x="8855242" y="2069178"/>
              <a:ext cx="1355558" cy="738554"/>
            </a:xfrm>
            <a:prstGeom prst="rect">
              <a:avLst/>
            </a:prstGeom>
            <a:noFill/>
            <a:ln w="9525">
              <a:noFill/>
              <a:miter lim="800000"/>
              <a:headEnd/>
              <a:tailEnd/>
            </a:ln>
          </p:spPr>
          <p:txBody>
            <a:bodyPr wrap="square">
              <a:spAutoFit/>
            </a:bodyPr>
            <a:lstStyle/>
            <a:p>
              <a:r>
                <a:rPr lang="en-US" sz="1400" b="1" dirty="0">
                  <a:solidFill>
                    <a:srgbClr val="002060"/>
                  </a:solidFill>
                </a:rPr>
                <a:t>Additional role-specific information</a:t>
              </a:r>
            </a:p>
          </p:txBody>
        </p:sp>
        <p:cxnSp>
          <p:nvCxnSpPr>
            <p:cNvPr id="39" name="Straight Connector 38"/>
            <p:cNvCxnSpPr/>
            <p:nvPr/>
          </p:nvCxnSpPr>
          <p:spPr>
            <a:xfrm>
              <a:off x="6416040" y="2538672"/>
              <a:ext cx="51816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27" name="Rectangle 26"/>
          <p:cNvSpPr/>
          <p:nvPr/>
        </p:nvSpPr>
        <p:spPr>
          <a:xfrm>
            <a:off x="1371600" y="1381125"/>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21" name="Group 20"/>
          <p:cNvGrpSpPr/>
          <p:nvPr/>
        </p:nvGrpSpPr>
        <p:grpSpPr>
          <a:xfrm>
            <a:off x="7407343" y="730894"/>
            <a:ext cx="1235427" cy="143483"/>
            <a:chOff x="7407343" y="730894"/>
            <a:chExt cx="1235427" cy="143483"/>
          </a:xfrm>
        </p:grpSpPr>
        <p:cxnSp>
          <p:nvCxnSpPr>
            <p:cNvPr id="22" name="Straight Connector 21"/>
            <p:cNvCxnSpPr>
              <a:endCxn id="3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106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40" name="Text Placeholder 4"/>
          <p:cNvSpPr>
            <a:spLocks noGrp="1"/>
          </p:cNvSpPr>
          <p:nvPr>
            <p:ph idx="1"/>
          </p:nvPr>
        </p:nvSpPr>
        <p:spPr/>
        <p:txBody>
          <a:bodyPr/>
          <a:lstStyle/>
          <a:p>
            <a:pPr marL="0" indent="0">
              <a:buNone/>
            </a:pPr>
            <a:r>
              <a:rPr lang="en-US" dirty="0" smtClean="0">
                <a:solidFill>
                  <a:srgbClr val="686868"/>
                </a:solidFill>
              </a:rPr>
              <a:t>Role types can be used to associate objects with a specific role that they might play</a:t>
            </a:r>
          </a:p>
        </p:txBody>
      </p:sp>
      <p:sp>
        <p:nvSpPr>
          <p:cNvPr id="95234" name="SHP_216"/>
          <p:cNvSpPr>
            <a:spLocks noGrp="1" noChangeArrowheads="1"/>
          </p:cNvSpPr>
          <p:nvPr>
            <p:ph type="title"/>
          </p:nvPr>
        </p:nvSpPr>
        <p:spPr/>
        <p:txBody>
          <a:bodyPr/>
          <a:lstStyle/>
          <a:p>
            <a:r>
              <a:rPr lang="en-US" dirty="0" smtClean="0"/>
              <a:t>Exercise 301-4: Using Roles</a:t>
            </a: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Based on information in the exercise, </a:t>
              </a:r>
              <a:r>
                <a:rPr lang="en-US" b="1" dirty="0" smtClean="0">
                  <a:solidFill>
                    <a:srgbClr val="7F7F7F"/>
                  </a:solidFill>
                  <a:latin typeface="+mj-lt"/>
                  <a:cs typeface="Arial"/>
                </a:rPr>
                <a:t>identify the element used as a reference</a:t>
              </a:r>
              <a:endParaRPr lang="en-US" b="1" dirty="0">
                <a:solidFill>
                  <a:srgbClr val="7F7F7F"/>
                </a:solidFill>
                <a:latin typeface="+mj-lt"/>
                <a:cs typeface="Arial"/>
              </a:endParaRP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smtClean="0">
                  <a:solidFill>
                    <a:srgbClr val="7F7F7F"/>
                  </a:solidFill>
                  <a:latin typeface="+mj-lt"/>
                  <a:cs typeface="Arial"/>
                </a:rPr>
                <a:t>Identify when elements are used as references to objects</a:t>
              </a:r>
              <a:endParaRPr lang="en-US" b="1" dirty="0">
                <a:solidFill>
                  <a:srgbClr val="7F7F7F"/>
                </a:solidFill>
                <a:latin typeface="+mj-lt"/>
                <a:cs typeface="Aria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107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144379" y="9906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a:xfrm>
            <a:off x="152400" y="1447800"/>
            <a:ext cx="8839200" cy="3539430"/>
          </a:xfrm>
          <a:prstGeom prst="rect">
            <a:avLst/>
          </a:prstGeom>
          <a:ln w="28575">
            <a:solidFill>
              <a:schemeClr val="tx1"/>
            </a:solidFill>
          </a:ln>
        </p:spPr>
        <p:txBody>
          <a:bodyPr wrap="square">
            <a:spAutoFit/>
          </a:bodyPr>
          <a:lstStyle/>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StudentType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structures:ObjectType</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nc:RoleOfPerson</a:t>
            </a:r>
            <a:r>
              <a:rPr lang="en-US" sz="1600" dirty="0" smtClean="0">
                <a:solidFill>
                  <a:srgbClr val="000000"/>
                </a:solidFill>
                <a:latin typeface="Calibri" pitchFamily="34" charset="0"/>
                <a:ea typeface="MS Mincho"/>
                <a:cs typeface="Calibri" pitchFamily="34" charset="0"/>
              </a:rPr>
              <a:t>"/&gt;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cyfs:StudentIdentification</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name="Student" type="</a:t>
            </a:r>
            <a:r>
              <a:rPr lang="en-US" sz="1600" dirty="0" err="1" smtClean="0">
                <a:solidFill>
                  <a:srgbClr val="000000"/>
                </a:solidFill>
                <a:latin typeface="Calibri" pitchFamily="34" charset="0"/>
                <a:ea typeface="MS Mincho"/>
                <a:cs typeface="Calibri" pitchFamily="34" charset="0"/>
              </a:rPr>
              <a:t>cyfs:StudentType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StudentIdentification</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nc:IdentificationType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a:defRPr/>
            </a:pPr>
            <a:endParaRPr lang="en-US" sz="1600" dirty="0">
              <a:latin typeface="Arial" charset="0"/>
              <a:cs typeface="Arial" charset="0"/>
            </a:endParaRPr>
          </a:p>
        </p:txBody>
      </p:sp>
      <p:sp>
        <p:nvSpPr>
          <p:cNvPr id="96260" name="Title 2"/>
          <p:cNvSpPr>
            <a:spLocks noGrp="1"/>
          </p:cNvSpPr>
          <p:nvPr>
            <p:ph type="title"/>
          </p:nvPr>
        </p:nvSpPr>
        <p:spPr/>
        <p:txBody>
          <a:bodyPr>
            <a:normAutofit fontScale="90000"/>
          </a:bodyPr>
          <a:lstStyle/>
          <a:p>
            <a:r>
              <a:rPr lang="en-US" smtClean="0"/>
              <a:t>Schema for Exercise 301-4: Using Roles</a:t>
            </a:r>
          </a:p>
        </p:txBody>
      </p:sp>
      <p:grpSp>
        <p:nvGrpSpPr>
          <p:cNvPr id="4" name="Group 3"/>
          <p:cNvGrpSpPr/>
          <p:nvPr/>
        </p:nvGrpSpPr>
        <p:grpSpPr>
          <a:xfrm>
            <a:off x="2552700" y="1600200"/>
            <a:ext cx="6438900" cy="2478325"/>
            <a:chOff x="2552700" y="1600200"/>
            <a:chExt cx="6438900" cy="2478325"/>
          </a:xfrm>
        </p:grpSpPr>
        <p:grpSp>
          <p:nvGrpSpPr>
            <p:cNvPr id="2" name="Group 17"/>
            <p:cNvGrpSpPr>
              <a:grpSpLocks/>
            </p:cNvGrpSpPr>
            <p:nvPr/>
          </p:nvGrpSpPr>
          <p:grpSpPr bwMode="auto">
            <a:xfrm>
              <a:off x="2552700" y="1600200"/>
              <a:ext cx="6438900" cy="2478325"/>
              <a:chOff x="1333500" y="1295413"/>
              <a:chExt cx="6438900" cy="2477757"/>
            </a:xfrm>
          </p:grpSpPr>
          <p:sp>
            <p:nvSpPr>
              <p:cNvPr id="10" name="Rectangle 9"/>
              <p:cNvSpPr/>
              <p:nvPr/>
            </p:nvSpPr>
            <p:spPr>
              <a:xfrm>
                <a:off x="1333500" y="2407995"/>
                <a:ext cx="4419600" cy="30473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p:nvPr/>
            </p:nvCxnSpPr>
            <p:spPr>
              <a:xfrm flipV="1">
                <a:off x="5676900" y="1657279"/>
                <a:ext cx="0" cy="47614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6264" name="TextBox 11"/>
              <p:cNvSpPr txBox="1">
                <a:spLocks noChangeArrowheads="1"/>
              </p:cNvSpPr>
              <p:nvPr/>
            </p:nvSpPr>
            <p:spPr bwMode="auto">
              <a:xfrm>
                <a:off x="6248400" y="1295413"/>
                <a:ext cx="1524000" cy="954107"/>
              </a:xfrm>
              <a:prstGeom prst="rect">
                <a:avLst/>
              </a:prstGeom>
              <a:noFill/>
              <a:ln w="9525">
                <a:solidFill>
                  <a:srgbClr val="002060"/>
                </a:solidFill>
                <a:miter lim="800000"/>
                <a:headEnd/>
                <a:tailEnd/>
              </a:ln>
            </p:spPr>
            <p:txBody>
              <a:bodyPr>
                <a:spAutoFit/>
              </a:bodyPr>
              <a:lstStyle/>
              <a:p>
                <a:r>
                  <a:rPr lang="en-US" sz="1400" b="1" dirty="0">
                    <a:solidFill>
                      <a:srgbClr val="002060"/>
                    </a:solidFill>
                  </a:rPr>
                  <a:t>Element used as a reference to the object playing the role</a:t>
                </a:r>
              </a:p>
            </p:txBody>
          </p:sp>
          <p:sp>
            <p:nvSpPr>
              <p:cNvPr id="14" name="Rectangle 13"/>
              <p:cNvSpPr/>
              <p:nvPr/>
            </p:nvSpPr>
            <p:spPr>
              <a:xfrm>
                <a:off x="1333500" y="2114374"/>
                <a:ext cx="4419600" cy="293621"/>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5" name="Straight Connector 14"/>
              <p:cNvCxnSpPr/>
              <p:nvPr/>
            </p:nvCxnSpPr>
            <p:spPr>
              <a:xfrm flipV="1">
                <a:off x="5105400" y="2712725"/>
                <a:ext cx="0" cy="58339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6267" name="TextBox 16"/>
              <p:cNvSpPr txBox="1">
                <a:spLocks noChangeArrowheads="1"/>
              </p:cNvSpPr>
              <p:nvPr/>
            </p:nvSpPr>
            <p:spPr bwMode="auto">
              <a:xfrm>
                <a:off x="5562600" y="2819062"/>
                <a:ext cx="1524000" cy="954108"/>
              </a:xfrm>
              <a:prstGeom prst="rect">
                <a:avLst/>
              </a:prstGeom>
              <a:noFill/>
              <a:ln w="9525">
                <a:solidFill>
                  <a:srgbClr val="002060"/>
                </a:solidFill>
                <a:miter lim="800000"/>
                <a:headEnd/>
                <a:tailEnd/>
              </a:ln>
            </p:spPr>
            <p:txBody>
              <a:bodyPr>
                <a:spAutoFit/>
              </a:bodyPr>
              <a:lstStyle/>
              <a:p>
                <a:r>
                  <a:rPr lang="en-US" sz="1400" b="1" dirty="0">
                    <a:solidFill>
                      <a:srgbClr val="002060"/>
                    </a:solidFill>
                  </a:rPr>
                  <a:t>Additional element specific to the role</a:t>
                </a:r>
              </a:p>
            </p:txBody>
          </p:sp>
        </p:grpSp>
        <p:cxnSp>
          <p:nvCxnSpPr>
            <p:cNvPr id="17" name="Straight Connector 16"/>
            <p:cNvCxnSpPr>
              <a:stCxn id="96267" idx="1"/>
            </p:cNvCxnSpPr>
            <p:nvPr/>
          </p:nvCxnSpPr>
          <p:spPr bwMode="auto">
            <a:xfrm flipH="1">
              <a:off x="6324600" y="3601362"/>
              <a:ext cx="4572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auto">
            <a:xfrm flipH="1">
              <a:off x="6896100" y="1962149"/>
              <a:ext cx="5715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152400" y="1447800"/>
            <a:ext cx="8839200" cy="3539430"/>
          </a:xfrm>
          <a:prstGeom prst="rect">
            <a:avLst/>
          </a:prstGeom>
          <a:ln w="28575">
            <a:solidFill>
              <a:schemeClr val="tx1"/>
            </a:solidFill>
          </a:ln>
        </p:spPr>
        <p:txBody>
          <a:bodyPr wrap="square">
            <a:spAutoFit/>
          </a:bodyPr>
          <a:lstStyle/>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StudentType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structures:ObjectType</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nc:RoleOfPerson</a:t>
            </a:r>
            <a:r>
              <a:rPr lang="en-US" sz="1600" dirty="0" smtClean="0">
                <a:solidFill>
                  <a:srgbClr val="000000"/>
                </a:solidFill>
                <a:latin typeface="Calibri" pitchFamily="34" charset="0"/>
                <a:ea typeface="MS Mincho"/>
                <a:cs typeface="Calibri" pitchFamily="34" charset="0"/>
              </a:rPr>
              <a:t>"/&gt;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cyfs:StudentIdentification</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name="Student" type="</a:t>
            </a:r>
            <a:r>
              <a:rPr lang="en-US" sz="1600" dirty="0" err="1" smtClean="0">
                <a:solidFill>
                  <a:srgbClr val="000000"/>
                </a:solidFill>
                <a:latin typeface="Calibri" pitchFamily="34" charset="0"/>
                <a:ea typeface="MS Mincho"/>
                <a:cs typeface="Calibri" pitchFamily="34" charset="0"/>
              </a:rPr>
              <a:t>cyfs:StudentType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StudentIdentification</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nc:IdentificationType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a:defRPr/>
            </a:pPr>
            <a:endParaRPr lang="en-US" sz="1600" dirty="0">
              <a:solidFill>
                <a:srgbClr val="000000"/>
              </a:solidFill>
              <a:latin typeface="Calibri" pitchFamily="34" charset="0"/>
              <a:cs typeface="Calibri" pitchFamily="34" charset="0"/>
            </a:endParaRPr>
          </a:p>
        </p:txBody>
      </p:sp>
      <p:sp>
        <p:nvSpPr>
          <p:cNvPr id="96260" name="Title 2"/>
          <p:cNvSpPr>
            <a:spLocks noGrp="1"/>
          </p:cNvSpPr>
          <p:nvPr>
            <p:ph type="title"/>
          </p:nvPr>
        </p:nvSpPr>
        <p:spPr/>
        <p:txBody>
          <a:bodyPr>
            <a:normAutofit fontScale="90000"/>
          </a:bodyPr>
          <a:lstStyle/>
          <a:p>
            <a:r>
              <a:rPr lang="en-US" smtClean="0"/>
              <a:t>Schema for Exercise 301-4: Using Roles</a:t>
            </a:r>
          </a:p>
        </p:txBody>
      </p:sp>
      <p:grpSp>
        <p:nvGrpSpPr>
          <p:cNvPr id="8" name="Group 7"/>
          <p:cNvGrpSpPr/>
          <p:nvPr/>
        </p:nvGrpSpPr>
        <p:grpSpPr>
          <a:xfrm>
            <a:off x="2595880" y="2479041"/>
            <a:ext cx="5791200" cy="1660862"/>
            <a:chOff x="2667000" y="2489201"/>
            <a:chExt cx="5791200" cy="1660862"/>
          </a:xfrm>
        </p:grpSpPr>
        <p:grpSp>
          <p:nvGrpSpPr>
            <p:cNvPr id="2" name="Group 17"/>
            <p:cNvGrpSpPr>
              <a:grpSpLocks/>
            </p:cNvGrpSpPr>
            <p:nvPr/>
          </p:nvGrpSpPr>
          <p:grpSpPr bwMode="auto">
            <a:xfrm>
              <a:off x="2667000" y="2489201"/>
              <a:ext cx="5791200" cy="1589321"/>
              <a:chOff x="1447800" y="2184212"/>
              <a:chExt cx="5791200" cy="1588958"/>
            </a:xfrm>
          </p:grpSpPr>
          <p:sp>
            <p:nvSpPr>
              <p:cNvPr id="10" name="Rectangle 9"/>
              <p:cNvSpPr/>
              <p:nvPr/>
            </p:nvSpPr>
            <p:spPr>
              <a:xfrm>
                <a:off x="1447800" y="2407995"/>
                <a:ext cx="5791200" cy="30473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rgbClr val="002060"/>
                  </a:solidFill>
                </a:endParaRPr>
              </a:p>
            </p:txBody>
          </p:sp>
          <p:sp>
            <p:nvSpPr>
              <p:cNvPr id="14" name="Rectangle 13"/>
              <p:cNvSpPr/>
              <p:nvPr/>
            </p:nvSpPr>
            <p:spPr>
              <a:xfrm>
                <a:off x="1447800" y="2184212"/>
                <a:ext cx="4419600" cy="22251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n>
                    <a:solidFill>
                      <a:srgbClr val="002060"/>
                    </a:solidFill>
                  </a:ln>
                  <a:solidFill>
                    <a:srgbClr val="002060"/>
                  </a:solidFill>
                </a:endParaRPr>
              </a:p>
            </p:txBody>
          </p:sp>
          <p:cxnSp>
            <p:nvCxnSpPr>
              <p:cNvPr id="15" name="Straight Connector 14"/>
              <p:cNvCxnSpPr/>
              <p:nvPr/>
            </p:nvCxnSpPr>
            <p:spPr>
              <a:xfrm flipH="1" flipV="1">
                <a:off x="4968240" y="2702252"/>
                <a:ext cx="594360" cy="42154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6267" name="TextBox 16"/>
              <p:cNvSpPr txBox="1">
                <a:spLocks noChangeArrowheads="1"/>
              </p:cNvSpPr>
              <p:nvPr/>
            </p:nvSpPr>
            <p:spPr bwMode="auto">
              <a:xfrm>
                <a:off x="5562600" y="2819062"/>
                <a:ext cx="1524000" cy="954108"/>
              </a:xfrm>
              <a:prstGeom prst="rect">
                <a:avLst/>
              </a:prstGeom>
              <a:noFill/>
              <a:ln w="9525">
                <a:noFill/>
                <a:miter lim="800000"/>
                <a:headEnd/>
                <a:tailEnd/>
              </a:ln>
            </p:spPr>
            <p:txBody>
              <a:bodyPr>
                <a:spAutoFit/>
              </a:bodyPr>
              <a:lstStyle/>
              <a:p>
                <a:r>
                  <a:rPr lang="en-US" sz="1400" b="1" dirty="0">
                    <a:solidFill>
                      <a:srgbClr val="002060"/>
                    </a:solidFill>
                  </a:rPr>
                  <a:t>Additional element specific to the role</a:t>
                </a:r>
              </a:p>
            </p:txBody>
          </p:sp>
        </p:grpSp>
        <p:grpSp>
          <p:nvGrpSpPr>
            <p:cNvPr id="3" name="Group 17"/>
            <p:cNvGrpSpPr>
              <a:grpSpLocks/>
            </p:cNvGrpSpPr>
            <p:nvPr/>
          </p:nvGrpSpPr>
          <p:grpSpPr bwMode="auto">
            <a:xfrm>
              <a:off x="4246880" y="3017536"/>
              <a:ext cx="2458720" cy="1132527"/>
              <a:chOff x="4627880" y="2712408"/>
              <a:chExt cx="2458720" cy="1132262"/>
            </a:xfrm>
          </p:grpSpPr>
          <p:cxnSp>
            <p:nvCxnSpPr>
              <p:cNvPr id="19" name="Straight Connector 18"/>
              <p:cNvCxnSpPr/>
              <p:nvPr/>
            </p:nvCxnSpPr>
            <p:spPr>
              <a:xfrm flipH="1" flipV="1">
                <a:off x="4627880" y="2712408"/>
                <a:ext cx="934720" cy="64564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0" name="TextBox 16"/>
              <p:cNvSpPr txBox="1">
                <a:spLocks noChangeArrowheads="1"/>
              </p:cNvSpPr>
              <p:nvPr/>
            </p:nvSpPr>
            <p:spPr bwMode="auto">
              <a:xfrm>
                <a:off x="5562600" y="2890562"/>
                <a:ext cx="1524000" cy="954108"/>
              </a:xfrm>
              <a:prstGeom prst="rect">
                <a:avLst/>
              </a:prstGeom>
              <a:noFill/>
              <a:ln w="9525">
                <a:noFill/>
                <a:miter lim="800000"/>
                <a:headEnd/>
                <a:tailEnd/>
              </a:ln>
            </p:spPr>
            <p:txBody>
              <a:bodyPr>
                <a:spAutoFit/>
              </a:bodyPr>
              <a:lstStyle/>
              <a:p>
                <a:r>
                  <a:rPr lang="en-US" sz="1400" b="1">
                    <a:solidFill>
                      <a:srgbClr val="002060"/>
                    </a:solidFill>
                  </a:rPr>
                  <a:t>Additional element specific to the role</a:t>
                </a:r>
              </a:p>
            </p:txBody>
          </p:sp>
        </p:grpSp>
      </p:grpSp>
      <p:sp>
        <p:nvSpPr>
          <p:cNvPr id="37" name="Rectangle 36"/>
          <p:cNvSpPr/>
          <p:nvPr/>
        </p:nvSpPr>
        <p:spPr>
          <a:xfrm>
            <a:off x="144379" y="990600"/>
            <a:ext cx="1553608" cy="457200"/>
          </a:xfrm>
          <a:prstGeom prst="rect">
            <a:avLst/>
          </a:prstGeom>
          <a:gradFill flip="none" rotWithShape="1">
            <a:gsLst>
              <a:gs pos="0">
                <a:srgbClr val="0A5683"/>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6" name="Group 35"/>
          <p:cNvGrpSpPr/>
          <p:nvPr/>
        </p:nvGrpSpPr>
        <p:grpSpPr>
          <a:xfrm>
            <a:off x="7407343" y="730894"/>
            <a:ext cx="1235427" cy="143483"/>
            <a:chOff x="7407343" y="730894"/>
            <a:chExt cx="1235427" cy="143483"/>
          </a:xfrm>
        </p:grpSpPr>
        <p:cxnSp>
          <p:nvCxnSpPr>
            <p:cNvPr id="38" name="Straight Connector 37"/>
            <p:cNvCxnSpPr>
              <a:endCxn id="4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Oval 4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6" name="Oval 4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109</a:t>
            </a:fld>
            <a:endParaRPr lang="en-US" dirty="0"/>
          </a:p>
        </p:txBody>
      </p:sp>
      <p:grpSp>
        <p:nvGrpSpPr>
          <p:cNvPr id="9" name="Group 8"/>
          <p:cNvGrpSpPr/>
          <p:nvPr/>
        </p:nvGrpSpPr>
        <p:grpSpPr>
          <a:xfrm>
            <a:off x="838200" y="1495425"/>
            <a:ext cx="8153400" cy="3947030"/>
            <a:chOff x="838200" y="1495425"/>
            <a:chExt cx="8153400" cy="3947030"/>
          </a:xfrm>
        </p:grpSpPr>
        <p:sp>
          <p:nvSpPr>
            <p:cNvPr id="45" name="Rectangle 44"/>
            <p:cNvSpPr/>
            <p:nvPr/>
          </p:nvSpPr>
          <p:spPr bwMode="auto">
            <a:xfrm>
              <a:off x="838200" y="1903025"/>
              <a:ext cx="8153400" cy="3539430"/>
            </a:xfrm>
            <a:prstGeom prst="rect">
              <a:avLst/>
            </a:prstGeom>
            <a:solidFill>
              <a:schemeClr val="bg1"/>
            </a:solidFill>
            <a:ln w="28575">
              <a:solidFill>
                <a:schemeClr val="tx1"/>
              </a:solidFill>
            </a:ln>
          </p:spPr>
          <p:txBody>
            <a:bodyPr wrap="square">
              <a:spAutoFit/>
            </a:bodyPr>
            <a:lstStyle/>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a:t>
              </a:r>
              <a:r>
                <a:rPr lang="en-US" sz="1600" dirty="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structures:id</a:t>
              </a:r>
              <a:r>
                <a:rPr lang="en-US" sz="1600" dirty="0">
                  <a:solidFill>
                    <a:srgbClr val="000000"/>
                  </a:solidFill>
                  <a:latin typeface="Calibri" pitchFamily="34" charset="0"/>
                  <a:cs typeface="Calibri" pitchFamily="34" charset="0"/>
                </a:rPr>
                <a:t>="id000007"&gt;</a:t>
              </a:r>
            </a:p>
            <a:p>
              <a:pPr indent="509588"/>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nc:PersonName</a:t>
              </a:r>
              <a:r>
                <a:rPr lang="en-US" sz="1600" dirty="0">
                  <a:solidFill>
                    <a:srgbClr val="000000"/>
                  </a:solidFill>
                  <a:latin typeface="Calibri" pitchFamily="34" charset="0"/>
                  <a:cs typeface="Calibri" pitchFamily="34" charset="0"/>
                </a:rPr>
                <a:t>&gt;</a:t>
              </a:r>
            </a:p>
            <a:p>
              <a:pPr indent="10318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nc:PersonFullName</a:t>
              </a:r>
              <a:r>
                <a:rPr lang="en-US" sz="1600" dirty="0">
                  <a:solidFill>
                    <a:srgbClr val="000000"/>
                  </a:solidFill>
                  <a:latin typeface="Calibri" pitchFamily="34" charset="0"/>
                  <a:cs typeface="Calibri" pitchFamily="34" charset="0"/>
                </a:rPr>
                <a:t>&gt;Ben Smith&lt;/</a:t>
              </a:r>
              <a:r>
                <a:rPr lang="en-US" sz="1600" dirty="0" err="1">
                  <a:solidFill>
                    <a:srgbClr val="000000"/>
                  </a:solidFill>
                  <a:latin typeface="Calibri" pitchFamily="34" charset="0"/>
                  <a:cs typeface="Calibri" pitchFamily="34" charset="0"/>
                </a:rPr>
                <a:t>nc:PersonFullName</a:t>
              </a:r>
              <a:r>
                <a:rPr lang="en-US" sz="1600" dirty="0">
                  <a:solidFill>
                    <a:srgbClr val="000000"/>
                  </a:solidFill>
                  <a:latin typeface="Calibri" pitchFamily="34" charset="0"/>
                  <a:cs typeface="Calibri" pitchFamily="34" charset="0"/>
                </a:rPr>
                <a:t>&gt;</a:t>
              </a:r>
            </a:p>
            <a:p>
              <a:pPr indent="509588"/>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nc:PersonName</a:t>
              </a:r>
              <a:r>
                <a:rPr lang="en-US" sz="1600" dirty="0">
                  <a:solidFill>
                    <a:srgbClr val="000000"/>
                  </a:solidFill>
                  <a:latin typeface="Calibri" pitchFamily="34" charset="0"/>
                  <a:cs typeface="Calibri" pitchFamily="34" charset="0"/>
                </a:rPr>
                <a:t>&gt;</a:t>
              </a:r>
            </a:p>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a:t>
              </a:r>
              <a:r>
                <a:rPr lang="en-US" sz="1600" dirty="0">
                  <a:solidFill>
                    <a:srgbClr val="000000"/>
                  </a:solidFill>
                  <a:latin typeface="Calibri" pitchFamily="34" charset="0"/>
                  <a:cs typeface="Calibri" pitchFamily="34" charset="0"/>
                </a:rPr>
                <a:t>&gt;</a:t>
              </a:r>
            </a:p>
            <a:p>
              <a:r>
                <a:rPr lang="en-US" sz="1600" dirty="0">
                  <a:solidFill>
                    <a:srgbClr val="000000"/>
                  </a:solidFill>
                  <a:latin typeface="Calibri" pitchFamily="34" charset="0"/>
                  <a:cs typeface="Calibri" pitchFamily="34" charset="0"/>
                </a:rPr>
                <a:t> </a:t>
              </a:r>
            </a:p>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a:t>
              </a:r>
              <a:r>
                <a:rPr lang="en-US" sz="1600" dirty="0">
                  <a:solidFill>
                    <a:srgbClr val="000000"/>
                  </a:solidFill>
                  <a:latin typeface="Calibri" pitchFamily="34" charset="0"/>
                  <a:cs typeface="Calibri" pitchFamily="34" charset="0"/>
                </a:rPr>
                <a:t>&gt;</a:t>
              </a:r>
            </a:p>
            <a:p>
              <a:pPr indent="5746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nc:RoleOfPerson</a:t>
              </a:r>
              <a:r>
                <a:rPr lang="en-US" sz="1600" dirty="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structures:ref</a:t>
              </a:r>
              <a:r>
                <a:rPr lang="en-US" sz="1600" dirty="0">
                  <a:solidFill>
                    <a:srgbClr val="000000"/>
                  </a:solidFill>
                  <a:latin typeface="Calibri" pitchFamily="34" charset="0"/>
                  <a:cs typeface="Calibri" pitchFamily="34" charset="0"/>
                </a:rPr>
                <a:t>="id000007"/&gt;</a:t>
              </a:r>
            </a:p>
            <a:p>
              <a:pPr indent="5746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cyfs:StudentIdentification</a:t>
              </a:r>
              <a:r>
                <a:rPr lang="en-US" sz="1600" dirty="0">
                  <a:solidFill>
                    <a:srgbClr val="000000"/>
                  </a:solidFill>
                  <a:latin typeface="Calibri" pitchFamily="34" charset="0"/>
                  <a:cs typeface="Calibri" pitchFamily="34" charset="0"/>
                </a:rPr>
                <a:t>&gt;</a:t>
              </a:r>
            </a:p>
            <a:p>
              <a:pPr indent="1084263"/>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nc:IdentificationID</a:t>
              </a:r>
              <a:r>
                <a:rPr lang="en-US" sz="1600" dirty="0">
                  <a:solidFill>
                    <a:srgbClr val="000000"/>
                  </a:solidFill>
                  <a:latin typeface="Calibri" pitchFamily="34" charset="0"/>
                  <a:cs typeface="Calibri" pitchFamily="34" charset="0"/>
                </a:rPr>
                <a:t>&gt;39227464&lt;/</a:t>
              </a:r>
              <a:r>
                <a:rPr lang="en-US" sz="1600" dirty="0" err="1">
                  <a:solidFill>
                    <a:srgbClr val="000000"/>
                  </a:solidFill>
                  <a:latin typeface="Calibri" pitchFamily="34" charset="0"/>
                  <a:cs typeface="Calibri" pitchFamily="34" charset="0"/>
                </a:rPr>
                <a:t>nc:IdentificationID</a:t>
              </a:r>
              <a:r>
                <a:rPr lang="en-US" sz="1600" dirty="0">
                  <a:solidFill>
                    <a:srgbClr val="000000"/>
                  </a:solidFill>
                  <a:latin typeface="Calibri" pitchFamily="34" charset="0"/>
                  <a:cs typeface="Calibri" pitchFamily="34" charset="0"/>
                </a:rPr>
                <a:t>&gt;</a:t>
              </a:r>
            </a:p>
            <a:p>
              <a:pPr indent="1084263"/>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nc:IdentificationEffectiveDate</a:t>
              </a:r>
              <a:r>
                <a:rPr lang="en-US" sz="1600" dirty="0">
                  <a:solidFill>
                    <a:srgbClr val="000000"/>
                  </a:solidFill>
                  <a:latin typeface="Calibri" pitchFamily="34" charset="0"/>
                  <a:cs typeface="Calibri" pitchFamily="34" charset="0"/>
                </a:rPr>
                <a:t>&gt;2008-04-04&lt;/</a:t>
              </a:r>
              <a:r>
                <a:rPr lang="en-US" sz="1600" dirty="0" err="1">
                  <a:solidFill>
                    <a:srgbClr val="000000"/>
                  </a:solidFill>
                  <a:latin typeface="Calibri" pitchFamily="34" charset="0"/>
                  <a:cs typeface="Calibri" pitchFamily="34" charset="0"/>
                </a:rPr>
                <a:t>nc:IdentificationEffectiveDate</a:t>
              </a:r>
              <a:r>
                <a:rPr lang="en-US" sz="1600" dirty="0">
                  <a:solidFill>
                    <a:srgbClr val="000000"/>
                  </a:solidFill>
                  <a:latin typeface="Calibri" pitchFamily="34" charset="0"/>
                  <a:cs typeface="Calibri" pitchFamily="34" charset="0"/>
                </a:rPr>
                <a:t>&gt;</a:t>
              </a:r>
            </a:p>
            <a:p>
              <a:pPr indent="5746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cyfs:StudentIdentification</a:t>
              </a:r>
              <a:r>
                <a:rPr lang="en-US" sz="1600" dirty="0">
                  <a:solidFill>
                    <a:srgbClr val="000000"/>
                  </a:solidFill>
                  <a:latin typeface="Calibri" pitchFamily="34" charset="0"/>
                  <a:cs typeface="Calibri" pitchFamily="34" charset="0"/>
                </a:rPr>
                <a:t>&gt;</a:t>
              </a:r>
            </a:p>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a:t>
              </a:r>
              <a:r>
                <a:rPr lang="en-US" sz="1600" dirty="0">
                  <a:solidFill>
                    <a:srgbClr val="000000"/>
                  </a:solidFill>
                  <a:latin typeface="Calibri" pitchFamily="34" charset="0"/>
                  <a:cs typeface="Calibri" pitchFamily="34" charset="0"/>
                </a:rPr>
                <a:t>&gt;</a:t>
              </a:r>
            </a:p>
            <a:p>
              <a:pPr>
                <a:defRPr/>
              </a:pPr>
              <a:endParaRPr lang="en-US" sz="1600" dirty="0">
                <a:solidFill>
                  <a:srgbClr val="000000"/>
                </a:solidFill>
                <a:latin typeface="Calibri" pitchFamily="34" charset="0"/>
                <a:cs typeface="Calibri" pitchFamily="34" charset="0"/>
              </a:endParaRPr>
            </a:p>
          </p:txBody>
        </p:sp>
        <p:sp>
          <p:nvSpPr>
            <p:cNvPr id="47" name="Rectangle 46"/>
            <p:cNvSpPr/>
            <p:nvPr/>
          </p:nvSpPr>
          <p:spPr>
            <a:xfrm>
              <a:off x="838200" y="1495425"/>
              <a:ext cx="1553608" cy="457200"/>
            </a:xfrm>
            <a:prstGeom prst="rect">
              <a:avLst/>
            </a:prstGeom>
            <a:gradFill flip="none" rotWithShape="1">
              <a:gsLst>
                <a:gs pos="0">
                  <a:srgbClr val="0A5683"/>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grpSp>
        <p:nvGrpSpPr>
          <p:cNvPr id="48" name="Group 32"/>
          <p:cNvGrpSpPr>
            <a:grpSpLocks/>
          </p:cNvGrpSpPr>
          <p:nvPr/>
        </p:nvGrpSpPr>
        <p:grpSpPr bwMode="auto">
          <a:xfrm>
            <a:off x="914400" y="1887318"/>
            <a:ext cx="8077200" cy="3257453"/>
            <a:chOff x="3097212" y="1526339"/>
            <a:chExt cx="8077192" cy="3257120"/>
          </a:xfrm>
        </p:grpSpPr>
        <p:sp>
          <p:nvSpPr>
            <p:cNvPr id="49" name="Rectangle 48"/>
            <p:cNvSpPr/>
            <p:nvPr/>
          </p:nvSpPr>
          <p:spPr>
            <a:xfrm>
              <a:off x="3124200" y="1592911"/>
              <a:ext cx="3566156" cy="22857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0" name="Straight Connector 49"/>
            <p:cNvCxnSpPr>
              <a:stCxn id="49" idx="3"/>
            </p:cNvCxnSpPr>
            <p:nvPr/>
          </p:nvCxnSpPr>
          <p:spPr>
            <a:xfrm>
              <a:off x="6690356" y="1707200"/>
              <a:ext cx="353210" cy="250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1" name="TextBox 20"/>
            <p:cNvSpPr txBox="1">
              <a:spLocks noChangeArrowheads="1"/>
            </p:cNvSpPr>
            <p:nvPr/>
          </p:nvSpPr>
          <p:spPr bwMode="auto">
            <a:xfrm>
              <a:off x="7059608" y="1526339"/>
              <a:ext cx="1523999"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ID  for unique person object</a:t>
              </a:r>
            </a:p>
          </p:txBody>
        </p:sp>
        <p:sp>
          <p:nvSpPr>
            <p:cNvPr id="52" name="Rectangle 51"/>
            <p:cNvSpPr/>
            <p:nvPr/>
          </p:nvSpPr>
          <p:spPr>
            <a:xfrm>
              <a:off x="3608386" y="3312587"/>
              <a:ext cx="4545008" cy="22857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3" name="Straight Connector 52"/>
            <p:cNvCxnSpPr/>
            <p:nvPr/>
          </p:nvCxnSpPr>
          <p:spPr>
            <a:xfrm flipV="1">
              <a:off x="6697292" y="2807733"/>
              <a:ext cx="0" cy="49881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4" name="TextBox 27"/>
            <p:cNvSpPr txBox="1">
              <a:spLocks noChangeArrowheads="1"/>
            </p:cNvSpPr>
            <p:nvPr/>
          </p:nvSpPr>
          <p:spPr bwMode="auto">
            <a:xfrm>
              <a:off x="7043566" y="2432101"/>
              <a:ext cx="1828800" cy="738664"/>
            </a:xfrm>
            <a:prstGeom prst="rect">
              <a:avLst/>
            </a:prstGeom>
            <a:noFill/>
            <a:ln w="9525">
              <a:solidFill>
                <a:srgbClr val="002060"/>
              </a:solidFill>
              <a:miter lim="800000"/>
              <a:headEnd/>
              <a:tailEnd/>
            </a:ln>
          </p:spPr>
          <p:txBody>
            <a:bodyPr>
              <a:spAutoFit/>
            </a:bodyPr>
            <a:lstStyle/>
            <a:p>
              <a:r>
                <a:rPr lang="en-US" sz="1400" b="1" dirty="0">
                  <a:solidFill>
                    <a:srgbClr val="002060"/>
                  </a:solidFill>
                </a:rPr>
                <a:t>Reference to unique person object playing role</a:t>
              </a:r>
            </a:p>
          </p:txBody>
        </p:sp>
        <p:sp>
          <p:nvSpPr>
            <p:cNvPr id="55" name="Rectangle 54"/>
            <p:cNvSpPr/>
            <p:nvPr/>
          </p:nvSpPr>
          <p:spPr>
            <a:xfrm>
              <a:off x="3097212" y="3535812"/>
              <a:ext cx="8077192" cy="124764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7" name="TextBox 31"/>
            <p:cNvSpPr txBox="1">
              <a:spLocks noChangeArrowheads="1"/>
            </p:cNvSpPr>
            <p:nvPr/>
          </p:nvSpPr>
          <p:spPr bwMode="auto">
            <a:xfrm>
              <a:off x="9574205" y="2711131"/>
              <a:ext cx="1295399" cy="738588"/>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Additional role-specific information</a:t>
              </a:r>
            </a:p>
          </p:txBody>
        </p:sp>
        <p:cxnSp>
          <p:nvCxnSpPr>
            <p:cNvPr id="58" name="Straight Connector 57"/>
            <p:cNvCxnSpPr/>
            <p:nvPr/>
          </p:nvCxnSpPr>
          <p:spPr>
            <a:xfrm>
              <a:off x="6690356" y="2808455"/>
              <a:ext cx="353210" cy="250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050689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8"/>
                                        </p:tgtEl>
                                        <p:attrNameLst>
                                          <p:attrName>style.visibility</p:attrName>
                                        </p:attrNameLst>
                                      </p:cBhvr>
                                      <p:to>
                                        <p:strVal val="visible"/>
                                      </p:to>
                                    </p:set>
                                    <p:anim calcmode="lin" valueType="num">
                                      <p:cBhvr additive="base">
                                        <p:cTn id="19" dur="500" fill="hold"/>
                                        <p:tgtEl>
                                          <p:spTgt spid="48"/>
                                        </p:tgtEl>
                                        <p:attrNameLst>
                                          <p:attrName>ppt_x</p:attrName>
                                        </p:attrNameLst>
                                      </p:cBhvr>
                                      <p:tavLst>
                                        <p:tav tm="0">
                                          <p:val>
                                            <p:strVal val="#ppt_x"/>
                                          </p:val>
                                        </p:tav>
                                        <p:tav tm="100000">
                                          <p:val>
                                            <p:strVal val="#ppt_x"/>
                                          </p:val>
                                        </p:tav>
                                      </p:tavLst>
                                    </p:anim>
                                    <p:anim calcmode="lin" valueType="num">
                                      <p:cBhvr additive="base">
                                        <p:cTn id="20"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1"/>
          <p:cNvSpPr>
            <a:spLocks noGrp="1"/>
          </p:cNvSpPr>
          <p:nvPr>
            <p:ph idx="1"/>
          </p:nvPr>
        </p:nvSpPr>
        <p:spPr/>
        <p:txBody>
          <a:bodyPr/>
          <a:lstStyle/>
          <a:p>
            <a:pPr marL="0" indent="0">
              <a:buNone/>
            </a:pPr>
            <a:r>
              <a:rPr lang="en-US" sz="1600" dirty="0">
                <a:solidFill>
                  <a:schemeClr val="tx1"/>
                </a:solidFill>
              </a:rPr>
              <a:t>The NIEM Model Package Description (MPD) Specification is a peer to the NDR and covers the guidelines for creating IEPDs. </a:t>
            </a:r>
          </a:p>
          <a:p>
            <a:pPr marL="0" indent="0">
              <a:buNone/>
            </a:pPr>
            <a:endParaRPr lang="en-US" sz="1600" dirty="0">
              <a:solidFill>
                <a:schemeClr val="tx1"/>
              </a:solidFill>
            </a:endParaRPr>
          </a:p>
          <a:p>
            <a:pPr marL="0" indent="0">
              <a:buNone/>
            </a:pPr>
            <a:r>
              <a:rPr lang="en-US" sz="1600" dirty="0">
                <a:solidFill>
                  <a:schemeClr val="tx1"/>
                </a:solidFill>
              </a:rPr>
              <a:t>The rules and guidance outlined in the MPD Specification are designed to encourage and facilitate </a:t>
            </a:r>
            <a:r>
              <a:rPr lang="en-US" sz="1600" dirty="0" smtClean="0">
                <a:solidFill>
                  <a:schemeClr val="tx1"/>
                </a:solidFill>
              </a:rPr>
              <a:t>NIEM use by </a:t>
            </a:r>
            <a:r>
              <a:rPr lang="en-US" sz="1600" dirty="0">
                <a:solidFill>
                  <a:schemeClr val="tx1"/>
                </a:solidFill>
              </a:rPr>
              <a:t>balancing consistency, simplicity, and flexibility. </a:t>
            </a:r>
          </a:p>
          <a:p>
            <a:pPr marL="0" indent="0">
              <a:buNone/>
            </a:pPr>
            <a:endParaRPr lang="en-US" sz="1600" dirty="0">
              <a:solidFill>
                <a:schemeClr val="tx1"/>
              </a:solidFill>
            </a:endParaRPr>
          </a:p>
        </p:txBody>
      </p:sp>
      <p:sp>
        <p:nvSpPr>
          <p:cNvPr id="3" name="Title 2"/>
          <p:cNvSpPr>
            <a:spLocks noGrp="1"/>
          </p:cNvSpPr>
          <p:nvPr>
            <p:ph type="title"/>
          </p:nvPr>
        </p:nvSpPr>
        <p:spPr/>
        <p:txBody>
          <a:bodyPr>
            <a:normAutofit/>
          </a:bodyPr>
          <a:lstStyle/>
          <a:p>
            <a:r>
              <a:rPr lang="en-US" smtClean="0"/>
              <a:t>NIEM Conformance and MPD</a:t>
            </a:r>
            <a:endParaRPr lang="en-US" dirty="0"/>
          </a:p>
        </p:txBody>
      </p:sp>
      <p:sp>
        <p:nvSpPr>
          <p:cNvPr id="11" name="Rounded Rectangle 10"/>
          <p:cNvSpPr/>
          <p:nvPr/>
        </p:nvSpPr>
        <p:spPr bwMode="auto">
          <a:xfrm>
            <a:off x="380999" y="2743200"/>
            <a:ext cx="8183563" cy="211852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MPD Specification:</a:t>
            </a:r>
          </a:p>
        </p:txBody>
      </p:sp>
      <p:sp>
        <p:nvSpPr>
          <p:cNvPr id="12" name="Text Placeholder 11"/>
          <p:cNvSpPr txBox="1">
            <a:spLocks/>
          </p:cNvSpPr>
          <p:nvPr/>
        </p:nvSpPr>
        <p:spPr>
          <a:xfrm>
            <a:off x="381000" y="3216277"/>
            <a:ext cx="4143375" cy="1630364"/>
          </a:xfrm>
          <a:prstGeom prst="rect">
            <a:avLst/>
          </a:prstGeom>
        </p:spPr>
        <p:txBody>
          <a:bodyPr/>
          <a:lstStyle/>
          <a:p>
            <a:pPr marL="285750" indent="-285750">
              <a:spcBef>
                <a:spcPts val="1032"/>
              </a:spcBef>
              <a:buFont typeface="Arial" pitchFamily="34" charset="0"/>
              <a:buChar char="•"/>
              <a:defRPr/>
            </a:pPr>
            <a:r>
              <a:rPr lang="en-US" sz="1600" dirty="0">
                <a:solidFill>
                  <a:srgbClr val="646769"/>
                </a:solidFill>
              </a:rPr>
              <a:t>Defines  terminology</a:t>
            </a:r>
          </a:p>
          <a:p>
            <a:pPr marL="285750" indent="-285750">
              <a:spcBef>
                <a:spcPts val="1032"/>
              </a:spcBef>
              <a:buFont typeface="Arial" pitchFamily="34" charset="0"/>
              <a:buChar char="•"/>
              <a:defRPr/>
            </a:pPr>
            <a:r>
              <a:rPr lang="en-US" sz="1600" dirty="0">
                <a:solidFill>
                  <a:srgbClr val="646769"/>
                </a:solidFill>
              </a:rPr>
              <a:t>Identifies required and optional artifacts and metadata in </a:t>
            </a:r>
            <a:r>
              <a:rPr lang="en-US" sz="1600" dirty="0" smtClean="0">
                <a:solidFill>
                  <a:srgbClr val="646769"/>
                </a:solidFill>
              </a:rPr>
              <a:t>IEPDs</a:t>
            </a:r>
            <a:endParaRPr lang="en-US" sz="1600" dirty="0">
              <a:solidFill>
                <a:srgbClr val="646769"/>
              </a:solidFill>
            </a:endParaRPr>
          </a:p>
          <a:p>
            <a:pPr marL="285750" indent="-285750">
              <a:spcBef>
                <a:spcPts val="1032"/>
              </a:spcBef>
              <a:buFont typeface="Arial" pitchFamily="34" charset="0"/>
              <a:buChar char="•"/>
              <a:defRPr/>
            </a:pPr>
            <a:r>
              <a:rPr lang="en-US" sz="1600" dirty="0">
                <a:solidFill>
                  <a:srgbClr val="646769"/>
                </a:solidFill>
              </a:rPr>
              <a:t>Specifies normative rules, </a:t>
            </a:r>
            <a:r>
              <a:rPr lang="en-US" sz="1600" dirty="0" smtClean="0">
                <a:solidFill>
                  <a:srgbClr val="646769"/>
                </a:solidFill>
              </a:rPr>
              <a:t>schemas, </a:t>
            </a:r>
            <a:r>
              <a:rPr lang="en-US" sz="1600" dirty="0">
                <a:solidFill>
                  <a:srgbClr val="646769"/>
                </a:solidFill>
              </a:rPr>
              <a:t>and syntax </a:t>
            </a:r>
          </a:p>
        </p:txBody>
      </p:sp>
      <p:sp>
        <p:nvSpPr>
          <p:cNvPr id="14" name="Text Placeholder 11"/>
          <p:cNvSpPr txBox="1">
            <a:spLocks/>
          </p:cNvSpPr>
          <p:nvPr/>
        </p:nvSpPr>
        <p:spPr>
          <a:xfrm>
            <a:off x="4524376" y="3216277"/>
            <a:ext cx="4040188" cy="1630364"/>
          </a:xfrm>
          <a:prstGeom prst="rect">
            <a:avLst/>
          </a:prstGeom>
        </p:spPr>
        <p:txBody>
          <a:bodyPr/>
          <a:lstStyle/>
          <a:p>
            <a:pPr marL="285750" indent="-285750">
              <a:spcBef>
                <a:spcPts val="1032"/>
              </a:spcBef>
              <a:buFont typeface="Arial" pitchFamily="34" charset="0"/>
              <a:buChar char="•"/>
              <a:defRPr/>
            </a:pPr>
            <a:r>
              <a:rPr lang="en-US" sz="1600" dirty="0">
                <a:solidFill>
                  <a:srgbClr val="646769"/>
                </a:solidFill>
              </a:rPr>
              <a:t>Provides non-normative guidance</a:t>
            </a:r>
          </a:p>
          <a:p>
            <a:pPr marL="285750" indent="-285750">
              <a:spcBef>
                <a:spcPts val="1032"/>
              </a:spcBef>
              <a:buFont typeface="Arial" pitchFamily="34" charset="0"/>
              <a:buChar char="•"/>
              <a:defRPr/>
            </a:pPr>
            <a:r>
              <a:rPr lang="en-US" sz="1600" dirty="0">
                <a:solidFill>
                  <a:srgbClr val="646769"/>
                </a:solidFill>
              </a:rPr>
              <a:t>Refers to other related NIEM specifications for more detail </a:t>
            </a:r>
          </a:p>
        </p:txBody>
      </p:sp>
      <p:sp>
        <p:nvSpPr>
          <p:cNvPr id="16" name="Content Placeholder 1"/>
          <p:cNvSpPr txBox="1">
            <a:spLocks/>
          </p:cNvSpPr>
          <p:nvPr/>
        </p:nvSpPr>
        <p:spPr bwMode="auto">
          <a:xfrm>
            <a:off x="323850" y="5218545"/>
            <a:ext cx="8362950" cy="877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400" b="1" dirty="0">
                <a:solidFill>
                  <a:srgbClr val="686868"/>
                </a:solidFill>
              </a:rPr>
              <a:t>Specific to IEPD development, the specification does not impose </a:t>
            </a:r>
            <a:r>
              <a:rPr lang="en-US" sz="1400" b="1" dirty="0" smtClean="0">
                <a:solidFill>
                  <a:srgbClr val="686868"/>
                </a:solidFill>
              </a:rPr>
              <a:t>mandates or </a:t>
            </a:r>
            <a:r>
              <a:rPr lang="en-US" sz="1400" b="1" dirty="0">
                <a:solidFill>
                  <a:srgbClr val="686868"/>
                </a:solidFill>
              </a:rPr>
              <a:t>rules for all possible situations or organizational needs. Organizations </a:t>
            </a:r>
            <a:r>
              <a:rPr lang="en-US" sz="1400" b="1" dirty="0" smtClean="0">
                <a:solidFill>
                  <a:srgbClr val="686868"/>
                </a:solidFill>
              </a:rPr>
              <a:t>are given </a:t>
            </a:r>
            <a:r>
              <a:rPr lang="en-US" sz="1400" b="1" dirty="0">
                <a:solidFill>
                  <a:srgbClr val="686868"/>
                </a:solidFill>
              </a:rPr>
              <a:t>the flexibility to determine if additional rules or requirements should be i</a:t>
            </a:r>
            <a:r>
              <a:rPr lang="en-US" sz="1400" b="1" dirty="0" smtClean="0">
                <a:solidFill>
                  <a:srgbClr val="686868"/>
                </a:solidFill>
              </a:rPr>
              <a:t>mposed during IEPD development. </a:t>
            </a:r>
            <a:endParaRPr lang="en-US" sz="1400" b="1" dirty="0">
              <a:solidFill>
                <a:srgbClr val="686868"/>
              </a:solidFill>
            </a:endParaRPr>
          </a:p>
        </p:txBody>
      </p:sp>
      <p:grpSp>
        <p:nvGrpSpPr>
          <p:cNvPr id="23" name="Group 22"/>
          <p:cNvGrpSpPr/>
          <p:nvPr/>
        </p:nvGrpSpPr>
        <p:grpSpPr>
          <a:xfrm>
            <a:off x="7407343" y="730894"/>
            <a:ext cx="1235427" cy="143483"/>
            <a:chOff x="7407343" y="730894"/>
            <a:chExt cx="1235427" cy="143483"/>
          </a:xfrm>
        </p:grpSpPr>
        <p:cxnSp>
          <p:nvCxnSpPr>
            <p:cNvPr id="24" name="Straight Connector 23"/>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ight Arrow 30"/>
          <p:cNvSpPr/>
          <p:nvPr/>
        </p:nvSpPr>
        <p:spPr>
          <a:xfrm rot="7489281">
            <a:off x="5311539" y="3350009"/>
            <a:ext cx="496307" cy="126564"/>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2" name="Right Arrow 31"/>
          <p:cNvSpPr/>
          <p:nvPr/>
        </p:nvSpPr>
        <p:spPr>
          <a:xfrm rot="3600000">
            <a:off x="6467715" y="3350009"/>
            <a:ext cx="496307" cy="126564"/>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6" name="Rounded Rectangle 15"/>
          <p:cNvSpPr/>
          <p:nvPr/>
        </p:nvSpPr>
        <p:spPr bwMode="auto">
          <a:xfrm>
            <a:off x="5331236" y="1936166"/>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a:t>
            </a:r>
            <a:endParaRPr lang="en-US" b="1" spc="-50" dirty="0">
              <a:solidFill>
                <a:srgbClr val="304776"/>
              </a:solidFill>
              <a:latin typeface="+mj-lt"/>
              <a:cs typeface="Arial"/>
            </a:endParaRPr>
          </a:p>
        </p:txBody>
      </p:sp>
      <p:sp>
        <p:nvSpPr>
          <p:cNvPr id="98306" name="Content Placeholder 1"/>
          <p:cNvSpPr>
            <a:spLocks noGrp="1"/>
          </p:cNvSpPr>
          <p:nvPr>
            <p:ph idx="1"/>
          </p:nvPr>
        </p:nvSpPr>
        <p:spPr>
          <a:xfrm>
            <a:off x="324069" y="1122947"/>
            <a:ext cx="8362731" cy="1056106"/>
          </a:xfrm>
        </p:spPr>
        <p:txBody>
          <a:bodyPr/>
          <a:lstStyle/>
          <a:p>
            <a:pPr marL="0" indent="0">
              <a:buNone/>
            </a:pPr>
            <a:r>
              <a:rPr lang="en-US" b="1" dirty="0" smtClean="0">
                <a:solidFill>
                  <a:srgbClr val="686868"/>
                </a:solidFill>
              </a:rPr>
              <a:t>Inclusion</a:t>
            </a:r>
            <a:r>
              <a:rPr lang="en-US" dirty="0" smtClean="0">
                <a:solidFill>
                  <a:srgbClr val="686868"/>
                </a:solidFill>
              </a:rPr>
              <a:t> represents containment, whereas </a:t>
            </a:r>
            <a:r>
              <a:rPr lang="en-US" b="1" dirty="0" smtClean="0">
                <a:solidFill>
                  <a:srgbClr val="686868"/>
                </a:solidFill>
              </a:rPr>
              <a:t>Association</a:t>
            </a:r>
            <a:r>
              <a:rPr lang="en-US" dirty="0" smtClean="0">
                <a:solidFill>
                  <a:srgbClr val="686868"/>
                </a:solidFill>
              </a:rPr>
              <a:t> represents a link</a:t>
            </a:r>
          </a:p>
        </p:txBody>
      </p:sp>
      <p:sp>
        <p:nvSpPr>
          <p:cNvPr id="98307" name="Title 2"/>
          <p:cNvSpPr>
            <a:spLocks noGrp="1"/>
          </p:cNvSpPr>
          <p:nvPr>
            <p:ph type="title"/>
          </p:nvPr>
        </p:nvSpPr>
        <p:spPr>
          <a:xfrm>
            <a:off x="255754" y="131380"/>
            <a:ext cx="6963193" cy="472966"/>
          </a:xfrm>
        </p:spPr>
        <p:txBody>
          <a:bodyPr>
            <a:normAutofit fontScale="90000"/>
          </a:bodyPr>
          <a:lstStyle/>
          <a:p>
            <a:r>
              <a:rPr lang="en-US" dirty="0" smtClean="0"/>
              <a:t>Association by Referencing is Different than Association by Inclusion</a:t>
            </a:r>
          </a:p>
        </p:txBody>
      </p:sp>
      <p:sp>
        <p:nvSpPr>
          <p:cNvPr id="30" name="Content Placeholder 1"/>
          <p:cNvSpPr txBox="1">
            <a:spLocks/>
          </p:cNvSpPr>
          <p:nvPr/>
        </p:nvSpPr>
        <p:spPr bwMode="auto">
          <a:xfrm>
            <a:off x="381000" y="5214938"/>
            <a:ext cx="8229600" cy="1066800"/>
          </a:xfrm>
          <a:prstGeom prst="rect">
            <a:avLst/>
          </a:prstGeom>
          <a:noFill/>
          <a:ln w="9525">
            <a:noFill/>
            <a:miter lim="800000"/>
            <a:headEnd/>
            <a:tailEnd/>
          </a:ln>
        </p:spPr>
        <p:txBody>
          <a:bodyPr/>
          <a:lstStyle/>
          <a:p>
            <a:pPr algn="ctr">
              <a:spcBef>
                <a:spcPct val="20000"/>
              </a:spcBef>
            </a:pPr>
            <a:r>
              <a:rPr lang="en-US" dirty="0">
                <a:solidFill>
                  <a:srgbClr val="686868"/>
                </a:solidFill>
              </a:rPr>
              <a:t>The use of Associations (or Referencing) avoids redundancy, conveys </a:t>
            </a:r>
            <a:r>
              <a:rPr lang="en-US" dirty="0" smtClean="0">
                <a:solidFill>
                  <a:srgbClr val="686868"/>
                </a:solidFill>
              </a:rPr>
              <a:t>equivalence, </a:t>
            </a:r>
            <a:r>
              <a:rPr lang="en-US" dirty="0">
                <a:solidFill>
                  <a:srgbClr val="686868"/>
                </a:solidFill>
              </a:rPr>
              <a:t>and enables the support of multiple associations</a:t>
            </a:r>
          </a:p>
        </p:txBody>
      </p:sp>
      <p:sp>
        <p:nvSpPr>
          <p:cNvPr id="98318" name="TextBox 29"/>
          <p:cNvSpPr txBox="1">
            <a:spLocks noChangeArrowheads="1"/>
          </p:cNvSpPr>
          <p:nvPr/>
        </p:nvSpPr>
        <p:spPr bwMode="auto">
          <a:xfrm>
            <a:off x="1524000" y="4657725"/>
            <a:ext cx="1905000" cy="369332"/>
          </a:xfrm>
          <a:prstGeom prst="rect">
            <a:avLst/>
          </a:prstGeom>
          <a:noFill/>
          <a:ln w="9525">
            <a:noFill/>
            <a:miter lim="800000"/>
            <a:headEnd/>
            <a:tailEnd/>
          </a:ln>
        </p:spPr>
        <p:txBody>
          <a:bodyPr>
            <a:spAutoFit/>
          </a:bodyPr>
          <a:lstStyle/>
          <a:p>
            <a:pPr algn="ctr"/>
            <a:r>
              <a:rPr lang="en-US" b="1"/>
              <a:t>Inclusion</a:t>
            </a:r>
          </a:p>
        </p:txBody>
      </p:sp>
      <p:sp>
        <p:nvSpPr>
          <p:cNvPr id="98319" name="TextBox 29"/>
          <p:cNvSpPr txBox="1">
            <a:spLocks noChangeArrowheads="1"/>
          </p:cNvSpPr>
          <p:nvPr/>
        </p:nvSpPr>
        <p:spPr bwMode="auto">
          <a:xfrm>
            <a:off x="5264979" y="4659313"/>
            <a:ext cx="1905000" cy="369332"/>
          </a:xfrm>
          <a:prstGeom prst="rect">
            <a:avLst/>
          </a:prstGeom>
          <a:noFill/>
          <a:ln w="9525">
            <a:noFill/>
            <a:miter lim="800000"/>
            <a:headEnd/>
            <a:tailEnd/>
          </a:ln>
        </p:spPr>
        <p:txBody>
          <a:bodyPr>
            <a:spAutoFit/>
          </a:bodyPr>
          <a:lstStyle/>
          <a:p>
            <a:pPr algn="ctr"/>
            <a:r>
              <a:rPr lang="en-US" b="1" dirty="0"/>
              <a:t>Association</a:t>
            </a:r>
          </a:p>
        </p:txBody>
      </p:sp>
      <p:sp>
        <p:nvSpPr>
          <p:cNvPr id="3" name="Oval 2"/>
          <p:cNvSpPr/>
          <p:nvPr/>
        </p:nvSpPr>
        <p:spPr>
          <a:xfrm>
            <a:off x="5559694" y="2984902"/>
            <a:ext cx="1189323" cy="594508"/>
          </a:xfrm>
          <a:prstGeom prst="ellipse">
            <a:avLst/>
          </a:prstGeom>
          <a:gradFill>
            <a:gsLst>
              <a:gs pos="0">
                <a:schemeClr val="accent1">
                  <a:lumMod val="50000"/>
                </a:schemeClr>
              </a:gs>
              <a:gs pos="100000">
                <a:schemeClr val="accent1"/>
              </a:gs>
            </a:gsLst>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mj-lt"/>
              </a:rPr>
              <a:t>Owns</a:t>
            </a:r>
            <a:endParaRPr lang="en-US" dirty="0">
              <a:latin typeface="+mj-lt"/>
            </a:endParaRPr>
          </a:p>
        </p:txBody>
      </p:sp>
      <p:sp>
        <p:nvSpPr>
          <p:cNvPr id="6" name="Rounded Rectangle 5"/>
          <p:cNvSpPr/>
          <p:nvPr/>
        </p:nvSpPr>
        <p:spPr>
          <a:xfrm>
            <a:off x="4419600" y="3668712"/>
            <a:ext cx="1447800" cy="77311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smtClean="0">
                <a:latin typeface="+mj-lt"/>
              </a:rPr>
              <a:t>Vehicle</a:t>
            </a:r>
            <a:endParaRPr lang="en-US" dirty="0">
              <a:latin typeface="+mj-lt"/>
            </a:endParaRPr>
          </a:p>
        </p:txBody>
      </p:sp>
      <p:sp>
        <p:nvSpPr>
          <p:cNvPr id="24" name="Rounded Rectangle 23"/>
          <p:cNvSpPr/>
          <p:nvPr/>
        </p:nvSpPr>
        <p:spPr>
          <a:xfrm>
            <a:off x="6444074" y="3668712"/>
            <a:ext cx="1447800" cy="77311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smtClean="0">
                <a:latin typeface="+mj-lt"/>
              </a:rPr>
              <a:t>Vehicle</a:t>
            </a:r>
            <a:endParaRPr lang="en-US" dirty="0">
              <a:latin typeface="+mj-lt"/>
            </a:endParaRPr>
          </a:p>
        </p:txBody>
      </p:sp>
      <p:sp>
        <p:nvSpPr>
          <p:cNvPr id="25" name="Rounded Rectangle 24"/>
          <p:cNvSpPr/>
          <p:nvPr/>
        </p:nvSpPr>
        <p:spPr bwMode="auto">
          <a:xfrm>
            <a:off x="1722603" y="1936166"/>
            <a:ext cx="1646238" cy="248343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smtClean="0">
                <a:solidFill>
                  <a:srgbClr val="304776"/>
                </a:solidFill>
                <a:latin typeface="+mj-lt"/>
                <a:cs typeface="Arial"/>
              </a:rPr>
              <a:t>Person</a:t>
            </a:r>
            <a:endParaRPr lang="en-US" b="1" spc="-50" dirty="0">
              <a:solidFill>
                <a:srgbClr val="304776"/>
              </a:solidFill>
              <a:latin typeface="+mj-lt"/>
              <a:cs typeface="Arial"/>
            </a:endParaRPr>
          </a:p>
        </p:txBody>
      </p:sp>
      <p:sp>
        <p:nvSpPr>
          <p:cNvPr id="26" name="Rounded Rectangle 25"/>
          <p:cNvSpPr/>
          <p:nvPr/>
        </p:nvSpPr>
        <p:spPr>
          <a:xfrm>
            <a:off x="1821823" y="2895600"/>
            <a:ext cx="1447800" cy="77311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smtClean="0">
                <a:latin typeface="+mj-lt"/>
              </a:rPr>
              <a:t>Vehicle</a:t>
            </a:r>
            <a:endParaRPr lang="en-US" dirty="0">
              <a:latin typeface="+mj-lt"/>
            </a:endParaRPr>
          </a:p>
        </p:txBody>
      </p:sp>
      <p:sp>
        <p:nvSpPr>
          <p:cNvPr id="29" name="Right Arrow 28"/>
          <p:cNvSpPr/>
          <p:nvPr/>
        </p:nvSpPr>
        <p:spPr>
          <a:xfrm rot="16200000">
            <a:off x="6057523" y="2790687"/>
            <a:ext cx="193663"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110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4"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198992"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6" name="Rectangle 5"/>
          <p:cNvSpPr/>
          <p:nvPr/>
        </p:nvSpPr>
        <p:spPr bwMode="auto">
          <a:xfrm>
            <a:off x="228600" y="1219200"/>
            <a:ext cx="8686800" cy="4572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de-DE" sz="1600" dirty="0">
                <a:solidFill>
                  <a:srgbClr val="000000"/>
                </a:solidFill>
                <a:latin typeface="Calibri" pitchFamily="34" charset="0"/>
                <a:cs typeface="Calibri" pitchFamily="34" charset="0"/>
              </a:rPr>
              <a:t>&lt;xsd:schema&gt;</a:t>
            </a:r>
          </a:p>
          <a:p>
            <a:pPr lvl="1">
              <a:defRPr/>
            </a:pPr>
            <a:r>
              <a:rPr lang="en-US" sz="1600" dirty="0">
                <a:solidFill>
                  <a:srgbClr val="000000"/>
                </a:solidFill>
                <a:latin typeface="Calibri" pitchFamily="34" charset="0"/>
                <a:cs typeface="Calibri" pitchFamily="34" charset="0"/>
              </a:rPr>
              <a:t>&lt;xsd:complexType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PersonType</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xs:element</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GivenName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xs:string</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xs:element</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SurName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xs:string</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xsd:attribute</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="kin"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xs:IDREFS</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use</a:t>
            </a:r>
            <a:r>
              <a:rPr lang="en-US" sz="1600" dirty="0" smtClean="0">
                <a:solidFill>
                  <a:srgbClr val="000000"/>
                </a:solidFill>
                <a:latin typeface="Calibri" pitchFamily="34" charset="0"/>
                <a:cs typeface="Calibri" pitchFamily="34" charset="0"/>
              </a:rPr>
              <a:t>="optional"/&gt;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xsd:attribute</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="parent"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xs:IDREF</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use</a:t>
            </a:r>
            <a:r>
              <a:rPr lang="en-US" sz="1600" dirty="0" smtClean="0">
                <a:solidFill>
                  <a:srgbClr val="000000"/>
                </a:solidFill>
                <a:latin typeface="Calibri" pitchFamily="34" charset="0"/>
                <a:cs typeface="Calibri" pitchFamily="34" charset="0"/>
              </a:rPr>
              <a:t>="optional" </a:t>
            </a:r>
            <a:r>
              <a:rPr lang="en-US" sz="1600" dirty="0">
                <a:solidFill>
                  <a:srgbClr val="000000"/>
                </a:solidFill>
                <a:latin typeface="Calibri" pitchFamily="34" charset="0"/>
                <a:cs typeface="Calibri" pitchFamily="34" charset="0"/>
              </a:rPr>
              <a:t>/&gt;</a:t>
            </a: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xsd:attribute</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="id"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xs:ID</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use</a:t>
            </a:r>
            <a:r>
              <a:rPr lang="en-US" sz="1600" dirty="0" smtClean="0">
                <a:solidFill>
                  <a:srgbClr val="000000"/>
                </a:solidFill>
                <a:latin typeface="Calibri" pitchFamily="34" charset="0"/>
                <a:cs typeface="Calibri" pitchFamily="34" charset="0"/>
              </a:rPr>
              <a:t>="optional"/&gt;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&lt;/xsd:complexType&gt;</a:t>
            </a:r>
          </a:p>
          <a:p>
            <a:pPr lvl="1">
              <a:defRPr/>
            </a:pPr>
            <a:r>
              <a:rPr lang="en-US" sz="1600" dirty="0">
                <a:solidFill>
                  <a:srgbClr val="000000"/>
                </a:solidFill>
                <a:latin typeface="Calibri" pitchFamily="34" charset="0"/>
                <a:cs typeface="Calibri" pitchFamily="34" charset="0"/>
              </a:rPr>
              <a:t>&lt;xsd:complexType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PeopleType</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&lt;xsd:element name</a:t>
            </a:r>
            <a:r>
              <a:rPr lang="en-US" sz="1600" dirty="0" smtClean="0">
                <a:solidFill>
                  <a:srgbClr val="000000"/>
                </a:solidFill>
                <a:latin typeface="Calibri" pitchFamily="34" charset="0"/>
                <a:cs typeface="Calibri" pitchFamily="34" charset="0"/>
              </a:rPr>
              <a:t>="Person"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abc:PersonType</a:t>
            </a:r>
            <a:r>
              <a:rPr lang="en-US" sz="1600" dirty="0" smtClean="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minOccurs</a:t>
            </a:r>
            <a:r>
              <a:rPr lang="en-US" sz="1600" dirty="0" smtClean="0">
                <a:solidFill>
                  <a:srgbClr val="000000"/>
                </a:solidFill>
                <a:latin typeface="Calibri" pitchFamily="34" charset="0"/>
                <a:cs typeface="Calibri" pitchFamily="34" charset="0"/>
              </a:rPr>
              <a:t>="1" </a:t>
            </a:r>
            <a:r>
              <a:rPr lang="en-US" sz="1600" dirty="0" err="1">
                <a:solidFill>
                  <a:srgbClr val="000000"/>
                </a:solidFill>
                <a:latin typeface="Calibri" pitchFamily="34" charset="0"/>
                <a:cs typeface="Calibri" pitchFamily="34" charset="0"/>
              </a:rPr>
              <a:t>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&lt;/xsd:complexType&gt;</a:t>
            </a:r>
          </a:p>
          <a:p>
            <a:pPr lvl="1">
              <a:defRPr/>
            </a:pPr>
            <a:r>
              <a:rPr lang="en-US" sz="1600" dirty="0">
                <a:solidFill>
                  <a:srgbClr val="000000"/>
                </a:solidFill>
                <a:latin typeface="Calibri" pitchFamily="34" charset="0"/>
                <a:cs typeface="Calibri" pitchFamily="34" charset="0"/>
              </a:rPr>
              <a:t>&lt;xsd:element name</a:t>
            </a:r>
            <a:r>
              <a:rPr lang="en-US" sz="1600" dirty="0" smtClean="0">
                <a:solidFill>
                  <a:srgbClr val="000000"/>
                </a:solidFill>
                <a:latin typeface="Calibri" pitchFamily="34" charset="0"/>
                <a:cs typeface="Calibri" pitchFamily="34" charset="0"/>
              </a:rPr>
              <a:t>="People"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abc:PeopleType</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a:defRPr/>
            </a:pPr>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xsd:schema</a:t>
            </a:r>
            <a:r>
              <a:rPr lang="en-US" sz="1600" dirty="0">
                <a:solidFill>
                  <a:srgbClr val="000000"/>
                </a:solidFill>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latin typeface="Calibri" pitchFamily="34" charset="0"/>
              <a:cs typeface="Calibri" pitchFamily="34" charset="0"/>
            </a:endParaRPr>
          </a:p>
        </p:txBody>
      </p:sp>
      <p:sp>
        <p:nvSpPr>
          <p:cNvPr id="99331" name="Title 2"/>
          <p:cNvSpPr>
            <a:spLocks noGrp="1"/>
          </p:cNvSpPr>
          <p:nvPr>
            <p:ph type="title"/>
          </p:nvPr>
        </p:nvSpPr>
        <p:spPr/>
        <p:txBody>
          <a:bodyPr/>
          <a:lstStyle/>
          <a:p>
            <a:r>
              <a:rPr lang="en-US" smtClean="0"/>
              <a:t>XML Referencing Example</a:t>
            </a:r>
          </a:p>
        </p:txBody>
      </p:sp>
      <p:grpSp>
        <p:nvGrpSpPr>
          <p:cNvPr id="3" name="Group 28"/>
          <p:cNvGrpSpPr>
            <a:grpSpLocks/>
          </p:cNvGrpSpPr>
          <p:nvPr/>
        </p:nvGrpSpPr>
        <p:grpSpPr bwMode="auto">
          <a:xfrm>
            <a:off x="1219200" y="2393600"/>
            <a:ext cx="7620000" cy="1384995"/>
            <a:chOff x="1066800" y="5903555"/>
            <a:chExt cx="7620000" cy="1385023"/>
          </a:xfrm>
        </p:grpSpPr>
        <p:sp>
          <p:nvSpPr>
            <p:cNvPr id="23" name="Rectangle 22"/>
            <p:cNvSpPr/>
            <p:nvPr/>
          </p:nvSpPr>
          <p:spPr>
            <a:xfrm>
              <a:off x="1066800" y="6215059"/>
              <a:ext cx="5867400" cy="762015"/>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9334" name="TextBox 23"/>
            <p:cNvSpPr txBox="1">
              <a:spLocks noChangeArrowheads="1"/>
            </p:cNvSpPr>
            <p:nvPr/>
          </p:nvSpPr>
          <p:spPr bwMode="auto">
            <a:xfrm>
              <a:off x="7162800" y="5903555"/>
              <a:ext cx="1524000" cy="1385023"/>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ID, </a:t>
              </a:r>
              <a:r>
                <a:rPr lang="en-US" sz="1400" b="1" dirty="0" smtClean="0">
                  <a:solidFill>
                    <a:srgbClr val="002060"/>
                  </a:solidFill>
                </a:rPr>
                <a:t>IDREF, </a:t>
              </a:r>
              <a:r>
                <a:rPr lang="en-US" sz="1400" b="1" dirty="0">
                  <a:solidFill>
                    <a:srgbClr val="002060"/>
                  </a:solidFill>
                </a:rPr>
                <a:t>and IDREFS must be used as types for declared attributes</a:t>
              </a:r>
            </a:p>
          </p:txBody>
        </p:sp>
        <p:cxnSp>
          <p:nvCxnSpPr>
            <p:cNvPr id="25" name="Straight Connector 24"/>
            <p:cNvCxnSpPr>
              <a:stCxn id="99334" idx="1"/>
              <a:endCxn id="23" idx="3"/>
            </p:cNvCxnSpPr>
            <p:nvPr/>
          </p:nvCxnSpPr>
          <p:spPr>
            <a:xfrm flipH="1">
              <a:off x="6934200" y="6596067"/>
              <a:ext cx="228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7407343" y="730894"/>
            <a:ext cx="1235427" cy="143483"/>
            <a:chOff x="7407343" y="730894"/>
            <a:chExt cx="1235427" cy="143483"/>
          </a:xfrm>
        </p:grpSpPr>
        <p:cxnSp>
          <p:nvCxnSpPr>
            <p:cNvPr id="13" name="Straight Connector 12"/>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p:cNvSpPr/>
          <p:nvPr/>
        </p:nvSpPr>
        <p:spPr>
          <a:xfrm>
            <a:off x="198992"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7" name="Rectangle 56"/>
          <p:cNvSpPr/>
          <p:nvPr/>
        </p:nvSpPr>
        <p:spPr bwMode="auto">
          <a:xfrm>
            <a:off x="228600" y="1219200"/>
            <a:ext cx="8686800" cy="4572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de-DE" sz="1600" dirty="0">
                <a:solidFill>
                  <a:srgbClr val="002060"/>
                </a:solidFill>
                <a:latin typeface="Calibri" pitchFamily="34" charset="0"/>
                <a:cs typeface="Calibri" pitchFamily="34" charset="0"/>
              </a:rPr>
              <a:t>&lt;xsd:schema&gt;</a:t>
            </a:r>
          </a:p>
          <a:p>
            <a:pPr lvl="1">
              <a:defRPr/>
            </a:pPr>
            <a:r>
              <a:rPr lang="en-US" sz="1600" dirty="0">
                <a:solidFill>
                  <a:srgbClr val="002060"/>
                </a:solidFill>
                <a:latin typeface="Calibri" pitchFamily="34" charset="0"/>
                <a:cs typeface="Calibri" pitchFamily="34" charset="0"/>
              </a:rPr>
              <a:t>&lt;xsd:complexType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PersonType</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xs:element</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GivenName</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xs:string</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xs:element</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SurName</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xs:string</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xsd:attribute</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="kin"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xs:IDREFS</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use</a:t>
            </a:r>
            <a:r>
              <a:rPr lang="en-US" sz="1600" dirty="0" smtClean="0">
                <a:solidFill>
                  <a:srgbClr val="002060"/>
                </a:solidFill>
                <a:latin typeface="Calibri" pitchFamily="34" charset="0"/>
                <a:cs typeface="Calibri" pitchFamily="34" charset="0"/>
              </a:rPr>
              <a:t>="optional"/&gt;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xsd:attribute</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="parent"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xs:IDREF</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use</a:t>
            </a:r>
            <a:r>
              <a:rPr lang="en-US" sz="1600" dirty="0" smtClean="0">
                <a:solidFill>
                  <a:srgbClr val="002060"/>
                </a:solidFill>
                <a:latin typeface="Calibri" pitchFamily="34" charset="0"/>
                <a:cs typeface="Calibri" pitchFamily="34" charset="0"/>
              </a:rPr>
              <a:t>="optional" </a:t>
            </a:r>
            <a:r>
              <a:rPr lang="en-US" sz="1600" dirty="0">
                <a:solidFill>
                  <a:srgbClr val="002060"/>
                </a:solidFill>
                <a:latin typeface="Calibri" pitchFamily="34" charset="0"/>
                <a:cs typeface="Calibri" pitchFamily="34" charset="0"/>
              </a:rPr>
              <a:t>/&gt;</a:t>
            </a: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xsd:attribute</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="id"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xs:ID</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use</a:t>
            </a:r>
            <a:r>
              <a:rPr lang="en-US" sz="1600" dirty="0" smtClean="0">
                <a:solidFill>
                  <a:srgbClr val="002060"/>
                </a:solidFill>
                <a:latin typeface="Calibri" pitchFamily="34" charset="0"/>
                <a:cs typeface="Calibri" pitchFamily="34" charset="0"/>
              </a:rPr>
              <a:t>="optional"/&gt;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&lt;/xsd:complexType&gt;</a:t>
            </a:r>
          </a:p>
          <a:p>
            <a:pPr lvl="1">
              <a:defRPr/>
            </a:pPr>
            <a:r>
              <a:rPr lang="en-US" sz="1600" dirty="0">
                <a:solidFill>
                  <a:srgbClr val="002060"/>
                </a:solidFill>
                <a:latin typeface="Calibri" pitchFamily="34" charset="0"/>
                <a:cs typeface="Calibri" pitchFamily="34" charset="0"/>
              </a:rPr>
              <a:t>&lt;xsd:complexType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PeopleType</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&lt;xsd:element name</a:t>
            </a:r>
            <a:r>
              <a:rPr lang="en-US" sz="1600" dirty="0" smtClean="0">
                <a:solidFill>
                  <a:srgbClr val="002060"/>
                </a:solidFill>
                <a:latin typeface="Calibri" pitchFamily="34" charset="0"/>
                <a:cs typeface="Calibri" pitchFamily="34" charset="0"/>
              </a:rPr>
              <a:t>="Person"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abc:PersonType</a:t>
            </a:r>
            <a:r>
              <a:rPr lang="en-US" sz="1600" dirty="0" smtClean="0">
                <a:solidFill>
                  <a:srgbClr val="002060"/>
                </a:solidFill>
                <a:latin typeface="Calibri" pitchFamily="34" charset="0"/>
                <a:cs typeface="Calibri" pitchFamily="34" charset="0"/>
              </a:rPr>
              <a:t>" </a:t>
            </a:r>
            <a:r>
              <a:rPr lang="en-US" sz="1600" dirty="0" err="1">
                <a:solidFill>
                  <a:srgbClr val="002060"/>
                </a:solidFill>
                <a:latin typeface="Calibri" pitchFamily="34" charset="0"/>
                <a:cs typeface="Calibri" pitchFamily="34" charset="0"/>
              </a:rPr>
              <a:t>minOccurs</a:t>
            </a:r>
            <a:r>
              <a:rPr lang="en-US" sz="1600" dirty="0" smtClean="0">
                <a:solidFill>
                  <a:srgbClr val="002060"/>
                </a:solidFill>
                <a:latin typeface="Calibri" pitchFamily="34" charset="0"/>
                <a:cs typeface="Calibri" pitchFamily="34" charset="0"/>
              </a:rPr>
              <a:t>="1" </a:t>
            </a:r>
            <a:r>
              <a:rPr lang="en-US" sz="1600" dirty="0" err="1">
                <a:solidFill>
                  <a:srgbClr val="002060"/>
                </a:solidFill>
                <a:latin typeface="Calibri" pitchFamily="34" charset="0"/>
                <a:cs typeface="Calibri" pitchFamily="34" charset="0"/>
              </a:rPr>
              <a:t>maxOccurs</a:t>
            </a:r>
            <a:r>
              <a:rPr lang="en-US" sz="1600" dirty="0" smtClean="0">
                <a:solidFill>
                  <a:srgbClr val="002060"/>
                </a:solidFill>
                <a:latin typeface="Calibri" pitchFamily="34" charset="0"/>
                <a:cs typeface="Calibri" pitchFamily="34" charset="0"/>
              </a:rPr>
              <a:t>="unbounded"/&gt;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&lt;/xsd:complexType&gt;</a:t>
            </a:r>
          </a:p>
          <a:p>
            <a:pPr lvl="1">
              <a:defRPr/>
            </a:pPr>
            <a:r>
              <a:rPr lang="en-US" sz="1600" dirty="0">
                <a:solidFill>
                  <a:srgbClr val="002060"/>
                </a:solidFill>
                <a:latin typeface="Calibri" pitchFamily="34" charset="0"/>
                <a:cs typeface="Calibri" pitchFamily="34" charset="0"/>
              </a:rPr>
              <a:t>&lt;xsd:element name</a:t>
            </a:r>
            <a:r>
              <a:rPr lang="en-US" sz="1600" dirty="0" smtClean="0">
                <a:solidFill>
                  <a:srgbClr val="002060"/>
                </a:solidFill>
                <a:latin typeface="Calibri" pitchFamily="34" charset="0"/>
                <a:cs typeface="Calibri" pitchFamily="34" charset="0"/>
              </a:rPr>
              <a:t>="People"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abc:PeopleType</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a:defRPr/>
            </a:pPr>
            <a:r>
              <a:rPr lang="en-US" sz="1600" dirty="0">
                <a:solidFill>
                  <a:srgbClr val="002060"/>
                </a:solidFill>
                <a:latin typeface="Calibri" pitchFamily="34" charset="0"/>
                <a:cs typeface="Calibri" pitchFamily="34" charset="0"/>
              </a:rPr>
              <a:t>&lt;/</a:t>
            </a:r>
            <a:r>
              <a:rPr lang="en-US" sz="1600" dirty="0" err="1">
                <a:solidFill>
                  <a:srgbClr val="002060"/>
                </a:solidFill>
                <a:latin typeface="Calibri" pitchFamily="34" charset="0"/>
                <a:cs typeface="Calibri" pitchFamily="34" charset="0"/>
              </a:rPr>
              <a:t>xsd:schema</a:t>
            </a:r>
            <a:r>
              <a:rPr lang="en-US" sz="1600" dirty="0">
                <a:solidFill>
                  <a:srgbClr val="002060"/>
                </a:solidFill>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2060"/>
              </a:solidFill>
              <a:latin typeface="Calibri" pitchFamily="34" charset="0"/>
              <a:cs typeface="Calibri" pitchFamily="34" charset="0"/>
            </a:endParaRPr>
          </a:p>
        </p:txBody>
      </p:sp>
      <p:sp>
        <p:nvSpPr>
          <p:cNvPr id="100355" name="Title 2"/>
          <p:cNvSpPr>
            <a:spLocks noGrp="1"/>
          </p:cNvSpPr>
          <p:nvPr>
            <p:ph type="title"/>
          </p:nvPr>
        </p:nvSpPr>
        <p:spPr/>
        <p:txBody>
          <a:bodyPr/>
          <a:lstStyle/>
          <a:p>
            <a:r>
              <a:rPr lang="en-US" smtClean="0"/>
              <a:t>XML Referencing Example</a:t>
            </a:r>
          </a:p>
        </p:txBody>
      </p:sp>
      <p:sp>
        <p:nvSpPr>
          <p:cNvPr id="54" name="Rectangle 53"/>
          <p:cNvSpPr/>
          <p:nvPr/>
        </p:nvSpPr>
        <p:spPr>
          <a:xfrm>
            <a:off x="2113547" y="1295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9" name="Rectangle 8"/>
          <p:cNvSpPr/>
          <p:nvPr/>
        </p:nvSpPr>
        <p:spPr bwMode="auto">
          <a:xfrm>
            <a:off x="2133600" y="1752600"/>
            <a:ext cx="6858000" cy="3657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GB" sz="1600" dirty="0">
                <a:solidFill>
                  <a:srgbClr val="002060"/>
                </a:solidFill>
                <a:latin typeface="Calibri" pitchFamily="34" charset="0"/>
                <a:cs typeface="Calibri" pitchFamily="34" charset="0"/>
              </a:rPr>
              <a:t>&lt;People&gt;</a:t>
            </a:r>
          </a:p>
          <a:p>
            <a:pPr lvl="1">
              <a:defRPr/>
            </a:pPr>
            <a:r>
              <a:rPr lang="en-GB" sz="1600" dirty="0">
                <a:solidFill>
                  <a:srgbClr val="002060"/>
                </a:solidFill>
                <a:latin typeface="Calibri" pitchFamily="34" charset="0"/>
                <a:cs typeface="Calibri" pitchFamily="34" charset="0"/>
              </a:rPr>
              <a:t>&lt;Person id</a:t>
            </a:r>
            <a:r>
              <a:rPr lang="en-GB" sz="1600" dirty="0" smtClean="0">
                <a:solidFill>
                  <a:srgbClr val="002060"/>
                </a:solidFill>
                <a:latin typeface="Calibri" pitchFamily="34" charset="0"/>
                <a:cs typeface="Calibri" pitchFamily="34" charset="0"/>
              </a:rPr>
              <a:t>="H1" </a:t>
            </a:r>
            <a:r>
              <a:rPr lang="en-GB" sz="1600" dirty="0">
                <a:solidFill>
                  <a:srgbClr val="002060"/>
                </a:solidFill>
                <a:latin typeface="Calibri" pitchFamily="34" charset="0"/>
                <a:cs typeface="Calibri" pitchFamily="34" charset="0"/>
              </a:rPr>
              <a:t>kin</a:t>
            </a:r>
            <a:r>
              <a:rPr lang="en-GB" sz="1600" dirty="0" smtClean="0">
                <a:solidFill>
                  <a:srgbClr val="002060"/>
                </a:solidFill>
                <a:latin typeface="Calibri" pitchFamily="34" charset="0"/>
                <a:cs typeface="Calibri" pitchFamily="34" charset="0"/>
              </a:rPr>
              <a:t>="L1 B1" </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	&lt;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&gt;Homer&lt;/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		&lt;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&gt;Simpson&lt;/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&lt;/Person&gt;</a:t>
            </a:r>
          </a:p>
          <a:p>
            <a:pPr lvl="1">
              <a:defRPr/>
            </a:pPr>
            <a:r>
              <a:rPr lang="pt-BR" sz="1600" dirty="0">
                <a:solidFill>
                  <a:srgbClr val="002060"/>
                </a:solidFill>
                <a:latin typeface="Calibri" pitchFamily="34" charset="0"/>
                <a:cs typeface="Calibri" pitchFamily="34" charset="0"/>
              </a:rPr>
              <a:t>&lt;Person id</a:t>
            </a:r>
            <a:r>
              <a:rPr lang="pt-BR" sz="1600" dirty="0" smtClean="0">
                <a:solidFill>
                  <a:srgbClr val="002060"/>
                </a:solidFill>
                <a:latin typeface="Calibri" pitchFamily="34" charset="0"/>
                <a:cs typeface="Calibri" pitchFamily="34" charset="0"/>
              </a:rPr>
              <a:t>="B1" </a:t>
            </a:r>
            <a:r>
              <a:rPr lang="pt-BR" sz="1600" dirty="0">
                <a:solidFill>
                  <a:srgbClr val="002060"/>
                </a:solidFill>
                <a:latin typeface="Calibri" pitchFamily="34" charset="0"/>
                <a:cs typeface="Calibri" pitchFamily="34" charset="0"/>
              </a:rPr>
              <a:t>parent</a:t>
            </a:r>
            <a:r>
              <a:rPr lang="pt-BR" sz="1600" dirty="0" smtClean="0">
                <a:solidFill>
                  <a:srgbClr val="002060"/>
                </a:solidFill>
                <a:latin typeface="Calibri" pitchFamily="34" charset="0"/>
                <a:cs typeface="Calibri" pitchFamily="34" charset="0"/>
              </a:rPr>
              <a:t>="H1" </a:t>
            </a:r>
            <a:r>
              <a:rPr lang="pt-BR" sz="1600" dirty="0">
                <a:solidFill>
                  <a:srgbClr val="002060"/>
                </a:solidFill>
                <a:latin typeface="Calibri" pitchFamily="34" charset="0"/>
                <a:cs typeface="Calibri" pitchFamily="34" charset="0"/>
              </a:rPr>
              <a:t>kin</a:t>
            </a:r>
            <a:r>
              <a:rPr lang="pt-BR" sz="1600" dirty="0" smtClean="0">
                <a:solidFill>
                  <a:srgbClr val="002060"/>
                </a:solidFill>
                <a:latin typeface="Calibri" pitchFamily="34" charset="0"/>
                <a:cs typeface="Calibri" pitchFamily="34" charset="0"/>
              </a:rPr>
              <a:t>="H1 L1" </a:t>
            </a:r>
            <a:r>
              <a:rPr lang="pt-BR" sz="1600" dirty="0">
                <a:solidFill>
                  <a:srgbClr val="002060"/>
                </a:solidFill>
                <a:latin typeface="Calibri" pitchFamily="34" charset="0"/>
                <a:cs typeface="Calibri" pitchFamily="34" charset="0"/>
              </a:rPr>
              <a:t>&gt;</a:t>
            </a:r>
            <a:r>
              <a:rPr lang="en-GB" sz="1600" dirty="0">
                <a:solidFill>
                  <a:srgbClr val="002060"/>
                </a:solidFill>
                <a:latin typeface="Calibri" pitchFamily="34" charset="0"/>
                <a:cs typeface="Calibri" pitchFamily="34" charset="0"/>
              </a:rPr>
              <a:t>			&lt;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&gt;Bart&lt;/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		&lt;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&gt;Simpson&lt;/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&lt;/Person&gt;</a:t>
            </a:r>
          </a:p>
          <a:p>
            <a:pPr lvl="1">
              <a:defRPr/>
            </a:pPr>
            <a:r>
              <a:rPr lang="sv-SE" sz="1600" dirty="0">
                <a:solidFill>
                  <a:srgbClr val="002060"/>
                </a:solidFill>
                <a:latin typeface="Calibri" pitchFamily="34" charset="0"/>
                <a:cs typeface="Calibri" pitchFamily="34" charset="0"/>
              </a:rPr>
              <a:t>&lt;Person id</a:t>
            </a:r>
            <a:r>
              <a:rPr lang="sv-SE" sz="1600" dirty="0" smtClean="0">
                <a:solidFill>
                  <a:srgbClr val="002060"/>
                </a:solidFill>
                <a:latin typeface="Calibri" pitchFamily="34" charset="0"/>
                <a:cs typeface="Calibri" pitchFamily="34" charset="0"/>
              </a:rPr>
              <a:t>="L1" </a:t>
            </a:r>
            <a:r>
              <a:rPr lang="sv-SE" sz="1600" dirty="0">
                <a:solidFill>
                  <a:srgbClr val="002060"/>
                </a:solidFill>
                <a:latin typeface="Calibri" pitchFamily="34" charset="0"/>
                <a:cs typeface="Calibri" pitchFamily="34" charset="0"/>
              </a:rPr>
              <a:t>parent</a:t>
            </a:r>
            <a:r>
              <a:rPr lang="sv-SE" sz="1600" dirty="0" smtClean="0">
                <a:solidFill>
                  <a:srgbClr val="002060"/>
                </a:solidFill>
                <a:latin typeface="Calibri" pitchFamily="34" charset="0"/>
                <a:cs typeface="Calibri" pitchFamily="34" charset="0"/>
              </a:rPr>
              <a:t>="H1" </a:t>
            </a:r>
            <a:r>
              <a:rPr lang="sv-SE" sz="1600" dirty="0">
                <a:solidFill>
                  <a:srgbClr val="002060"/>
                </a:solidFill>
                <a:latin typeface="Calibri" pitchFamily="34" charset="0"/>
                <a:cs typeface="Calibri" pitchFamily="34" charset="0"/>
              </a:rPr>
              <a:t>kin</a:t>
            </a:r>
            <a:r>
              <a:rPr lang="sv-SE" sz="1600" dirty="0" smtClean="0">
                <a:solidFill>
                  <a:srgbClr val="002060"/>
                </a:solidFill>
                <a:latin typeface="Calibri" pitchFamily="34" charset="0"/>
                <a:cs typeface="Calibri" pitchFamily="34" charset="0"/>
              </a:rPr>
              <a:t>="B1 H1" </a:t>
            </a:r>
            <a:r>
              <a:rPr lang="sv-SE" sz="1600" dirty="0">
                <a:solidFill>
                  <a:srgbClr val="002060"/>
                </a:solidFill>
                <a:latin typeface="Calibri" pitchFamily="34" charset="0"/>
                <a:cs typeface="Calibri" pitchFamily="34" charset="0"/>
              </a:rPr>
              <a:t>&gt;</a:t>
            </a:r>
            <a:r>
              <a:rPr lang="en-GB" sz="1600" dirty="0">
                <a:solidFill>
                  <a:srgbClr val="002060"/>
                </a:solidFill>
                <a:latin typeface="Calibri" pitchFamily="34" charset="0"/>
                <a:cs typeface="Calibri" pitchFamily="34" charset="0"/>
              </a:rPr>
              <a:t>			&lt;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&gt;Lisa&lt;/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		&lt;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&gt;Simpson&lt;/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&lt;/Person&gt;</a:t>
            </a:r>
          </a:p>
          <a:p>
            <a:pPr>
              <a:defRPr/>
            </a:pPr>
            <a:r>
              <a:rPr lang="en-GB" sz="1600" dirty="0">
                <a:solidFill>
                  <a:srgbClr val="002060"/>
                </a:solidFill>
                <a:latin typeface="Calibri" pitchFamily="34" charset="0"/>
                <a:cs typeface="Calibri" pitchFamily="34" charset="0"/>
              </a:rPr>
              <a:t>&lt;/People &gt;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2060"/>
              </a:solidFill>
              <a:latin typeface="Calibri" pitchFamily="34" charset="0"/>
              <a:cs typeface="Calibri" pitchFamily="34" charset="0"/>
            </a:endParaRPr>
          </a:p>
        </p:txBody>
      </p:sp>
      <p:grpSp>
        <p:nvGrpSpPr>
          <p:cNvPr id="5" name="Group 59"/>
          <p:cNvGrpSpPr>
            <a:grpSpLocks/>
          </p:cNvGrpSpPr>
          <p:nvPr/>
        </p:nvGrpSpPr>
        <p:grpSpPr bwMode="auto">
          <a:xfrm>
            <a:off x="3904672" y="1798638"/>
            <a:ext cx="4172529" cy="2228857"/>
            <a:chOff x="3904672" y="1874325"/>
            <a:chExt cx="4172530" cy="2228607"/>
          </a:xfrm>
        </p:grpSpPr>
        <p:grpSp>
          <p:nvGrpSpPr>
            <p:cNvPr id="100391" name="Group 40"/>
            <p:cNvGrpSpPr>
              <a:grpSpLocks/>
            </p:cNvGrpSpPr>
            <p:nvPr/>
          </p:nvGrpSpPr>
          <p:grpSpPr bwMode="auto">
            <a:xfrm>
              <a:off x="4624887" y="1883415"/>
              <a:ext cx="3452313" cy="245425"/>
              <a:chOff x="3523094" y="1825148"/>
              <a:chExt cx="5011321" cy="188348"/>
            </a:xfrm>
          </p:grpSpPr>
          <p:cxnSp>
            <p:nvCxnSpPr>
              <p:cNvPr id="100396" name="Straight Connector 11"/>
              <p:cNvCxnSpPr>
                <a:cxnSpLocks noChangeShapeType="1"/>
              </p:cNvCxnSpPr>
              <p:nvPr/>
            </p:nvCxnSpPr>
            <p:spPr bwMode="auto">
              <a:xfrm rot="5400000" flipH="1" flipV="1">
                <a:off x="3429127" y="1919322"/>
                <a:ext cx="188348" cy="0"/>
              </a:xfrm>
              <a:prstGeom prst="line">
                <a:avLst/>
              </a:prstGeom>
              <a:noFill/>
              <a:ln w="25400" algn="ctr">
                <a:solidFill>
                  <a:srgbClr val="002060"/>
                </a:solidFill>
                <a:round/>
                <a:headEnd/>
                <a:tailEnd/>
              </a:ln>
            </p:spPr>
          </p:cxnSp>
          <p:cxnSp>
            <p:nvCxnSpPr>
              <p:cNvPr id="100397" name="Straight Connector 12"/>
              <p:cNvCxnSpPr>
                <a:cxnSpLocks noChangeShapeType="1"/>
              </p:cNvCxnSpPr>
              <p:nvPr/>
            </p:nvCxnSpPr>
            <p:spPr bwMode="auto">
              <a:xfrm flipV="1">
                <a:off x="3523094" y="1825148"/>
                <a:ext cx="5011321" cy="0"/>
              </a:xfrm>
              <a:prstGeom prst="line">
                <a:avLst/>
              </a:prstGeom>
              <a:noFill/>
              <a:ln w="25400" algn="ctr">
                <a:solidFill>
                  <a:srgbClr val="002060"/>
                </a:solidFill>
                <a:round/>
                <a:headEnd/>
                <a:tailEnd/>
              </a:ln>
            </p:spPr>
          </p:cxnSp>
        </p:grpSp>
        <p:cxnSp>
          <p:nvCxnSpPr>
            <p:cNvPr id="100392" name="Straight Connector 13"/>
            <p:cNvCxnSpPr>
              <a:cxnSpLocks noChangeShapeType="1"/>
            </p:cNvCxnSpPr>
            <p:nvPr/>
          </p:nvCxnSpPr>
          <p:spPr bwMode="auto">
            <a:xfrm rot="5400000">
              <a:off x="7033162" y="2918363"/>
              <a:ext cx="2088078" cy="1"/>
            </a:xfrm>
            <a:prstGeom prst="line">
              <a:avLst/>
            </a:prstGeom>
            <a:noFill/>
            <a:ln w="25400" algn="ctr">
              <a:solidFill>
                <a:srgbClr val="002060"/>
              </a:solidFill>
              <a:round/>
              <a:headEnd/>
              <a:tailEnd/>
            </a:ln>
          </p:spPr>
        </p:cxnSp>
        <p:grpSp>
          <p:nvGrpSpPr>
            <p:cNvPr id="100393" name="Group 46"/>
            <p:cNvGrpSpPr>
              <a:grpSpLocks/>
            </p:cNvGrpSpPr>
            <p:nvPr/>
          </p:nvGrpSpPr>
          <p:grpSpPr bwMode="auto">
            <a:xfrm>
              <a:off x="3904672" y="3950531"/>
              <a:ext cx="4172530" cy="152401"/>
              <a:chOff x="2350117" y="4495799"/>
              <a:chExt cx="6184285" cy="228601"/>
            </a:xfrm>
          </p:grpSpPr>
          <p:cxnSp>
            <p:nvCxnSpPr>
              <p:cNvPr id="100394" name="Straight Connector 14"/>
              <p:cNvCxnSpPr>
                <a:cxnSpLocks noChangeShapeType="1"/>
              </p:cNvCxnSpPr>
              <p:nvPr/>
            </p:nvCxnSpPr>
            <p:spPr bwMode="auto">
              <a:xfrm flipH="1">
                <a:off x="2360381" y="4495799"/>
                <a:ext cx="6174021" cy="3"/>
              </a:xfrm>
              <a:prstGeom prst="line">
                <a:avLst/>
              </a:prstGeom>
              <a:noFill/>
              <a:ln w="25400" algn="ctr">
                <a:solidFill>
                  <a:srgbClr val="002060"/>
                </a:solidFill>
                <a:round/>
                <a:headEnd/>
                <a:tailEnd/>
              </a:ln>
            </p:spPr>
          </p:cxnSp>
          <p:cxnSp>
            <p:nvCxnSpPr>
              <p:cNvPr id="100395" name="Straight Arrow Connector 15"/>
              <p:cNvCxnSpPr>
                <a:cxnSpLocks noChangeShapeType="1"/>
              </p:cNvCxnSpPr>
              <p:nvPr/>
            </p:nvCxnSpPr>
            <p:spPr bwMode="auto">
              <a:xfrm rot="5400000">
                <a:off x="2236611" y="4609306"/>
                <a:ext cx="228600" cy="1587"/>
              </a:xfrm>
              <a:prstGeom prst="straightConnector1">
                <a:avLst/>
              </a:prstGeom>
              <a:noFill/>
              <a:ln w="25400" algn="ctr">
                <a:solidFill>
                  <a:srgbClr val="002060"/>
                </a:solidFill>
                <a:round/>
                <a:headEnd/>
                <a:tailEnd type="arrow" w="med" len="med"/>
              </a:ln>
            </p:spPr>
          </p:cxnSp>
        </p:grpSp>
      </p:grpSp>
      <p:grpSp>
        <p:nvGrpSpPr>
          <p:cNvPr id="12" name="Group 60"/>
          <p:cNvGrpSpPr>
            <a:grpSpLocks/>
          </p:cNvGrpSpPr>
          <p:nvPr/>
        </p:nvGrpSpPr>
        <p:grpSpPr bwMode="auto">
          <a:xfrm>
            <a:off x="3977463" y="1905000"/>
            <a:ext cx="3721143" cy="1143000"/>
            <a:chOff x="3977463" y="1981201"/>
            <a:chExt cx="3721147" cy="1142999"/>
          </a:xfrm>
        </p:grpSpPr>
        <p:grpSp>
          <p:nvGrpSpPr>
            <p:cNvPr id="100384" name="Group 50"/>
            <p:cNvGrpSpPr>
              <a:grpSpLocks/>
            </p:cNvGrpSpPr>
            <p:nvPr/>
          </p:nvGrpSpPr>
          <p:grpSpPr bwMode="auto">
            <a:xfrm>
              <a:off x="4856969" y="1993174"/>
              <a:ext cx="2841641" cy="169132"/>
              <a:chOff x="3900226" y="1979667"/>
              <a:chExt cx="4485625" cy="79321"/>
            </a:xfrm>
          </p:grpSpPr>
          <p:cxnSp>
            <p:nvCxnSpPr>
              <p:cNvPr id="100389" name="Straight Connector 6"/>
              <p:cNvCxnSpPr>
                <a:cxnSpLocks noChangeShapeType="1"/>
              </p:cNvCxnSpPr>
              <p:nvPr/>
            </p:nvCxnSpPr>
            <p:spPr bwMode="auto">
              <a:xfrm rot="5400000" flipH="1" flipV="1">
                <a:off x="3861332" y="2020094"/>
                <a:ext cx="77788" cy="0"/>
              </a:xfrm>
              <a:prstGeom prst="line">
                <a:avLst/>
              </a:prstGeom>
              <a:noFill/>
              <a:ln w="25400" algn="ctr">
                <a:solidFill>
                  <a:srgbClr val="002060"/>
                </a:solidFill>
                <a:round/>
                <a:headEnd/>
                <a:tailEnd/>
              </a:ln>
            </p:spPr>
          </p:cxnSp>
          <p:cxnSp>
            <p:nvCxnSpPr>
              <p:cNvPr id="100390" name="Straight Connector 7"/>
              <p:cNvCxnSpPr>
                <a:cxnSpLocks noChangeShapeType="1"/>
              </p:cNvCxnSpPr>
              <p:nvPr/>
            </p:nvCxnSpPr>
            <p:spPr bwMode="auto">
              <a:xfrm>
                <a:off x="3905337" y="1979667"/>
                <a:ext cx="4480514" cy="0"/>
              </a:xfrm>
              <a:prstGeom prst="line">
                <a:avLst/>
              </a:prstGeom>
              <a:noFill/>
              <a:ln w="25400" algn="ctr">
                <a:solidFill>
                  <a:srgbClr val="002060"/>
                </a:solidFill>
                <a:round/>
                <a:headEnd/>
                <a:tailEnd/>
              </a:ln>
            </p:spPr>
          </p:cxnSp>
        </p:grpSp>
        <p:cxnSp>
          <p:nvCxnSpPr>
            <p:cNvPr id="100385" name="Straight Connector 13"/>
            <p:cNvCxnSpPr>
              <a:cxnSpLocks noChangeShapeType="1"/>
            </p:cNvCxnSpPr>
            <p:nvPr/>
          </p:nvCxnSpPr>
          <p:spPr bwMode="auto">
            <a:xfrm rot="5400000">
              <a:off x="7239003" y="2438399"/>
              <a:ext cx="914399" cy="3"/>
            </a:xfrm>
            <a:prstGeom prst="line">
              <a:avLst/>
            </a:prstGeom>
            <a:noFill/>
            <a:ln w="25400" algn="ctr">
              <a:solidFill>
                <a:srgbClr val="002060"/>
              </a:solidFill>
              <a:round/>
              <a:headEnd/>
              <a:tailEnd/>
            </a:ln>
          </p:spPr>
        </p:cxnSp>
        <p:grpSp>
          <p:nvGrpSpPr>
            <p:cNvPr id="100386" name="Group 55"/>
            <p:cNvGrpSpPr>
              <a:grpSpLocks/>
            </p:cNvGrpSpPr>
            <p:nvPr/>
          </p:nvGrpSpPr>
          <p:grpSpPr bwMode="auto">
            <a:xfrm>
              <a:off x="3977463" y="2895599"/>
              <a:ext cx="3718737" cy="228601"/>
              <a:chOff x="2482338" y="4495799"/>
              <a:chExt cx="6052062" cy="228601"/>
            </a:xfrm>
          </p:grpSpPr>
          <p:cxnSp>
            <p:nvCxnSpPr>
              <p:cNvPr id="100387" name="Straight Connector 14"/>
              <p:cNvCxnSpPr>
                <a:cxnSpLocks noChangeShapeType="1"/>
              </p:cNvCxnSpPr>
              <p:nvPr/>
            </p:nvCxnSpPr>
            <p:spPr bwMode="auto">
              <a:xfrm flipH="1" flipV="1">
                <a:off x="2483928" y="4495799"/>
                <a:ext cx="6050472" cy="1589"/>
              </a:xfrm>
              <a:prstGeom prst="line">
                <a:avLst/>
              </a:prstGeom>
              <a:noFill/>
              <a:ln w="25400" algn="ctr">
                <a:solidFill>
                  <a:srgbClr val="002060"/>
                </a:solidFill>
                <a:round/>
                <a:headEnd/>
                <a:tailEnd/>
              </a:ln>
            </p:spPr>
          </p:cxnSp>
          <p:cxnSp>
            <p:nvCxnSpPr>
              <p:cNvPr id="100388" name="Straight Arrow Connector 15"/>
              <p:cNvCxnSpPr>
                <a:cxnSpLocks noChangeShapeType="1"/>
              </p:cNvCxnSpPr>
              <p:nvPr/>
            </p:nvCxnSpPr>
            <p:spPr bwMode="auto">
              <a:xfrm rot="5400000">
                <a:off x="2368832" y="4609306"/>
                <a:ext cx="228600" cy="1588"/>
              </a:xfrm>
              <a:prstGeom prst="straightConnector1">
                <a:avLst/>
              </a:prstGeom>
              <a:noFill/>
              <a:ln w="25400" algn="ctr">
                <a:solidFill>
                  <a:srgbClr val="002060"/>
                </a:solidFill>
                <a:round/>
                <a:headEnd/>
                <a:tailEnd type="arrow" w="med" len="med"/>
              </a:ln>
            </p:spPr>
          </p:cxnSp>
        </p:grpSp>
      </p:grpSp>
      <p:grpSp>
        <p:nvGrpSpPr>
          <p:cNvPr id="15" name="Group 89"/>
          <p:cNvGrpSpPr>
            <a:grpSpLocks/>
          </p:cNvGrpSpPr>
          <p:nvPr/>
        </p:nvGrpSpPr>
        <p:grpSpPr bwMode="auto">
          <a:xfrm>
            <a:off x="3921787" y="1905000"/>
            <a:ext cx="3926813" cy="1143000"/>
            <a:chOff x="3921787" y="1981200"/>
            <a:chExt cx="3926814" cy="1143000"/>
          </a:xfrm>
        </p:grpSpPr>
        <p:grpSp>
          <p:nvGrpSpPr>
            <p:cNvPr id="100377" name="Group 66"/>
            <p:cNvGrpSpPr>
              <a:grpSpLocks/>
            </p:cNvGrpSpPr>
            <p:nvPr/>
          </p:nvGrpSpPr>
          <p:grpSpPr bwMode="auto">
            <a:xfrm>
              <a:off x="4937547" y="2970213"/>
              <a:ext cx="2911053" cy="153987"/>
              <a:chOff x="4937547" y="2970213"/>
              <a:chExt cx="2911053" cy="153987"/>
            </a:xfrm>
          </p:grpSpPr>
          <p:cxnSp>
            <p:nvCxnSpPr>
              <p:cNvPr id="100382" name="Straight Connector 27"/>
              <p:cNvCxnSpPr>
                <a:cxnSpLocks noChangeShapeType="1"/>
              </p:cNvCxnSpPr>
              <p:nvPr/>
            </p:nvCxnSpPr>
            <p:spPr bwMode="auto">
              <a:xfrm>
                <a:off x="4939136" y="2970213"/>
                <a:ext cx="2909464" cy="1587"/>
              </a:xfrm>
              <a:prstGeom prst="line">
                <a:avLst/>
              </a:prstGeom>
              <a:noFill/>
              <a:ln w="25400" algn="ctr">
                <a:solidFill>
                  <a:srgbClr val="FF0000"/>
                </a:solidFill>
                <a:round/>
                <a:headEnd/>
                <a:tailEnd/>
              </a:ln>
            </p:spPr>
          </p:cxnSp>
          <p:cxnSp>
            <p:nvCxnSpPr>
              <p:cNvPr id="100383" name="Straight Connector 28"/>
              <p:cNvCxnSpPr>
                <a:cxnSpLocks noChangeShapeType="1"/>
              </p:cNvCxnSpPr>
              <p:nvPr/>
            </p:nvCxnSpPr>
            <p:spPr bwMode="auto">
              <a:xfrm rot="5400000" flipH="1" flipV="1">
                <a:off x="4861348" y="3046412"/>
                <a:ext cx="153987" cy="1589"/>
              </a:xfrm>
              <a:prstGeom prst="line">
                <a:avLst/>
              </a:prstGeom>
              <a:noFill/>
              <a:ln w="25400" algn="ctr">
                <a:solidFill>
                  <a:srgbClr val="FF0000"/>
                </a:solidFill>
                <a:round/>
                <a:headEnd/>
                <a:tailEnd/>
              </a:ln>
            </p:spPr>
          </p:cxnSp>
        </p:grpSp>
        <p:cxnSp>
          <p:nvCxnSpPr>
            <p:cNvPr id="100378" name="Straight Connector 29"/>
            <p:cNvCxnSpPr>
              <a:cxnSpLocks noChangeShapeType="1"/>
            </p:cNvCxnSpPr>
            <p:nvPr/>
          </p:nvCxnSpPr>
          <p:spPr bwMode="auto">
            <a:xfrm rot="16200000" flipH="1">
              <a:off x="7348159" y="2481642"/>
              <a:ext cx="1000883" cy="1"/>
            </a:xfrm>
            <a:prstGeom prst="line">
              <a:avLst/>
            </a:prstGeom>
            <a:noFill/>
            <a:ln w="25400" algn="ctr">
              <a:solidFill>
                <a:srgbClr val="FF0000"/>
              </a:solidFill>
              <a:round/>
              <a:headEnd/>
              <a:tailEnd/>
            </a:ln>
          </p:spPr>
        </p:cxnSp>
        <p:cxnSp>
          <p:nvCxnSpPr>
            <p:cNvPr id="100381" name="Straight Arrow Connector 31"/>
            <p:cNvCxnSpPr>
              <a:cxnSpLocks noChangeShapeType="1"/>
            </p:cNvCxnSpPr>
            <p:nvPr/>
          </p:nvCxnSpPr>
          <p:spPr bwMode="auto">
            <a:xfrm rot="5400000">
              <a:off x="3846838" y="2056149"/>
              <a:ext cx="152400" cy="2502"/>
            </a:xfrm>
            <a:prstGeom prst="straightConnector1">
              <a:avLst/>
            </a:prstGeom>
            <a:noFill/>
            <a:ln w="25400" algn="ctr">
              <a:solidFill>
                <a:srgbClr val="FF0000"/>
              </a:solidFill>
              <a:round/>
              <a:headEnd/>
              <a:tailEnd type="arrow" w="med" len="med"/>
            </a:ln>
          </p:spPr>
        </p:cxnSp>
      </p:grpSp>
      <p:grpSp>
        <p:nvGrpSpPr>
          <p:cNvPr id="18" name="Group 108"/>
          <p:cNvGrpSpPr>
            <a:grpSpLocks/>
          </p:cNvGrpSpPr>
          <p:nvPr/>
        </p:nvGrpSpPr>
        <p:grpSpPr bwMode="auto">
          <a:xfrm>
            <a:off x="3786559" y="1829856"/>
            <a:ext cx="4900241" cy="1171575"/>
            <a:chOff x="3634159" y="1905000"/>
            <a:chExt cx="4900241" cy="1171700"/>
          </a:xfrm>
        </p:grpSpPr>
        <p:grpSp>
          <p:nvGrpSpPr>
            <p:cNvPr id="100370" name="Group 100"/>
            <p:cNvGrpSpPr>
              <a:grpSpLocks/>
            </p:cNvGrpSpPr>
            <p:nvPr/>
          </p:nvGrpSpPr>
          <p:grpSpPr bwMode="auto">
            <a:xfrm>
              <a:off x="5568137" y="2918045"/>
              <a:ext cx="2966263" cy="158655"/>
              <a:chOff x="5568137" y="2918045"/>
              <a:chExt cx="2966263" cy="158655"/>
            </a:xfrm>
          </p:grpSpPr>
          <p:cxnSp>
            <p:nvCxnSpPr>
              <p:cNvPr id="100375" name="Straight Connector 22"/>
              <p:cNvCxnSpPr>
                <a:cxnSpLocks noChangeShapeType="1"/>
              </p:cNvCxnSpPr>
              <p:nvPr/>
            </p:nvCxnSpPr>
            <p:spPr bwMode="auto">
              <a:xfrm rot="5400000" flipH="1" flipV="1">
                <a:off x="5492731" y="2999706"/>
                <a:ext cx="152400" cy="1588"/>
              </a:xfrm>
              <a:prstGeom prst="line">
                <a:avLst/>
              </a:prstGeom>
              <a:noFill/>
              <a:ln w="25400" algn="ctr">
                <a:solidFill>
                  <a:srgbClr val="002060"/>
                </a:solidFill>
                <a:round/>
                <a:headEnd/>
                <a:tailEnd/>
              </a:ln>
            </p:spPr>
          </p:cxnSp>
          <p:cxnSp>
            <p:nvCxnSpPr>
              <p:cNvPr id="100376" name="Straight Connector 23"/>
              <p:cNvCxnSpPr>
                <a:cxnSpLocks noChangeShapeType="1"/>
              </p:cNvCxnSpPr>
              <p:nvPr/>
            </p:nvCxnSpPr>
            <p:spPr bwMode="auto">
              <a:xfrm>
                <a:off x="5568137" y="2918045"/>
                <a:ext cx="2966263" cy="7048"/>
              </a:xfrm>
              <a:prstGeom prst="line">
                <a:avLst/>
              </a:prstGeom>
              <a:noFill/>
              <a:ln w="25400" algn="ctr">
                <a:solidFill>
                  <a:srgbClr val="002060"/>
                </a:solidFill>
                <a:round/>
                <a:headEnd/>
                <a:tailEnd/>
              </a:ln>
            </p:spPr>
          </p:cxnSp>
        </p:grpSp>
        <p:cxnSp>
          <p:nvCxnSpPr>
            <p:cNvPr id="100371" name="Straight Connector 24"/>
            <p:cNvCxnSpPr>
              <a:cxnSpLocks noChangeShapeType="1"/>
            </p:cNvCxnSpPr>
            <p:nvPr/>
          </p:nvCxnSpPr>
          <p:spPr bwMode="auto">
            <a:xfrm rot="5400000">
              <a:off x="8024750" y="2414650"/>
              <a:ext cx="1019300" cy="0"/>
            </a:xfrm>
            <a:prstGeom prst="line">
              <a:avLst/>
            </a:prstGeom>
            <a:noFill/>
            <a:ln w="25400" algn="ctr">
              <a:solidFill>
                <a:srgbClr val="002060"/>
              </a:solidFill>
              <a:round/>
              <a:headEnd/>
              <a:tailEnd/>
            </a:ln>
          </p:spPr>
        </p:cxnSp>
        <p:cxnSp>
          <p:nvCxnSpPr>
            <p:cNvPr id="100374" name="Straight Arrow Connector 26"/>
            <p:cNvCxnSpPr>
              <a:cxnSpLocks noChangeShapeType="1"/>
            </p:cNvCxnSpPr>
            <p:nvPr/>
          </p:nvCxnSpPr>
          <p:spPr bwMode="auto">
            <a:xfrm rot="5400000">
              <a:off x="3558009" y="2021666"/>
              <a:ext cx="153454" cy="1153"/>
            </a:xfrm>
            <a:prstGeom prst="straightConnector1">
              <a:avLst/>
            </a:prstGeom>
            <a:noFill/>
            <a:ln w="25400" algn="ctr">
              <a:solidFill>
                <a:srgbClr val="002060"/>
              </a:solidFill>
              <a:round/>
              <a:headEnd/>
              <a:tailEnd type="arrow" w="med" len="med"/>
            </a:ln>
          </p:spPr>
        </p:cxnSp>
      </p:grpSp>
      <p:grpSp>
        <p:nvGrpSpPr>
          <p:cNvPr id="21" name="Group 118"/>
          <p:cNvGrpSpPr>
            <a:grpSpLocks/>
          </p:cNvGrpSpPr>
          <p:nvPr/>
        </p:nvGrpSpPr>
        <p:grpSpPr bwMode="auto">
          <a:xfrm>
            <a:off x="4018553" y="2970936"/>
            <a:ext cx="4517507" cy="991458"/>
            <a:chOff x="4018553" y="3047136"/>
            <a:chExt cx="4517507" cy="991458"/>
          </a:xfrm>
        </p:grpSpPr>
        <p:grpSp>
          <p:nvGrpSpPr>
            <p:cNvPr id="100363" name="Group 109"/>
            <p:cNvGrpSpPr>
              <a:grpSpLocks/>
            </p:cNvGrpSpPr>
            <p:nvPr/>
          </p:nvGrpSpPr>
          <p:grpSpPr bwMode="auto">
            <a:xfrm>
              <a:off x="5954370" y="3047136"/>
              <a:ext cx="2581690" cy="77032"/>
              <a:chOff x="5942768" y="3655163"/>
              <a:chExt cx="2885423" cy="78637"/>
            </a:xfrm>
          </p:grpSpPr>
          <p:cxnSp>
            <p:nvCxnSpPr>
              <p:cNvPr id="100368" name="Straight Connector 17"/>
              <p:cNvCxnSpPr>
                <a:cxnSpLocks noChangeShapeType="1"/>
              </p:cNvCxnSpPr>
              <p:nvPr/>
            </p:nvCxnSpPr>
            <p:spPr bwMode="auto">
              <a:xfrm rot="5400000" flipH="1" flipV="1">
                <a:off x="5904668" y="3694113"/>
                <a:ext cx="77787" cy="1587"/>
              </a:xfrm>
              <a:prstGeom prst="line">
                <a:avLst/>
              </a:prstGeom>
              <a:noFill/>
              <a:ln w="25400" algn="ctr">
                <a:solidFill>
                  <a:srgbClr val="002060"/>
                </a:solidFill>
                <a:round/>
                <a:headEnd/>
                <a:tailEnd/>
              </a:ln>
            </p:spPr>
          </p:cxnSp>
          <p:cxnSp>
            <p:nvCxnSpPr>
              <p:cNvPr id="100369" name="Straight Connector 18"/>
              <p:cNvCxnSpPr>
                <a:cxnSpLocks noChangeShapeType="1"/>
              </p:cNvCxnSpPr>
              <p:nvPr/>
            </p:nvCxnSpPr>
            <p:spPr bwMode="auto">
              <a:xfrm flipV="1">
                <a:off x="5944355" y="3655163"/>
                <a:ext cx="2883836" cy="890"/>
              </a:xfrm>
              <a:prstGeom prst="line">
                <a:avLst/>
              </a:prstGeom>
              <a:noFill/>
              <a:ln w="25400" algn="ctr">
                <a:solidFill>
                  <a:srgbClr val="002060"/>
                </a:solidFill>
                <a:round/>
                <a:headEnd/>
                <a:tailEnd/>
              </a:ln>
            </p:spPr>
          </p:cxnSp>
        </p:grpSp>
        <p:cxnSp>
          <p:nvCxnSpPr>
            <p:cNvPr id="100364" name="Straight Connector 19"/>
            <p:cNvCxnSpPr>
              <a:cxnSpLocks noChangeShapeType="1"/>
            </p:cNvCxnSpPr>
            <p:nvPr/>
          </p:nvCxnSpPr>
          <p:spPr bwMode="auto">
            <a:xfrm rot="5400000">
              <a:off x="8116094" y="3466306"/>
              <a:ext cx="838200" cy="1588"/>
            </a:xfrm>
            <a:prstGeom prst="line">
              <a:avLst/>
            </a:prstGeom>
            <a:noFill/>
            <a:ln w="25400" algn="ctr">
              <a:solidFill>
                <a:srgbClr val="002060"/>
              </a:solidFill>
              <a:round/>
              <a:headEnd/>
              <a:tailEnd/>
            </a:ln>
          </p:spPr>
        </p:cxnSp>
        <p:grpSp>
          <p:nvGrpSpPr>
            <p:cNvPr id="100365" name="Group 114"/>
            <p:cNvGrpSpPr>
              <a:grpSpLocks/>
            </p:cNvGrpSpPr>
            <p:nvPr/>
          </p:nvGrpSpPr>
          <p:grpSpPr bwMode="auto">
            <a:xfrm>
              <a:off x="4018553" y="3887245"/>
              <a:ext cx="4517436" cy="151349"/>
              <a:chOff x="2693083" y="4800600"/>
              <a:chExt cx="6146119" cy="228600"/>
            </a:xfrm>
          </p:grpSpPr>
          <p:cxnSp>
            <p:nvCxnSpPr>
              <p:cNvPr id="100366" name="Straight Connector 20"/>
              <p:cNvCxnSpPr>
                <a:cxnSpLocks noChangeShapeType="1"/>
              </p:cNvCxnSpPr>
              <p:nvPr/>
            </p:nvCxnSpPr>
            <p:spPr bwMode="auto">
              <a:xfrm flipH="1">
                <a:off x="2696260" y="4802198"/>
                <a:ext cx="6142942" cy="0"/>
              </a:xfrm>
              <a:prstGeom prst="line">
                <a:avLst/>
              </a:prstGeom>
              <a:noFill/>
              <a:ln w="25400" algn="ctr">
                <a:solidFill>
                  <a:srgbClr val="002060"/>
                </a:solidFill>
                <a:round/>
                <a:headEnd/>
                <a:tailEnd/>
              </a:ln>
            </p:spPr>
          </p:cxnSp>
          <p:cxnSp>
            <p:nvCxnSpPr>
              <p:cNvPr id="100367" name="Straight Arrow Connector 21"/>
              <p:cNvCxnSpPr>
                <a:cxnSpLocks noChangeShapeType="1"/>
              </p:cNvCxnSpPr>
              <p:nvPr/>
            </p:nvCxnSpPr>
            <p:spPr bwMode="auto">
              <a:xfrm rot="5400000">
                <a:off x="2580371" y="4913312"/>
                <a:ext cx="228600" cy="3175"/>
              </a:xfrm>
              <a:prstGeom prst="straightConnector1">
                <a:avLst/>
              </a:prstGeom>
              <a:noFill/>
              <a:ln w="25400" algn="ctr">
                <a:solidFill>
                  <a:srgbClr val="002060"/>
                </a:solidFill>
                <a:round/>
                <a:headEnd/>
                <a:tailEnd type="arrow" w="med" len="med"/>
              </a:ln>
            </p:spPr>
          </p:cxnSp>
        </p:grpSp>
      </p:grpSp>
      <p:grpSp>
        <p:nvGrpSpPr>
          <p:cNvPr id="49" name="Group 48"/>
          <p:cNvGrpSpPr/>
          <p:nvPr/>
        </p:nvGrpSpPr>
        <p:grpSpPr>
          <a:xfrm>
            <a:off x="7407343" y="730894"/>
            <a:ext cx="1235427" cy="143483"/>
            <a:chOff x="7407343" y="730894"/>
            <a:chExt cx="1235427" cy="143483"/>
          </a:xfrm>
        </p:grpSpPr>
        <p:cxnSp>
          <p:nvCxnSpPr>
            <p:cNvPr id="50" name="Straight Connector 49"/>
            <p:cNvCxnSpPr>
              <a:endCxn id="5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1" name="Oval 5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5" name="Oval 5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60" name="Straight Connector 25"/>
          <p:cNvCxnSpPr>
            <a:cxnSpLocks noChangeShapeType="1"/>
          </p:cNvCxnSpPr>
          <p:nvPr/>
        </p:nvCxnSpPr>
        <p:spPr bwMode="auto">
          <a:xfrm flipH="1" flipV="1">
            <a:off x="3786559" y="1853609"/>
            <a:ext cx="4900238" cy="1067"/>
          </a:xfrm>
          <a:prstGeom prst="line">
            <a:avLst/>
          </a:prstGeom>
          <a:noFill/>
          <a:ln w="25400" algn="ctr">
            <a:solidFill>
              <a:srgbClr val="002060"/>
            </a:solidFill>
            <a:round/>
            <a:headEnd/>
            <a:tailEnd/>
          </a:ln>
        </p:spPr>
      </p:cxnSp>
      <p:cxnSp>
        <p:nvCxnSpPr>
          <p:cNvPr id="61" name="Straight Connector 30"/>
          <p:cNvCxnSpPr>
            <a:cxnSpLocks noChangeShapeType="1"/>
          </p:cNvCxnSpPr>
          <p:nvPr/>
        </p:nvCxnSpPr>
        <p:spPr bwMode="auto">
          <a:xfrm flipH="1" flipV="1">
            <a:off x="3924801" y="1904464"/>
            <a:ext cx="3923801" cy="536"/>
          </a:xfrm>
          <a:prstGeom prst="line">
            <a:avLst/>
          </a:prstGeom>
          <a:noFill/>
          <a:ln w="25400" algn="ctr">
            <a:solidFill>
              <a:srgbClr val="FF0000"/>
            </a:solidFill>
            <a:round/>
            <a:headEnd/>
            <a:tailEnd/>
          </a:ln>
        </p:spPr>
      </p:cxnSp>
      <p:sp>
        <p:nvSpPr>
          <p:cNvPr id="2" name="Slide Number Placeholder 1"/>
          <p:cNvSpPr>
            <a:spLocks noGrp="1"/>
          </p:cNvSpPr>
          <p:nvPr>
            <p:ph type="sldNum" sz="quarter" idx="4"/>
          </p:nvPr>
        </p:nvSpPr>
        <p:spPr/>
        <p:txBody>
          <a:bodyPr/>
          <a:lstStyle/>
          <a:p>
            <a:fld id="{6E6030FC-FB78-5E4D-92EA-5D9433591EA9}" type="slidenum">
              <a:rPr lang="en-US" smtClean="0"/>
              <a:pPr/>
              <a:t>112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xit" presetSubtype="0" fill="hold"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12"/>
                                        </p:tgtEl>
                                        <p:attrNameLst>
                                          <p:attrName>style.visibility</p:attrName>
                                        </p:attrNameLst>
                                      </p:cBhvr>
                                      <p:to>
                                        <p:strVal val="hidden"/>
                                      </p:to>
                                    </p:set>
                                  </p:childTnLst>
                                </p:cTn>
                              </p:par>
                            </p:childTnLst>
                          </p:cTn>
                        </p:par>
                        <p:par>
                          <p:cTn id="19" fill="hold" nodeType="afterGroup">
                            <p:stCondLst>
                              <p:cond delay="0"/>
                            </p:stCondLst>
                            <p:childTnLst>
                              <p:par>
                                <p:cTn id="20" presetID="2" presetClass="entr" presetSubtype="4"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500" fill="hold"/>
                                        <p:tgtEl>
                                          <p:spTgt spid="21"/>
                                        </p:tgtEl>
                                        <p:attrNameLst>
                                          <p:attrName>ppt_x</p:attrName>
                                        </p:attrNameLst>
                                      </p:cBhvr>
                                      <p:tavLst>
                                        <p:tav tm="0">
                                          <p:val>
                                            <p:strVal val="#ppt_x"/>
                                          </p:val>
                                        </p:tav>
                                        <p:tav tm="100000">
                                          <p:val>
                                            <p:strVal val="#ppt_x"/>
                                          </p:val>
                                        </p:tav>
                                      </p:tavLst>
                                    </p:anim>
                                    <p:anim calcmode="lin" valueType="num">
                                      <p:cBhvr additive="base">
                                        <p:cTn id="23" dur="500" fill="hold"/>
                                        <p:tgtEl>
                                          <p:spTgt spid="21"/>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additive="base">
                                        <p:cTn id="26" dur="500" fill="hold"/>
                                        <p:tgtEl>
                                          <p:spTgt spid="15"/>
                                        </p:tgtEl>
                                        <p:attrNameLst>
                                          <p:attrName>ppt_x</p:attrName>
                                        </p:attrNameLst>
                                      </p:cBhvr>
                                      <p:tavLst>
                                        <p:tav tm="0">
                                          <p:val>
                                            <p:strVal val="#ppt_x"/>
                                          </p:val>
                                        </p:tav>
                                        <p:tav tm="100000">
                                          <p:val>
                                            <p:strVal val="#ppt_x"/>
                                          </p:val>
                                        </p:tav>
                                      </p:tavLst>
                                    </p:anim>
                                    <p:anim calcmode="lin" valueType="num">
                                      <p:cBhvr additive="base">
                                        <p:cTn id="27" dur="500" fill="hold"/>
                                        <p:tgtEl>
                                          <p:spTgt spid="15"/>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additive="base">
                                        <p:cTn id="30" dur="500" fill="hold"/>
                                        <p:tgtEl>
                                          <p:spTgt spid="18"/>
                                        </p:tgtEl>
                                        <p:attrNameLst>
                                          <p:attrName>ppt_x</p:attrName>
                                        </p:attrNameLst>
                                      </p:cBhvr>
                                      <p:tavLst>
                                        <p:tav tm="0">
                                          <p:val>
                                            <p:strVal val="#ppt_x"/>
                                          </p:val>
                                        </p:tav>
                                        <p:tav tm="100000">
                                          <p:val>
                                            <p:strVal val="#ppt_x"/>
                                          </p:val>
                                        </p:tav>
                                      </p:tavLst>
                                    </p:anim>
                                    <p:anim calcmode="lin" valueType="num">
                                      <p:cBhvr additive="base">
                                        <p:cTn id="31"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Content Placeholder 1"/>
          <p:cNvSpPr>
            <a:spLocks noGrp="1"/>
          </p:cNvSpPr>
          <p:nvPr>
            <p:ph idx="1"/>
          </p:nvPr>
        </p:nvSpPr>
        <p:spPr/>
        <p:txBody>
          <a:bodyPr/>
          <a:lstStyle/>
          <a:p>
            <a:pPr marL="285750" indent="-285750">
              <a:buClrTx/>
              <a:buFont typeface="Arial"/>
              <a:buChar char="•"/>
            </a:pPr>
            <a:r>
              <a:rPr lang="en-US" sz="1800" dirty="0" smtClean="0">
                <a:solidFill>
                  <a:srgbClr val="646769"/>
                </a:solidFill>
              </a:rPr>
              <a:t>Association types are used to link together related objects in an exchange</a:t>
            </a:r>
          </a:p>
          <a:p>
            <a:pPr marL="285750" indent="-285750">
              <a:buClrTx/>
              <a:buFont typeface="Arial"/>
              <a:buChar char="•"/>
            </a:pPr>
            <a:r>
              <a:rPr lang="en-US" sz="1800" dirty="0" smtClean="0">
                <a:solidFill>
                  <a:srgbClr val="646769"/>
                </a:solidFill>
              </a:rPr>
              <a:t>The use of Association Types prevents the need for redefining objects</a:t>
            </a:r>
          </a:p>
          <a:p>
            <a:pPr marL="285750" indent="-285750">
              <a:buClrTx/>
              <a:buFont typeface="Arial"/>
              <a:buChar char="•"/>
            </a:pPr>
            <a:endParaRPr lang="en-US" sz="1800" dirty="0">
              <a:solidFill>
                <a:srgbClr val="646769"/>
              </a:solidFill>
            </a:endParaRPr>
          </a:p>
          <a:p>
            <a:pPr marL="285750" indent="-285750">
              <a:buClrTx/>
              <a:buFont typeface="Arial"/>
              <a:buChar char="•"/>
            </a:pPr>
            <a:endParaRPr lang="en-US" sz="1800" dirty="0" smtClean="0">
              <a:solidFill>
                <a:srgbClr val="646769"/>
              </a:solidFill>
            </a:endParaRPr>
          </a:p>
          <a:p>
            <a:pPr marL="285750" indent="-285750">
              <a:buClrTx/>
              <a:buFont typeface="Arial"/>
              <a:buChar char="•"/>
            </a:pPr>
            <a:endParaRPr lang="en-US" sz="1800" dirty="0">
              <a:solidFill>
                <a:srgbClr val="646769"/>
              </a:solidFill>
            </a:endParaRPr>
          </a:p>
          <a:p>
            <a:pPr marL="285750" indent="-285750">
              <a:buClrTx/>
              <a:buFont typeface="Arial"/>
              <a:buChar char="•"/>
            </a:pPr>
            <a:endParaRPr lang="en-US" sz="1800" dirty="0" smtClean="0">
              <a:solidFill>
                <a:srgbClr val="646769"/>
              </a:solidFill>
            </a:endParaRPr>
          </a:p>
          <a:p>
            <a:pPr marL="285750" indent="-285750">
              <a:buClrTx/>
              <a:buFont typeface="Arial"/>
              <a:buChar char="•"/>
            </a:pPr>
            <a:endParaRPr lang="en-US" sz="1800" dirty="0">
              <a:solidFill>
                <a:srgbClr val="646769"/>
              </a:solidFill>
            </a:endParaRPr>
          </a:p>
          <a:p>
            <a:pPr marL="285750" indent="-285750">
              <a:buClrTx/>
              <a:buFont typeface="Arial"/>
              <a:buChar char="•"/>
            </a:pPr>
            <a:endParaRPr lang="en-US" sz="1800" dirty="0" smtClean="0">
              <a:solidFill>
                <a:srgbClr val="646769"/>
              </a:solidFill>
            </a:endParaRPr>
          </a:p>
          <a:p>
            <a:pPr marL="285750" indent="-285750">
              <a:spcBef>
                <a:spcPct val="20000"/>
              </a:spcBef>
              <a:buClrTx/>
              <a:buFont typeface="Arial"/>
              <a:buChar char="•"/>
            </a:pPr>
            <a:endParaRPr lang="en-US" sz="1800" dirty="0" smtClean="0">
              <a:solidFill>
                <a:srgbClr val="646769"/>
              </a:solidFill>
            </a:endParaRPr>
          </a:p>
          <a:p>
            <a:pPr marL="285750" indent="-285750">
              <a:spcBef>
                <a:spcPct val="20000"/>
              </a:spcBef>
              <a:buClrTx/>
              <a:buFont typeface="Arial"/>
              <a:buChar char="•"/>
            </a:pPr>
            <a:r>
              <a:rPr lang="en-US" sz="1800" dirty="0" smtClean="0">
                <a:solidFill>
                  <a:srgbClr val="646769"/>
                </a:solidFill>
              </a:rPr>
              <a:t>Association </a:t>
            </a:r>
            <a:r>
              <a:rPr lang="en-US" sz="1800" dirty="0">
                <a:solidFill>
                  <a:srgbClr val="646769"/>
                </a:solidFill>
              </a:rPr>
              <a:t>types can include additional properties specific to the exchange besides the elements that are used to associate one object to another</a:t>
            </a:r>
          </a:p>
          <a:p>
            <a:pPr marL="285750" indent="-285750">
              <a:spcBef>
                <a:spcPct val="20000"/>
              </a:spcBef>
              <a:buClrTx/>
              <a:buFont typeface="Arial"/>
              <a:buChar char="•"/>
            </a:pPr>
            <a:r>
              <a:rPr lang="en-US" sz="1800" dirty="0">
                <a:solidFill>
                  <a:srgbClr val="646769"/>
                </a:solidFill>
              </a:rPr>
              <a:t>Multiple associations can exist for an object</a:t>
            </a:r>
          </a:p>
          <a:p>
            <a:pPr marL="285750" indent="-285750">
              <a:spcBef>
                <a:spcPct val="20000"/>
              </a:spcBef>
              <a:buClrTx/>
              <a:buFont typeface="Arial"/>
              <a:buChar char="•"/>
            </a:pPr>
            <a:r>
              <a:rPr lang="en-US" sz="1800" dirty="0">
                <a:solidFill>
                  <a:srgbClr val="646769"/>
                </a:solidFill>
              </a:rPr>
              <a:t>Associations are one way the </a:t>
            </a:r>
            <a:r>
              <a:rPr lang="en-US" sz="1800" b="1" dirty="0" err="1">
                <a:solidFill>
                  <a:srgbClr val="646769"/>
                </a:solidFill>
              </a:rPr>
              <a:t>structures:id</a:t>
            </a:r>
            <a:r>
              <a:rPr lang="en-US" sz="1800" b="1" dirty="0">
                <a:solidFill>
                  <a:srgbClr val="646769"/>
                </a:solidFill>
              </a:rPr>
              <a:t> </a:t>
            </a:r>
            <a:r>
              <a:rPr lang="en-US" sz="1800" dirty="0">
                <a:solidFill>
                  <a:srgbClr val="646769"/>
                </a:solidFill>
              </a:rPr>
              <a:t>and </a:t>
            </a:r>
            <a:r>
              <a:rPr lang="en-US" sz="1800" b="1" dirty="0" err="1">
                <a:solidFill>
                  <a:srgbClr val="646769"/>
                </a:solidFill>
              </a:rPr>
              <a:t>structures:ref</a:t>
            </a:r>
            <a:r>
              <a:rPr lang="en-US" sz="1800" b="1" dirty="0">
                <a:solidFill>
                  <a:srgbClr val="646769"/>
                </a:solidFill>
              </a:rPr>
              <a:t> </a:t>
            </a:r>
            <a:r>
              <a:rPr lang="en-US" sz="1800" dirty="0">
                <a:solidFill>
                  <a:srgbClr val="646769"/>
                </a:solidFill>
              </a:rPr>
              <a:t>attributes are implemented</a:t>
            </a:r>
          </a:p>
          <a:p>
            <a:pPr marL="285750" indent="-285750">
              <a:buClrTx/>
              <a:buFont typeface="Arial"/>
              <a:buChar char="•"/>
            </a:pPr>
            <a:endParaRPr lang="en-US" sz="1800" dirty="0" smtClean="0">
              <a:solidFill>
                <a:srgbClr val="646769"/>
              </a:solidFill>
            </a:endParaRPr>
          </a:p>
        </p:txBody>
      </p:sp>
      <p:sp>
        <p:nvSpPr>
          <p:cNvPr id="17" name="Right Arrow 16"/>
          <p:cNvSpPr/>
          <p:nvPr/>
        </p:nvSpPr>
        <p:spPr>
          <a:xfrm rot="20279276">
            <a:off x="5155498" y="3046009"/>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01379" name="Title 2"/>
          <p:cNvSpPr>
            <a:spLocks noGrp="1"/>
          </p:cNvSpPr>
          <p:nvPr>
            <p:ph type="title"/>
          </p:nvPr>
        </p:nvSpPr>
        <p:spPr/>
        <p:txBody>
          <a:bodyPr/>
          <a:lstStyle/>
          <a:p>
            <a:r>
              <a:rPr lang="en-US" smtClean="0"/>
              <a:t>Association Types in NIEM</a:t>
            </a:r>
          </a:p>
        </p:txBody>
      </p:sp>
      <p:sp>
        <p:nvSpPr>
          <p:cNvPr id="11" name="Rounded Rectangle 10"/>
          <p:cNvSpPr/>
          <p:nvPr/>
        </p:nvSpPr>
        <p:spPr bwMode="auto">
          <a:xfrm>
            <a:off x="990600" y="23622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 1</a:t>
            </a:r>
            <a:endParaRPr lang="en-US" b="1" spc="-50" dirty="0">
              <a:solidFill>
                <a:srgbClr val="304776"/>
              </a:solidFill>
              <a:latin typeface="+mj-lt"/>
              <a:cs typeface="Arial"/>
            </a:endParaRPr>
          </a:p>
        </p:txBody>
      </p:sp>
      <p:sp>
        <p:nvSpPr>
          <p:cNvPr id="12" name="Right Arrow 11"/>
          <p:cNvSpPr/>
          <p:nvPr/>
        </p:nvSpPr>
        <p:spPr>
          <a:xfrm rot="12122588">
            <a:off x="2679309" y="3058166"/>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4" name="Rounded Rectangle 13"/>
          <p:cNvSpPr/>
          <p:nvPr/>
        </p:nvSpPr>
        <p:spPr bwMode="auto">
          <a:xfrm>
            <a:off x="3733800" y="299836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Association</a:t>
            </a:r>
            <a:endParaRPr lang="en-US" b="1" spc="-50" dirty="0">
              <a:solidFill>
                <a:srgbClr val="304776"/>
              </a:solidFill>
              <a:latin typeface="+mj-lt"/>
              <a:cs typeface="Arial"/>
            </a:endParaRPr>
          </a:p>
        </p:txBody>
      </p:sp>
      <p:sp>
        <p:nvSpPr>
          <p:cNvPr id="15" name="Rounded Rectangle 14"/>
          <p:cNvSpPr/>
          <p:nvPr/>
        </p:nvSpPr>
        <p:spPr bwMode="auto">
          <a:xfrm>
            <a:off x="6477000" y="23622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 2</a:t>
            </a:r>
            <a:endParaRPr lang="en-US" b="1" spc="-50" dirty="0">
              <a:solidFill>
                <a:srgbClr val="304776"/>
              </a:solidFill>
              <a:latin typeface="+mj-lt"/>
              <a:cs typeface="Arial"/>
            </a:endParaRPr>
          </a:p>
        </p:txBody>
      </p:sp>
      <p:grpSp>
        <p:nvGrpSpPr>
          <p:cNvPr id="10" name="Group 9"/>
          <p:cNvGrpSpPr/>
          <p:nvPr/>
        </p:nvGrpSpPr>
        <p:grpSpPr>
          <a:xfrm>
            <a:off x="7407343" y="730894"/>
            <a:ext cx="1235427" cy="143483"/>
            <a:chOff x="7407343" y="730894"/>
            <a:chExt cx="1235427" cy="143483"/>
          </a:xfrm>
        </p:grpSpPr>
        <p:cxnSp>
          <p:nvCxnSpPr>
            <p:cNvPr id="13" name="Straight Connector 12"/>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Content Placeholder 1"/>
          <p:cNvSpPr>
            <a:spLocks noGrp="1"/>
          </p:cNvSpPr>
          <p:nvPr>
            <p:ph idx="1"/>
          </p:nvPr>
        </p:nvSpPr>
        <p:spPr/>
        <p:txBody>
          <a:bodyPr/>
          <a:lstStyle/>
          <a:p>
            <a:pPr marL="342900" indent="-342900">
              <a:buClrTx/>
              <a:buFont typeface="Arial"/>
              <a:buChar char="•"/>
            </a:pPr>
            <a:r>
              <a:rPr lang="en-US" dirty="0" smtClean="0">
                <a:solidFill>
                  <a:srgbClr val="646769"/>
                </a:solidFill>
              </a:rPr>
              <a:t>Associations Types are implemented using references. Referencing allows the use of </a:t>
            </a:r>
            <a:r>
              <a:rPr lang="en-US" dirty="0" err="1" smtClean="0">
                <a:solidFill>
                  <a:srgbClr val="646769"/>
                </a:solidFill>
              </a:rPr>
              <a:t>structures:ref</a:t>
            </a:r>
            <a:r>
              <a:rPr lang="en-US" dirty="0" smtClean="0">
                <a:solidFill>
                  <a:srgbClr val="646769"/>
                </a:solidFill>
              </a:rPr>
              <a:t> attribute, which provides a link to an object with a matching </a:t>
            </a:r>
            <a:r>
              <a:rPr lang="en-US" dirty="0" err="1" smtClean="0">
                <a:solidFill>
                  <a:srgbClr val="646769"/>
                </a:solidFill>
              </a:rPr>
              <a:t>structures:id</a:t>
            </a:r>
            <a:r>
              <a:rPr lang="en-US" dirty="0" smtClean="0">
                <a:solidFill>
                  <a:srgbClr val="646769"/>
                </a:solidFill>
              </a:rPr>
              <a:t> attribute. </a:t>
            </a:r>
          </a:p>
          <a:p>
            <a:pPr marL="342900" indent="-342900">
              <a:buClrTx/>
              <a:buFont typeface="Arial"/>
              <a:buChar char="•"/>
            </a:pPr>
            <a:r>
              <a:rPr lang="en-US" b="1" dirty="0" smtClean="0">
                <a:solidFill>
                  <a:srgbClr val="646769"/>
                </a:solidFill>
              </a:rPr>
              <a:t>Recall</a:t>
            </a:r>
            <a:r>
              <a:rPr lang="en-US" dirty="0" smtClean="0">
                <a:solidFill>
                  <a:srgbClr val="646769"/>
                </a:solidFill>
              </a:rPr>
              <a:t>: References require the use of </a:t>
            </a:r>
            <a:r>
              <a:rPr lang="en-US" dirty="0" err="1" smtClean="0">
                <a:solidFill>
                  <a:srgbClr val="646769"/>
                </a:solidFill>
              </a:rPr>
              <a:t>structures:ref</a:t>
            </a:r>
            <a:r>
              <a:rPr lang="en-US" dirty="0" smtClean="0">
                <a:solidFill>
                  <a:srgbClr val="646769"/>
                </a:solidFill>
              </a:rPr>
              <a:t> attribute</a:t>
            </a:r>
          </a:p>
          <a:p>
            <a:pPr marL="342900" indent="-342900">
              <a:buClrTx/>
              <a:buFont typeface="Arial"/>
              <a:buChar char="•"/>
            </a:pPr>
            <a:r>
              <a:rPr lang="en-US" b="1" dirty="0" smtClean="0">
                <a:solidFill>
                  <a:srgbClr val="646769"/>
                </a:solidFill>
              </a:rPr>
              <a:t>Recall</a:t>
            </a:r>
            <a:r>
              <a:rPr lang="en-US" dirty="0" smtClean="0">
                <a:solidFill>
                  <a:srgbClr val="646769"/>
                </a:solidFill>
              </a:rPr>
              <a:t>: The </a:t>
            </a:r>
            <a:r>
              <a:rPr lang="en-US" dirty="0" err="1" smtClean="0">
                <a:solidFill>
                  <a:srgbClr val="646769"/>
                </a:solidFill>
              </a:rPr>
              <a:t>structuers:ref</a:t>
            </a:r>
            <a:r>
              <a:rPr lang="en-US" dirty="0" smtClean="0">
                <a:solidFill>
                  <a:srgbClr val="646769"/>
                </a:solidFill>
              </a:rPr>
              <a:t> attribute value of an element in an Association Type then links to an object whose </a:t>
            </a:r>
            <a:r>
              <a:rPr lang="en-US" dirty="0" err="1" smtClean="0">
                <a:solidFill>
                  <a:srgbClr val="646769"/>
                </a:solidFill>
              </a:rPr>
              <a:t>structures:id</a:t>
            </a:r>
            <a:r>
              <a:rPr lang="en-US" dirty="0" smtClean="0">
                <a:solidFill>
                  <a:srgbClr val="646769"/>
                </a:solidFill>
              </a:rPr>
              <a:t> value matches the </a:t>
            </a:r>
            <a:r>
              <a:rPr lang="en-US" dirty="0" err="1" smtClean="0">
                <a:solidFill>
                  <a:srgbClr val="646769"/>
                </a:solidFill>
              </a:rPr>
              <a:t>structures:ref</a:t>
            </a:r>
            <a:r>
              <a:rPr lang="en-US" dirty="0" smtClean="0">
                <a:solidFill>
                  <a:srgbClr val="646769"/>
                </a:solidFill>
              </a:rPr>
              <a:t> value</a:t>
            </a:r>
          </a:p>
          <a:p>
            <a:pPr marL="342900" indent="-342900">
              <a:buClrTx/>
              <a:buFont typeface="Arial"/>
              <a:buChar char="•"/>
            </a:pPr>
            <a:endParaRPr lang="en-US" i="1" dirty="0" smtClean="0">
              <a:solidFill>
                <a:srgbClr val="646769"/>
              </a:solidFill>
            </a:endParaRPr>
          </a:p>
          <a:p>
            <a:pPr marL="342900" indent="-342900">
              <a:buClrTx/>
              <a:buFont typeface="Arial"/>
              <a:buChar char="•"/>
            </a:pPr>
            <a:endParaRPr lang="en-US" dirty="0" smtClean="0">
              <a:solidFill>
                <a:srgbClr val="646769"/>
              </a:solidFill>
            </a:endParaRPr>
          </a:p>
          <a:p>
            <a:pPr marL="342900" indent="-342900">
              <a:buClrTx/>
              <a:buFont typeface="Arial"/>
              <a:buChar char="•"/>
            </a:pPr>
            <a:endParaRPr lang="en-US" dirty="0" smtClean="0">
              <a:solidFill>
                <a:srgbClr val="646769"/>
              </a:solidFill>
            </a:endParaRPr>
          </a:p>
        </p:txBody>
      </p:sp>
      <p:cxnSp>
        <p:nvCxnSpPr>
          <p:cNvPr id="25" name="Straight Arrow Connector 24"/>
          <p:cNvCxnSpPr/>
          <p:nvPr/>
        </p:nvCxnSpPr>
        <p:spPr>
          <a:xfrm flipV="1">
            <a:off x="7475370" y="5067300"/>
            <a:ext cx="0" cy="666750"/>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H="1">
            <a:off x="6256170" y="5734050"/>
            <a:ext cx="1219200" cy="0"/>
          </a:xfrm>
          <a:prstGeom prst="straightConnector1">
            <a:avLst/>
          </a:prstGeom>
          <a:ln w="38100">
            <a:solidFill>
              <a:srgbClr val="002060"/>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42" name="Table 41"/>
          <p:cNvGraphicFramePr>
            <a:graphicFrameLocks noGrp="1"/>
          </p:cNvGraphicFramePr>
          <p:nvPr>
            <p:extLst>
              <p:ext uri="{D42A27DB-BD31-4B8C-83A1-F6EECF244321}">
                <p14:modId xmlns:p14="http://schemas.microsoft.com/office/powerpoint/2010/main" val="3017430397"/>
              </p:ext>
            </p:extLst>
          </p:nvPr>
        </p:nvGraphicFramePr>
        <p:xfrm>
          <a:off x="6562609" y="4105554"/>
          <a:ext cx="1796908" cy="864713"/>
        </p:xfrm>
        <a:graphic>
          <a:graphicData uri="http://schemas.openxmlformats.org/drawingml/2006/table">
            <a:tbl>
              <a:tblPr firstRow="1" bandRow="1">
                <a:tableStyleId>{E8034E78-7F5D-4C2E-B375-FC64B27BC917}</a:tableStyleId>
              </a:tblPr>
              <a:tblGrid>
                <a:gridCol w="1796908"/>
              </a:tblGrid>
              <a:tr h="468500">
                <a:tc>
                  <a:txBody>
                    <a:bodyPr/>
                    <a:lstStyle/>
                    <a:p>
                      <a:pPr marL="0" algn="ctr">
                        <a:lnSpc>
                          <a:spcPct val="100000"/>
                        </a:lnSpc>
                      </a:pPr>
                      <a:r>
                        <a:rPr lang="en-US" sz="1600" dirty="0" smtClean="0">
                          <a:latin typeface="+mn-lt"/>
                          <a:cs typeface="Arial"/>
                        </a:rPr>
                        <a:t>DriverLicense</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structures:id</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sp>
        <p:nvSpPr>
          <p:cNvPr id="102403" name="Title 2"/>
          <p:cNvSpPr>
            <a:spLocks noGrp="1"/>
          </p:cNvSpPr>
          <p:nvPr>
            <p:ph type="title"/>
          </p:nvPr>
        </p:nvSpPr>
        <p:spPr/>
        <p:txBody>
          <a:bodyPr>
            <a:normAutofit/>
          </a:bodyPr>
          <a:lstStyle/>
          <a:p>
            <a:r>
              <a:rPr lang="en-US" smtClean="0"/>
              <a:t>Association Types in Practice</a:t>
            </a:r>
          </a:p>
        </p:txBody>
      </p:sp>
      <p:cxnSp>
        <p:nvCxnSpPr>
          <p:cNvPr id="23" name="Straight Arrow Connector 22"/>
          <p:cNvCxnSpPr>
            <a:endCxn id="6" idx="2"/>
          </p:cNvCxnSpPr>
          <p:nvPr/>
        </p:nvCxnSpPr>
        <p:spPr>
          <a:xfrm flipV="1">
            <a:off x="1295400" y="5105400"/>
            <a:ext cx="0" cy="342900"/>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2317979" y="4338092"/>
            <a:ext cx="4068795" cy="1592152"/>
            <a:chOff x="2009737" y="1983255"/>
            <a:chExt cx="4068795" cy="1592152"/>
          </a:xfrm>
        </p:grpSpPr>
        <p:sp>
          <p:nvSpPr>
            <p:cNvPr id="43" name="Rounded Rectangle 42"/>
            <p:cNvSpPr/>
            <p:nvPr/>
          </p:nvSpPr>
          <p:spPr>
            <a:xfrm>
              <a:off x="2009737" y="1983255"/>
              <a:ext cx="4068795" cy="159215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t" anchorCtr="0"/>
            <a:lstStyle/>
            <a:p>
              <a:pPr algn="ctr"/>
              <a:r>
                <a:rPr lang="en-US" dirty="0">
                  <a:latin typeface="+mj-lt"/>
                </a:rPr>
                <a:t>DriverLicenseAssociation</a:t>
              </a:r>
            </a:p>
          </p:txBody>
        </p:sp>
        <p:grpSp>
          <p:nvGrpSpPr>
            <p:cNvPr id="3" name="Group 2"/>
            <p:cNvGrpSpPr/>
            <p:nvPr/>
          </p:nvGrpSpPr>
          <p:grpSpPr>
            <a:xfrm>
              <a:off x="2402943" y="2601459"/>
              <a:ext cx="3244773" cy="685800"/>
              <a:chOff x="2402943" y="2601459"/>
              <a:chExt cx="3244773" cy="685800"/>
            </a:xfrm>
          </p:grpSpPr>
          <p:sp>
            <p:nvSpPr>
              <p:cNvPr id="28" name="Rounded Rectangle 27"/>
              <p:cNvSpPr/>
              <p:nvPr/>
            </p:nvSpPr>
            <p:spPr bwMode="auto">
              <a:xfrm>
                <a:off x="2402943" y="2601459"/>
                <a:ext cx="3194732" cy="304800"/>
              </a:xfrm>
              <a:prstGeom prst="roundRect">
                <a:avLst/>
              </a:prstGeom>
              <a:solidFill>
                <a:srgbClr val="646769"/>
              </a:solidFill>
              <a:ln w="25400" cap="flat" cmpd="sng" algn="ctr">
                <a:noFill/>
                <a:prstDash val="solid"/>
              </a:ln>
              <a:effec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Person </a:t>
                </a:r>
              </a:p>
            </p:txBody>
          </p:sp>
          <p:sp>
            <p:nvSpPr>
              <p:cNvPr id="29" name="Rectangle 28"/>
              <p:cNvSpPr/>
              <p:nvPr/>
            </p:nvSpPr>
            <p:spPr bwMode="auto">
              <a:xfrm>
                <a:off x="3926413" y="2601459"/>
                <a:ext cx="1721303" cy="304800"/>
              </a:xfrm>
              <a:prstGeom prst="rect">
                <a:avLst/>
              </a:prstGeom>
              <a:solidFill>
                <a:srgbClr val="FFFFFF"/>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Arial" pitchFamily="34" charset="0"/>
                    <a:ea typeface="+mn-ea"/>
                    <a:cs typeface="Arial" pitchFamily="34" charset="0"/>
                  </a:rPr>
                  <a:t>structures:ref</a:t>
                </a:r>
                <a:endParaRPr kumimoji="0" lang="en-US" sz="1800" b="0" i="0" u="none" strike="noStrike" kern="0" cap="none" spc="0" normalizeH="0" baseline="0" noProof="0" dirty="0">
                  <a:ln>
                    <a:noFill/>
                  </a:ln>
                  <a:solidFill>
                    <a:srgbClr val="000000"/>
                  </a:solidFill>
                  <a:effectLst/>
                  <a:uLnTx/>
                  <a:uFillTx/>
                  <a:latin typeface="Arial" pitchFamily="34" charset="0"/>
                  <a:ea typeface="+mn-ea"/>
                  <a:cs typeface="Arial" pitchFamily="34" charset="0"/>
                </a:endParaRPr>
              </a:p>
            </p:txBody>
          </p:sp>
          <p:sp>
            <p:nvSpPr>
              <p:cNvPr id="26" name="Rounded Rectangle 25"/>
              <p:cNvSpPr/>
              <p:nvPr/>
            </p:nvSpPr>
            <p:spPr bwMode="auto">
              <a:xfrm>
                <a:off x="2402943" y="2982459"/>
                <a:ext cx="3194732" cy="304800"/>
              </a:xfrm>
              <a:prstGeom prst="roundRect">
                <a:avLst/>
              </a:prstGeom>
              <a:solidFill>
                <a:srgbClr val="646769"/>
              </a:solidFill>
              <a:ln w="25400" cap="flat" cmpd="sng" algn="ctr">
                <a:noFill/>
                <a:prstDash val="solid"/>
              </a:ln>
              <a:effec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err="1" smtClean="0">
                    <a:ln>
                      <a:noFill/>
                    </a:ln>
                    <a:solidFill>
                      <a:srgbClr val="FFFFFF"/>
                    </a:solidFill>
                    <a:effectLst/>
                    <a:uLnTx/>
                    <a:uFillTx/>
                    <a:latin typeface="Arial" pitchFamily="34" charset="0"/>
                    <a:ea typeface="+mn-ea"/>
                    <a:cs typeface="Arial" pitchFamily="34" charset="0"/>
                  </a:rPr>
                  <a:t>DriverLicense</a:t>
                </a:r>
                <a:endParaRPr kumimoji="0" lang="en-US" sz="1600" b="0" i="0" u="none" strike="noStrike" kern="0" cap="none" spc="0" normalizeH="0" baseline="0" noProof="0" dirty="0">
                  <a:ln>
                    <a:noFill/>
                  </a:ln>
                  <a:solidFill>
                    <a:srgbClr val="FFFFFF"/>
                  </a:solidFill>
                  <a:effectLst/>
                  <a:uLnTx/>
                  <a:uFillTx/>
                  <a:latin typeface="Arial" pitchFamily="34" charset="0"/>
                  <a:ea typeface="+mn-ea"/>
                  <a:cs typeface="Arial" pitchFamily="34" charset="0"/>
                </a:endParaRPr>
              </a:p>
            </p:txBody>
          </p:sp>
          <p:sp>
            <p:nvSpPr>
              <p:cNvPr id="27" name="Rectangle 26"/>
              <p:cNvSpPr/>
              <p:nvPr/>
            </p:nvSpPr>
            <p:spPr bwMode="auto">
              <a:xfrm>
                <a:off x="3926413" y="2982459"/>
                <a:ext cx="1721303" cy="301752"/>
              </a:xfrm>
              <a:prstGeom prst="rect">
                <a:avLst/>
              </a:prstGeom>
              <a:solidFill>
                <a:srgbClr val="FFFFFF"/>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Arial" pitchFamily="34" charset="0"/>
                    <a:ea typeface="+mn-ea"/>
                    <a:cs typeface="Arial" pitchFamily="34" charset="0"/>
                  </a:rPr>
                  <a:t>structures:ref</a:t>
                </a:r>
                <a:endParaRPr kumimoji="0" lang="en-US" sz="1800" b="0" i="0" u="none" strike="noStrike" kern="0" cap="none" spc="0" normalizeH="0" baseline="0" noProof="0" dirty="0">
                  <a:ln>
                    <a:noFill/>
                  </a:ln>
                  <a:solidFill>
                    <a:srgbClr val="000000"/>
                  </a:solidFill>
                  <a:effectLst/>
                  <a:uLnTx/>
                  <a:uFillTx/>
                  <a:latin typeface="Arial" pitchFamily="34" charset="0"/>
                  <a:ea typeface="+mn-ea"/>
                  <a:cs typeface="Arial" pitchFamily="34" charset="0"/>
                </a:endParaRPr>
              </a:p>
            </p:txBody>
          </p:sp>
        </p:grpSp>
      </p:grpSp>
      <p:cxnSp>
        <p:nvCxnSpPr>
          <p:cNvPr id="30" name="Straight Arrow Connector 29"/>
          <p:cNvCxnSpPr/>
          <p:nvPr/>
        </p:nvCxnSpPr>
        <p:spPr>
          <a:xfrm flipH="1">
            <a:off x="1295400" y="5448300"/>
            <a:ext cx="1028700" cy="0"/>
          </a:xfrm>
          <a:prstGeom prst="straightConnector1">
            <a:avLst/>
          </a:prstGeom>
          <a:ln w="38100">
            <a:solidFill>
              <a:srgbClr val="002060"/>
            </a:solidFill>
            <a:tailEnd type="none"/>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7407343" y="730894"/>
            <a:ext cx="1235427" cy="143483"/>
            <a:chOff x="7407343" y="730894"/>
            <a:chExt cx="1235427" cy="143483"/>
          </a:xfrm>
        </p:grpSpPr>
        <p:cxnSp>
          <p:nvCxnSpPr>
            <p:cNvPr id="32" name="Straight Connector 31"/>
            <p:cNvCxnSpPr>
              <a:endCxn id="3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4" name="Oval 3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Oval 3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114</a:t>
            </a:fld>
            <a:endParaRPr lang="en-US" dirty="0"/>
          </a:p>
        </p:txBody>
      </p:sp>
      <p:graphicFrame>
        <p:nvGraphicFramePr>
          <p:cNvPr id="41" name="Table 40"/>
          <p:cNvGraphicFramePr>
            <a:graphicFrameLocks noGrp="1"/>
          </p:cNvGraphicFramePr>
          <p:nvPr>
            <p:extLst>
              <p:ext uri="{D42A27DB-BD31-4B8C-83A1-F6EECF244321}">
                <p14:modId xmlns:p14="http://schemas.microsoft.com/office/powerpoint/2010/main" val="2576517646"/>
              </p:ext>
            </p:extLst>
          </p:nvPr>
        </p:nvGraphicFramePr>
        <p:xfrm>
          <a:off x="397774" y="4105554"/>
          <a:ext cx="1796908" cy="864713"/>
        </p:xfrm>
        <a:graphic>
          <a:graphicData uri="http://schemas.openxmlformats.org/drawingml/2006/table">
            <a:tbl>
              <a:tblPr firstRow="1" bandRow="1">
                <a:tableStyleId>{E8034E78-7F5D-4C2E-B375-FC64B27BC917}</a:tableStyleId>
              </a:tblPr>
              <a:tblGrid>
                <a:gridCol w="1796908"/>
              </a:tblGrid>
              <a:tr h="468500">
                <a:tc>
                  <a:txBody>
                    <a:bodyPr/>
                    <a:lstStyle/>
                    <a:p>
                      <a:pPr marL="0" algn="ctr">
                        <a:lnSpc>
                          <a:spcPct val="100000"/>
                        </a:lnSpc>
                      </a:pPr>
                      <a:r>
                        <a:rPr lang="en-US" sz="1600" dirty="0" smtClean="0">
                          <a:latin typeface="+mn-lt"/>
                          <a:cs typeface="Arial"/>
                        </a:rPr>
                        <a:t>Person</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structures:id</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381000" y="947821"/>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6" name="Rectangle 5"/>
          <p:cNvSpPr/>
          <p:nvPr/>
        </p:nvSpPr>
        <p:spPr bwMode="auto">
          <a:xfrm>
            <a:off x="381000" y="1371600"/>
            <a:ext cx="8305800" cy="3886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="j:DriverLicense"/&gt;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="j:DriverLicenseAssociationType"/&gt;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="j:DriversLicenseType"/&gt;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sp>
        <p:nvSpPr>
          <p:cNvPr id="79875" name="Title 2"/>
          <p:cNvSpPr>
            <a:spLocks noGrp="1"/>
          </p:cNvSpPr>
          <p:nvPr>
            <p:ph type="title"/>
          </p:nvPr>
        </p:nvSpPr>
        <p:spPr/>
        <p:txBody>
          <a:bodyPr>
            <a:normAutofit/>
          </a:bodyPr>
          <a:lstStyle/>
          <a:p>
            <a:r>
              <a:rPr lang="en-US" smtClean="0"/>
              <a:t>Association Type Example</a:t>
            </a:r>
            <a:endParaRPr lang="en-US" dirty="0" smtClean="0"/>
          </a:p>
        </p:txBody>
      </p:sp>
      <p:grpSp>
        <p:nvGrpSpPr>
          <p:cNvPr id="103429" name="Group 21"/>
          <p:cNvGrpSpPr>
            <a:grpSpLocks/>
          </p:cNvGrpSpPr>
          <p:nvPr/>
        </p:nvGrpSpPr>
        <p:grpSpPr bwMode="auto">
          <a:xfrm>
            <a:off x="838200" y="1898984"/>
            <a:ext cx="7632032" cy="977566"/>
            <a:chOff x="838200" y="2241884"/>
            <a:chExt cx="7632032" cy="977566"/>
          </a:xfrm>
        </p:grpSpPr>
        <p:cxnSp>
          <p:nvCxnSpPr>
            <p:cNvPr id="12" name="Straight Connector 11"/>
            <p:cNvCxnSpPr>
              <a:stCxn id="14" idx="3"/>
            </p:cNvCxnSpPr>
            <p:nvPr/>
          </p:nvCxnSpPr>
          <p:spPr>
            <a:xfrm>
              <a:off x="4953000" y="2356184"/>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03434" name="TextBox 12"/>
            <p:cNvSpPr txBox="1">
              <a:spLocks noChangeArrowheads="1"/>
            </p:cNvSpPr>
            <p:nvPr/>
          </p:nvSpPr>
          <p:spPr bwMode="auto">
            <a:xfrm>
              <a:off x="5650832" y="2245896"/>
              <a:ext cx="2819400" cy="307777"/>
            </a:xfrm>
            <a:prstGeom prst="rect">
              <a:avLst/>
            </a:prstGeom>
            <a:noFill/>
            <a:ln w="9525">
              <a:solidFill>
                <a:srgbClr val="002060"/>
              </a:solidFill>
              <a:miter lim="800000"/>
              <a:headEnd/>
              <a:tailEnd/>
            </a:ln>
          </p:spPr>
          <p:txBody>
            <a:bodyPr>
              <a:spAutoFit/>
            </a:bodyPr>
            <a:lstStyle/>
            <a:p>
              <a:r>
                <a:rPr lang="en-US" sz="1400" b="1" dirty="0">
                  <a:solidFill>
                    <a:srgbClr val="002060"/>
                  </a:solidFill>
                </a:rPr>
                <a:t>Extends </a:t>
              </a:r>
              <a:r>
                <a:rPr lang="en-US" sz="1400" b="1" dirty="0" err="1">
                  <a:solidFill>
                    <a:srgbClr val="002060"/>
                  </a:solidFill>
                </a:rPr>
                <a:t>nc:AssociationType</a:t>
              </a:r>
              <a:endParaRPr lang="en-US" sz="1400" b="1" dirty="0">
                <a:solidFill>
                  <a:srgbClr val="002060"/>
                </a:solidFill>
              </a:endParaRPr>
            </a:p>
          </p:txBody>
        </p:sp>
        <p:sp>
          <p:nvSpPr>
            <p:cNvPr id="14" name="Rectangle 13"/>
            <p:cNvSpPr/>
            <p:nvPr/>
          </p:nvSpPr>
          <p:spPr>
            <a:xfrm>
              <a:off x="838200" y="2241884"/>
              <a:ext cx="41148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8" name="Rectangle 17"/>
            <p:cNvSpPr/>
            <p:nvPr/>
          </p:nvSpPr>
          <p:spPr>
            <a:xfrm>
              <a:off x="1219200" y="2686050"/>
              <a:ext cx="3733800" cy="5334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3437" name="TextBox 18"/>
            <p:cNvSpPr txBox="1">
              <a:spLocks noChangeArrowheads="1"/>
            </p:cNvSpPr>
            <p:nvPr/>
          </p:nvSpPr>
          <p:spPr bwMode="auto">
            <a:xfrm>
              <a:off x="5650832" y="2640006"/>
              <a:ext cx="26670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Elements used as references to globally defined objects</a:t>
              </a:r>
            </a:p>
          </p:txBody>
        </p:sp>
        <p:cxnSp>
          <p:nvCxnSpPr>
            <p:cNvPr id="20" name="Straight Connector 19"/>
            <p:cNvCxnSpPr/>
            <p:nvPr/>
          </p:nvCxnSpPr>
          <p:spPr>
            <a:xfrm>
              <a:off x="4953000" y="2901616"/>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5" name="Group 14"/>
          <p:cNvGrpSpPr/>
          <p:nvPr/>
        </p:nvGrpSpPr>
        <p:grpSpPr>
          <a:xfrm>
            <a:off x="7407343" y="730894"/>
            <a:ext cx="1235427" cy="143483"/>
            <a:chOff x="7407343" y="730894"/>
            <a:chExt cx="1235427" cy="143483"/>
          </a:xfrm>
        </p:grpSpPr>
        <p:cxnSp>
          <p:nvCxnSpPr>
            <p:cNvPr id="17" name="Straight Connector 16"/>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381000" y="947821"/>
            <a:ext cx="1553608" cy="457200"/>
          </a:xfrm>
          <a:prstGeom prst="rect">
            <a:avLst/>
          </a:prstGeom>
          <a:gradFill flip="none" rotWithShape="1">
            <a:gsLst>
              <a:gs pos="0">
                <a:schemeClr val="tx2">
                  <a:lumMod val="75000"/>
                </a:schemeClr>
              </a:gs>
              <a:gs pos="99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7" name="Rectangle 36"/>
          <p:cNvSpPr/>
          <p:nvPr/>
        </p:nvSpPr>
        <p:spPr bwMode="auto">
          <a:xfrm>
            <a:off x="381000" y="1371600"/>
            <a:ext cx="8305800" cy="3886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="j:DriverLicense"/&gt;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="j:DriverLicenseAssociationType"/&gt;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="j:DriversLicenseType"/&gt;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sp>
        <p:nvSpPr>
          <p:cNvPr id="34" name="Rectangle 33"/>
          <p:cNvSpPr/>
          <p:nvPr/>
        </p:nvSpPr>
        <p:spPr>
          <a:xfrm>
            <a:off x="2743200" y="1130968"/>
            <a:ext cx="1553608" cy="457200"/>
          </a:xfrm>
          <a:prstGeom prst="rect">
            <a:avLst/>
          </a:prstGeom>
          <a:gradFill flip="none" rotWithShape="1">
            <a:gsLst>
              <a:gs pos="0">
                <a:schemeClr val="tx2">
                  <a:lumMod val="75000"/>
                </a:schemeClr>
              </a:gs>
              <a:gs pos="99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9875" name="Title 2"/>
          <p:cNvSpPr>
            <a:spLocks noGrp="1"/>
          </p:cNvSpPr>
          <p:nvPr>
            <p:ph type="title"/>
          </p:nvPr>
        </p:nvSpPr>
        <p:spPr/>
        <p:txBody>
          <a:bodyPr>
            <a:normAutofit/>
          </a:bodyPr>
          <a:lstStyle/>
          <a:p>
            <a:r>
              <a:rPr lang="en-US" smtClean="0"/>
              <a:t>Association Type Example</a:t>
            </a:r>
            <a:endParaRPr lang="en-US" dirty="0" smtClean="0"/>
          </a:p>
        </p:txBody>
      </p:sp>
      <p:sp>
        <p:nvSpPr>
          <p:cNvPr id="9" name="Rectangle 8"/>
          <p:cNvSpPr/>
          <p:nvPr/>
        </p:nvSpPr>
        <p:spPr bwMode="auto">
          <a:xfrm>
            <a:off x="2743200" y="1524000"/>
            <a:ext cx="60960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structures:id</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&gt;Michael Gorman&lt;/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&lt;j:DriverLicense </a:t>
            </a:r>
            <a:r>
              <a:rPr lang="en-US" sz="1600" dirty="0" err="1">
                <a:solidFill>
                  <a:srgbClr val="000000"/>
                </a:solidFill>
                <a:highlight>
                  <a:srgbClr val="FFFFFF"/>
                </a:highlight>
                <a:latin typeface="Calibri" pitchFamily="34" charset="0"/>
                <a:cs typeface="Calibri" pitchFamily="34" charset="0"/>
              </a:rPr>
              <a:t>structures:id</a:t>
            </a:r>
            <a:r>
              <a:rPr lang="en-US" sz="1600" dirty="0" smtClean="0">
                <a:solidFill>
                  <a:srgbClr val="000000"/>
                </a:solidFill>
                <a:highlight>
                  <a:srgbClr val="FFFFFF"/>
                </a:highlight>
                <a:latin typeface="Calibri" pitchFamily="34" charset="0"/>
                <a:cs typeface="Calibri" pitchFamily="34" charset="0"/>
              </a:rPr>
              <a:t>="id000005"&gt;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j:DriverLicenseIdentification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nc:IdentificationID</a:t>
            </a:r>
            <a:r>
              <a:rPr lang="en-US" sz="1600" dirty="0">
                <a:solidFill>
                  <a:srgbClr val="000000"/>
                </a:solidFill>
                <a:highlight>
                  <a:srgbClr val="FFFFFF"/>
                </a:highlight>
                <a:latin typeface="Calibri" pitchFamily="34" charset="0"/>
                <a:cs typeface="Calibri" pitchFamily="34" charset="0"/>
              </a:rPr>
              <a:t>&gt;B1934921719&lt;/</a:t>
            </a:r>
            <a:r>
              <a:rPr lang="en-US" sz="1600" dirty="0" err="1">
                <a:solidFill>
                  <a:srgbClr val="000000"/>
                </a:solidFill>
                <a:highlight>
                  <a:srgbClr val="FFFFFF"/>
                </a:highlight>
                <a:latin typeface="Calibri" pitchFamily="34" charset="0"/>
                <a:cs typeface="Calibri" pitchFamily="34" charset="0"/>
              </a:rPr>
              <a:t>nc:IdentificationID</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j:DriverLicenseIdentification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j:DriverLicense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j:DriverLicenseAssociation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&lt;j:DriverLicense </a:t>
            </a:r>
            <a:r>
              <a:rPr lang="en-US" sz="1600" dirty="0" err="1">
                <a:solidFill>
                  <a:srgbClr val="000000"/>
                </a:solidFill>
                <a:highlight>
                  <a:srgbClr val="FFFFFF"/>
                </a:highlight>
                <a:latin typeface="Calibri" pitchFamily="34" charset="0"/>
                <a:cs typeface="Calibri" pitchFamily="34" charset="0"/>
              </a:rPr>
              <a:t>structures:ref</a:t>
            </a:r>
            <a:r>
              <a:rPr lang="en-US" sz="1600" dirty="0" smtClean="0">
                <a:solidFill>
                  <a:srgbClr val="000000"/>
                </a:solidFill>
                <a:highlight>
                  <a:srgbClr val="FFFFFF"/>
                </a:highlight>
                <a:latin typeface="Calibri" pitchFamily="34" charset="0"/>
                <a:cs typeface="Calibri" pitchFamily="34" charset="0"/>
              </a:rPr>
              <a:t>="id000005"/&gt;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structures:ref</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j:DriverLicenseAssociation</a:t>
            </a:r>
            <a:r>
              <a:rPr lang="en-US" sz="1600" dirty="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grpSp>
        <p:nvGrpSpPr>
          <p:cNvPr id="8" name="Group 42"/>
          <p:cNvGrpSpPr>
            <a:grpSpLocks/>
          </p:cNvGrpSpPr>
          <p:nvPr/>
        </p:nvGrpSpPr>
        <p:grpSpPr bwMode="auto">
          <a:xfrm>
            <a:off x="2819400" y="1552073"/>
            <a:ext cx="6019800" cy="3624517"/>
            <a:chOff x="2667000" y="1856865"/>
            <a:chExt cx="6019800" cy="3625116"/>
          </a:xfrm>
        </p:grpSpPr>
        <p:sp>
          <p:nvSpPr>
            <p:cNvPr id="30" name="Rectangle 29"/>
            <p:cNvSpPr/>
            <p:nvPr/>
          </p:nvSpPr>
          <p:spPr>
            <a:xfrm>
              <a:off x="2667000" y="1868898"/>
              <a:ext cx="3200400" cy="228638"/>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1" name="Rectangle 30"/>
            <p:cNvSpPr/>
            <p:nvPr/>
          </p:nvSpPr>
          <p:spPr>
            <a:xfrm>
              <a:off x="2686050" y="3310922"/>
              <a:ext cx="3581400" cy="27075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2" name="Rectangle 31"/>
            <p:cNvSpPr/>
            <p:nvPr/>
          </p:nvSpPr>
          <p:spPr>
            <a:xfrm>
              <a:off x="2883568" y="5036737"/>
              <a:ext cx="3950369" cy="445244"/>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4459" name="TextBox 34"/>
            <p:cNvSpPr txBox="1">
              <a:spLocks noChangeArrowheads="1"/>
            </p:cNvSpPr>
            <p:nvPr/>
          </p:nvSpPr>
          <p:spPr bwMode="auto">
            <a:xfrm>
              <a:off x="6833937" y="1856865"/>
              <a:ext cx="1700463" cy="523307"/>
            </a:xfrm>
            <a:prstGeom prst="rect">
              <a:avLst/>
            </a:prstGeom>
            <a:noFill/>
            <a:ln w="9525">
              <a:noFill/>
              <a:miter lim="800000"/>
              <a:headEnd/>
              <a:tailEnd/>
            </a:ln>
          </p:spPr>
          <p:txBody>
            <a:bodyPr wrap="square">
              <a:spAutoFit/>
            </a:bodyPr>
            <a:lstStyle/>
            <a:p>
              <a:r>
                <a:rPr lang="en-US" sz="1400" b="1" dirty="0">
                  <a:solidFill>
                    <a:srgbClr val="002060"/>
                  </a:solidFill>
                </a:rPr>
                <a:t>ID for unique person object</a:t>
              </a:r>
            </a:p>
          </p:txBody>
        </p:sp>
        <p:sp>
          <p:nvSpPr>
            <p:cNvPr id="104461" name="TextBox 38"/>
            <p:cNvSpPr txBox="1">
              <a:spLocks noChangeArrowheads="1"/>
            </p:cNvSpPr>
            <p:nvPr/>
          </p:nvSpPr>
          <p:spPr bwMode="auto">
            <a:xfrm>
              <a:off x="6833937" y="3203742"/>
              <a:ext cx="1852863" cy="523307"/>
            </a:xfrm>
            <a:prstGeom prst="rect">
              <a:avLst/>
            </a:prstGeom>
            <a:noFill/>
            <a:ln w="9525">
              <a:noFill/>
              <a:miter lim="800000"/>
              <a:headEnd/>
              <a:tailEnd/>
            </a:ln>
          </p:spPr>
          <p:txBody>
            <a:bodyPr wrap="square">
              <a:spAutoFit/>
            </a:bodyPr>
            <a:lstStyle/>
            <a:p>
              <a:r>
                <a:rPr lang="en-US" sz="1400" b="1" dirty="0">
                  <a:solidFill>
                    <a:srgbClr val="002060"/>
                  </a:solidFill>
                </a:rPr>
                <a:t>ID for unique driver license object</a:t>
              </a:r>
            </a:p>
          </p:txBody>
        </p:sp>
        <p:cxnSp>
          <p:nvCxnSpPr>
            <p:cNvPr id="40" name="Straight Connector 39"/>
            <p:cNvCxnSpPr>
              <a:stCxn id="32" idx="3"/>
            </p:cNvCxnSpPr>
            <p:nvPr/>
          </p:nvCxnSpPr>
          <p:spPr>
            <a:xfrm flipV="1">
              <a:off x="6833937" y="5114992"/>
              <a:ext cx="712269" cy="14436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04463" name="TextBox 41"/>
            <p:cNvSpPr txBox="1">
              <a:spLocks noChangeArrowheads="1"/>
            </p:cNvSpPr>
            <p:nvPr/>
          </p:nvSpPr>
          <p:spPr bwMode="auto">
            <a:xfrm>
              <a:off x="6833937" y="4160728"/>
              <a:ext cx="1700463" cy="954265"/>
            </a:xfrm>
            <a:prstGeom prst="rect">
              <a:avLst/>
            </a:prstGeom>
            <a:noFill/>
            <a:ln w="9525">
              <a:noFill/>
              <a:miter lim="800000"/>
              <a:headEnd/>
              <a:tailEnd/>
            </a:ln>
          </p:spPr>
          <p:txBody>
            <a:bodyPr wrap="square">
              <a:spAutoFit/>
            </a:bodyPr>
            <a:lstStyle/>
            <a:p>
              <a:r>
                <a:rPr lang="en-US" sz="1400" b="1" dirty="0">
                  <a:solidFill>
                    <a:srgbClr val="002060"/>
                  </a:solidFill>
                </a:rPr>
                <a:t>References to IDs for driver license and person objects</a:t>
              </a:r>
            </a:p>
          </p:txBody>
        </p:sp>
        <p:cxnSp>
          <p:nvCxnSpPr>
            <p:cNvPr id="50" name="Straight Connector 49"/>
            <p:cNvCxnSpPr/>
            <p:nvPr/>
          </p:nvCxnSpPr>
          <p:spPr>
            <a:xfrm>
              <a:off x="6248400" y="3465395"/>
              <a:ext cx="585537"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5867400" y="1983217"/>
              <a:ext cx="966537"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09" name="Title 2"/>
          <p:cNvSpPr>
            <a:spLocks noGrp="1"/>
          </p:cNvSpPr>
          <p:nvPr>
            <p:ph type="title"/>
          </p:nvPr>
        </p:nvSpPr>
        <p:spPr/>
        <p:txBody>
          <a:bodyPr>
            <a:normAutofit/>
          </a:bodyPr>
          <a:lstStyle/>
          <a:p>
            <a:r>
              <a:rPr lang="en-US" dirty="0" smtClean="0"/>
              <a:t>Module </a:t>
            </a:r>
            <a:r>
              <a:rPr lang="en-US" dirty="0" smtClean="0"/>
              <a:t>4.4 – Metadata </a:t>
            </a:r>
          </a:p>
        </p:txBody>
      </p:sp>
      <p:sp>
        <p:nvSpPr>
          <p:cNvPr id="10" name="SHP_264"/>
          <p:cNvSpPr>
            <a:spLocks noChangeArrowheads="1"/>
          </p:cNvSpPr>
          <p:nvPr/>
        </p:nvSpPr>
        <p:spPr bwMode="auto">
          <a:xfrm>
            <a:off x="381000" y="146785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t>
            </a:r>
            <a:r>
              <a:rPr lang="en-US" sz="2800" b="1" dirty="0">
                <a:solidFill>
                  <a:srgbClr val="1F497D"/>
                </a:solidFill>
              </a:rPr>
              <a:t>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when to use metadata types </a:t>
            </a:r>
          </a:p>
          <a:p>
            <a:pPr>
              <a:spcBef>
                <a:spcPts val="1632"/>
              </a:spcBef>
              <a:spcAft>
                <a:spcPts val="600"/>
              </a:spcAft>
              <a:defRPr/>
            </a:pPr>
            <a:r>
              <a:rPr lang="en-US" sz="2000" dirty="0">
                <a:solidFill>
                  <a:srgbClr val="646769"/>
                </a:solidFill>
              </a:rPr>
              <a:t>Create a schema using metadata types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5855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117</a:t>
            </a:fld>
            <a:endParaRPr lang="en-US" dirty="0"/>
          </a:p>
        </p:txBody>
      </p:sp>
    </p:spTree>
    <p:extLst>
      <p:ext uri="{BB962C8B-B14F-4D97-AF65-F5344CB8AC3E}">
        <p14:creationId xmlns:p14="http://schemas.microsoft.com/office/powerpoint/2010/main" val="2278001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7" name="Title 2"/>
          <p:cNvSpPr>
            <a:spLocks noGrp="1"/>
          </p:cNvSpPr>
          <p:nvPr>
            <p:ph type="title"/>
          </p:nvPr>
        </p:nvSpPr>
        <p:spPr/>
        <p:txBody>
          <a:bodyPr>
            <a:normAutofit/>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861308196"/>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sz="quarter" idx="4"/>
          </p:nvPr>
        </p:nvSpPr>
        <p:spPr/>
        <p:txBody>
          <a:bodyPr/>
          <a:lstStyle/>
          <a:p>
            <a:fld id="{6E6030FC-FB78-5E4D-92EA-5D9433591EA9}" type="slidenum">
              <a:rPr lang="en-US" smtClean="0"/>
              <a:pPr/>
              <a:t>118</a:t>
            </a:fld>
            <a:endParaRPr lang="en-US" dirty="0"/>
          </a:p>
        </p:txBody>
      </p:sp>
    </p:spTree>
    <p:extLst>
      <p:ext uri="{BB962C8B-B14F-4D97-AF65-F5344CB8AC3E}">
        <p14:creationId xmlns:p14="http://schemas.microsoft.com/office/powerpoint/2010/main" val="26582241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Content Placeholder 1"/>
          <p:cNvSpPr>
            <a:spLocks noGrp="1"/>
          </p:cNvSpPr>
          <p:nvPr>
            <p:ph idx="1"/>
          </p:nvPr>
        </p:nvSpPr>
        <p:spPr>
          <a:xfrm>
            <a:off x="324069" y="1122946"/>
            <a:ext cx="8362731" cy="5026527"/>
          </a:xfrm>
        </p:spPr>
        <p:txBody>
          <a:bodyPr/>
          <a:lstStyle/>
          <a:p>
            <a:pPr marL="0" indent="0">
              <a:buClrTx/>
              <a:buNone/>
            </a:pPr>
            <a:r>
              <a:rPr lang="en-US" dirty="0" smtClean="0">
                <a:solidFill>
                  <a:srgbClr val="686868"/>
                </a:solidFill>
                <a:latin typeface="+mj-lt"/>
              </a:rPr>
              <a:t>Metadata types are used to provide descriptive information about data within an information exchange.</a:t>
            </a:r>
          </a:p>
          <a:p>
            <a:pPr>
              <a:buClrTx/>
            </a:pPr>
            <a:endParaRPr lang="en-US" dirty="0">
              <a:solidFill>
                <a:srgbClr val="686868"/>
              </a:solidFill>
              <a:latin typeface="+mj-lt"/>
            </a:endParaRPr>
          </a:p>
          <a:p>
            <a:pPr>
              <a:buClrTx/>
            </a:pPr>
            <a:endParaRPr lang="en-US" dirty="0" smtClean="0">
              <a:solidFill>
                <a:srgbClr val="686868"/>
              </a:solidFill>
              <a:latin typeface="+mj-lt"/>
            </a:endParaRPr>
          </a:p>
          <a:p>
            <a:pPr>
              <a:buClrTx/>
            </a:pPr>
            <a:endParaRPr lang="en-US" dirty="0" smtClean="0">
              <a:solidFill>
                <a:srgbClr val="686868"/>
              </a:solidFill>
              <a:latin typeface="+mj-lt"/>
            </a:endParaRPr>
          </a:p>
          <a:p>
            <a:pPr marL="0" indent="0">
              <a:buClrTx/>
              <a:buNone/>
            </a:pPr>
            <a:endParaRPr lang="en-US" sz="1800" dirty="0" err="1">
              <a:solidFill>
                <a:srgbClr val="686868"/>
              </a:solidFill>
              <a:latin typeface="+mj-lt"/>
              <a:cs typeface="Courier New" pitchFamily="49" charset="0"/>
            </a:endParaRPr>
          </a:p>
          <a:p>
            <a:pPr marL="0" indent="0">
              <a:buClrTx/>
              <a:buNone/>
            </a:pPr>
            <a:r>
              <a:rPr lang="en-US" sz="1800" dirty="0" err="1">
                <a:solidFill>
                  <a:srgbClr val="686868"/>
                </a:solidFill>
                <a:latin typeface="+mj-lt"/>
                <a:cs typeface="Courier New" pitchFamily="49" charset="0"/>
              </a:rPr>
              <a:t>nc:MetadataType</a:t>
            </a:r>
            <a:r>
              <a:rPr lang="en-US" sz="1800" dirty="0">
                <a:solidFill>
                  <a:srgbClr val="686868"/>
                </a:solidFill>
                <a:latin typeface="+mj-lt"/>
              </a:rPr>
              <a:t> contains several common elements used within exchange </a:t>
            </a:r>
            <a:r>
              <a:rPr lang="en-US" sz="1800" dirty="0" smtClean="0">
                <a:solidFill>
                  <a:srgbClr val="686868"/>
                </a:solidFill>
                <a:latin typeface="+mj-lt"/>
              </a:rPr>
              <a:t>metadata. Some </a:t>
            </a:r>
            <a:r>
              <a:rPr lang="en-US" sz="1800" dirty="0">
                <a:solidFill>
                  <a:srgbClr val="686868"/>
                </a:solidFill>
                <a:latin typeface="+mj-lt"/>
              </a:rPr>
              <a:t>examples include:</a:t>
            </a:r>
          </a:p>
          <a:p>
            <a:pPr marL="742950" lvl="1" indent="-285750">
              <a:buClrTx/>
              <a:buFont typeface="Lucida Grande"/>
              <a:buChar char="-"/>
            </a:pPr>
            <a:r>
              <a:rPr lang="en-US" sz="1600" dirty="0" err="1">
                <a:solidFill>
                  <a:srgbClr val="686868"/>
                </a:solidFill>
                <a:latin typeface="+mj-lt"/>
                <a:cs typeface="Courier New" pitchFamily="49" charset="0"/>
              </a:rPr>
              <a:t>nc:LastUpdatedDate</a:t>
            </a:r>
            <a:endParaRPr lang="en-US" sz="1600" dirty="0">
              <a:solidFill>
                <a:srgbClr val="686868"/>
              </a:solidFill>
              <a:latin typeface="+mj-lt"/>
              <a:cs typeface="Courier New" pitchFamily="49" charset="0"/>
            </a:endParaRPr>
          </a:p>
          <a:p>
            <a:pPr marL="742950" lvl="1" indent="-285750">
              <a:buClrTx/>
              <a:buFont typeface="Lucida Grande"/>
              <a:buChar char="-"/>
            </a:pPr>
            <a:r>
              <a:rPr lang="en-US" sz="1600" dirty="0" err="1">
                <a:solidFill>
                  <a:srgbClr val="686868"/>
                </a:solidFill>
                <a:latin typeface="+mj-lt"/>
                <a:cs typeface="Courier New" pitchFamily="49" charset="0"/>
              </a:rPr>
              <a:t>nc:ReportingPersonText</a:t>
            </a:r>
            <a:endParaRPr lang="en-US" sz="1600" dirty="0">
              <a:solidFill>
                <a:srgbClr val="686868"/>
              </a:solidFill>
              <a:latin typeface="+mj-lt"/>
              <a:cs typeface="Courier New" pitchFamily="49" charset="0"/>
            </a:endParaRPr>
          </a:p>
          <a:p>
            <a:pPr marL="742950" lvl="1" indent="-285750">
              <a:buClrTx/>
              <a:buFont typeface="Lucida Grande"/>
              <a:buChar char="-"/>
            </a:pPr>
            <a:r>
              <a:rPr lang="en-US" sz="1600" dirty="0" err="1">
                <a:solidFill>
                  <a:srgbClr val="686868"/>
                </a:solidFill>
                <a:latin typeface="+mj-lt"/>
                <a:cs typeface="Courier New" pitchFamily="49" charset="0"/>
              </a:rPr>
              <a:t>nc:ExpirationDate</a:t>
            </a:r>
            <a:endParaRPr lang="en-US" sz="1600" dirty="0">
              <a:solidFill>
                <a:srgbClr val="686868"/>
              </a:solidFill>
              <a:latin typeface="+mj-lt"/>
              <a:cs typeface="Courier New" pitchFamily="49" charset="0"/>
            </a:endParaRPr>
          </a:p>
          <a:p>
            <a:pPr marL="285750" indent="-285750">
              <a:buClrTx/>
              <a:buFont typeface="Arial"/>
              <a:buChar char="•"/>
            </a:pPr>
            <a:r>
              <a:rPr lang="en-US" sz="1800" dirty="0">
                <a:solidFill>
                  <a:srgbClr val="686868"/>
                </a:solidFill>
                <a:latin typeface="+mj-lt"/>
              </a:rPr>
              <a:t>Often it is necessary to separate exchange data from auxiliary information that further describes the data; metadata types provide this level of separation</a:t>
            </a:r>
          </a:p>
          <a:p>
            <a:pPr marL="285750" indent="-285750">
              <a:buClrTx/>
              <a:buFont typeface="Arial"/>
              <a:buChar char="•"/>
            </a:pPr>
            <a:r>
              <a:rPr lang="en-US" sz="1800" dirty="0">
                <a:solidFill>
                  <a:srgbClr val="686868"/>
                </a:solidFill>
                <a:latin typeface="+mj-lt"/>
              </a:rPr>
              <a:t>Metadata can be used for searching or categorizing data included within an exchange</a:t>
            </a:r>
            <a:endParaRPr lang="en-US" dirty="0" smtClean="0">
              <a:latin typeface="+mj-lt"/>
            </a:endParaRPr>
          </a:p>
        </p:txBody>
      </p:sp>
      <p:sp>
        <p:nvSpPr>
          <p:cNvPr id="109571" name="Title 2"/>
          <p:cNvSpPr>
            <a:spLocks noGrp="1"/>
          </p:cNvSpPr>
          <p:nvPr>
            <p:ph type="title"/>
          </p:nvPr>
        </p:nvSpPr>
        <p:spPr/>
        <p:txBody>
          <a:bodyPr>
            <a:normAutofit/>
          </a:bodyPr>
          <a:lstStyle/>
          <a:p>
            <a:r>
              <a:rPr lang="en-US" smtClean="0"/>
              <a:t>Metadata Types within NIEM</a:t>
            </a:r>
          </a:p>
        </p:txBody>
      </p:sp>
      <p:sp>
        <p:nvSpPr>
          <p:cNvPr id="9" name="Rounded Rectangle 8"/>
          <p:cNvSpPr/>
          <p:nvPr/>
        </p:nvSpPr>
        <p:spPr bwMode="auto">
          <a:xfrm>
            <a:off x="1295400" y="2105168"/>
            <a:ext cx="2410257"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Data</a:t>
            </a:r>
            <a:endParaRPr lang="en-US" b="1" spc="-50" dirty="0">
              <a:solidFill>
                <a:srgbClr val="304776"/>
              </a:solidFill>
              <a:latin typeface="+mj-lt"/>
              <a:cs typeface="Arial"/>
            </a:endParaRPr>
          </a:p>
        </p:txBody>
      </p:sp>
      <p:sp>
        <p:nvSpPr>
          <p:cNvPr id="10" name="Right Arrow 9"/>
          <p:cNvSpPr/>
          <p:nvPr/>
        </p:nvSpPr>
        <p:spPr>
          <a:xfrm>
            <a:off x="3922227" y="2430895"/>
            <a:ext cx="1271405" cy="209825"/>
          </a:xfrm>
          <a:prstGeom prst="rightArrow">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2" name="Rounded Rectangle 11"/>
          <p:cNvSpPr/>
          <p:nvPr/>
        </p:nvSpPr>
        <p:spPr bwMode="auto">
          <a:xfrm>
            <a:off x="5438343" y="2105168"/>
            <a:ext cx="2410257"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Metadata</a:t>
            </a:r>
          </a:p>
          <a:p>
            <a:pPr algn="ctr">
              <a:lnSpc>
                <a:spcPct val="90000"/>
              </a:lnSpc>
              <a:defRPr/>
            </a:pPr>
            <a:r>
              <a:rPr lang="en-US" b="1" spc="-50" dirty="0">
                <a:solidFill>
                  <a:srgbClr val="304776"/>
                </a:solidFill>
                <a:latin typeface="+mj-lt"/>
                <a:cs typeface="Arial"/>
              </a:rPr>
              <a:t>(e.g. Reported Date, Reporting Person)</a:t>
            </a:r>
          </a:p>
        </p:txBody>
      </p:sp>
      <p:grpSp>
        <p:nvGrpSpPr>
          <p:cNvPr id="8" name="Group 7"/>
          <p:cNvGrpSpPr/>
          <p:nvPr/>
        </p:nvGrpSpPr>
        <p:grpSpPr>
          <a:xfrm>
            <a:off x="7407343" y="730894"/>
            <a:ext cx="1235427" cy="143483"/>
            <a:chOff x="7407343" y="730894"/>
            <a:chExt cx="1235427" cy="143483"/>
          </a:xfrm>
        </p:grpSpPr>
        <p:cxnSp>
          <p:nvCxnSpPr>
            <p:cNvPr id="11" name="Straight Connector 10"/>
            <p:cNvCxnSpPr>
              <a:endCxn id="1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2"/>
          <p:cNvSpPr>
            <a:spLocks noGrp="1"/>
          </p:cNvSpPr>
          <p:nvPr>
            <p:ph type="title"/>
          </p:nvPr>
        </p:nvSpPr>
        <p:spPr/>
        <p:txBody>
          <a:bodyPr>
            <a:normAutofit/>
          </a:bodyPr>
          <a:lstStyle/>
          <a:p>
            <a:r>
              <a:rPr lang="en-US" smtClean="0"/>
              <a:t>NIEM Conformance</a:t>
            </a:r>
            <a:endParaRPr lang="en-US" dirty="0"/>
          </a:p>
        </p:txBody>
      </p:sp>
      <p:cxnSp>
        <p:nvCxnSpPr>
          <p:cNvPr id="18" name="Straight Connector 17"/>
          <p:cNvCxnSpPr/>
          <p:nvPr/>
        </p:nvCxnSpPr>
        <p:spPr>
          <a:xfrm>
            <a:off x="542925" y="3810000"/>
            <a:ext cx="7988300" cy="0"/>
          </a:xfrm>
          <a:prstGeom prst="line">
            <a:avLst/>
          </a:prstGeom>
          <a:noFill/>
          <a:ln w="12700" cap="flat" cmpd="sng" algn="ctr">
            <a:solidFill>
              <a:sysClr val="windowText" lastClr="000000">
                <a:lumMod val="50000"/>
                <a:lumOff val="50000"/>
              </a:sysClr>
            </a:solidFill>
            <a:prstDash val="sysDot"/>
          </a:ln>
          <a:effectLst/>
        </p:spPr>
      </p:cxnSp>
      <p:sp>
        <p:nvSpPr>
          <p:cNvPr id="8" name="Content Placeholder 2"/>
          <p:cNvSpPr txBox="1">
            <a:spLocks/>
          </p:cNvSpPr>
          <p:nvPr/>
        </p:nvSpPr>
        <p:spPr>
          <a:xfrm>
            <a:off x="323850" y="1066800"/>
            <a:ext cx="8362950" cy="258445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b="1" dirty="0">
                <a:solidFill>
                  <a:srgbClr val="1F497D"/>
                </a:solidFill>
              </a:rPr>
              <a:t>NIEM defines three types of conformance:</a:t>
            </a:r>
          </a:p>
          <a:p>
            <a:pPr>
              <a:spcBef>
                <a:spcPts val="1032"/>
              </a:spcBef>
              <a:buFont typeface="+mj-lt"/>
              <a:buAutoNum type="arabicPeriod"/>
              <a:defRPr/>
            </a:pPr>
            <a:r>
              <a:rPr lang="en-US" sz="1600" dirty="0">
                <a:solidFill>
                  <a:srgbClr val="646769"/>
                </a:solidFill>
              </a:rPr>
              <a:t>NIEM XML schemas conform to the NIEM Naming and Design </a:t>
            </a:r>
            <a:r>
              <a:rPr lang="en-US" sz="1600" dirty="0" smtClean="0">
                <a:solidFill>
                  <a:srgbClr val="646769"/>
                </a:solidFill>
              </a:rPr>
              <a:t>Rules (NDR)</a:t>
            </a:r>
            <a:endParaRPr lang="en-US" sz="1600" dirty="0">
              <a:solidFill>
                <a:srgbClr val="646769"/>
              </a:solidFill>
            </a:endParaRPr>
          </a:p>
          <a:p>
            <a:pPr>
              <a:spcBef>
                <a:spcPts val="1032"/>
              </a:spcBef>
              <a:buFont typeface="+mj-lt"/>
              <a:buAutoNum type="arabicPeriod"/>
              <a:defRPr/>
            </a:pPr>
            <a:r>
              <a:rPr lang="en-US" sz="1600" dirty="0" smtClean="0">
                <a:solidFill>
                  <a:srgbClr val="646769"/>
                </a:solidFill>
              </a:rPr>
              <a:t>NIEM Information Exchange Package Documentation (IEPD) conforms to the requirements of the NIEM Model Package Description (MPD) Specification</a:t>
            </a:r>
          </a:p>
          <a:p>
            <a:pPr>
              <a:spcBef>
                <a:spcPts val="1032"/>
              </a:spcBef>
              <a:buFont typeface="+mj-lt"/>
              <a:buAutoNum type="arabicPeriod"/>
              <a:defRPr/>
            </a:pPr>
            <a:r>
              <a:rPr lang="en-US" sz="1600" dirty="0" smtClean="0">
                <a:solidFill>
                  <a:srgbClr val="646769"/>
                </a:solidFill>
              </a:rPr>
              <a:t>NIEM XML Instances conform by correctly validating to NIEM-conforming XML schemas, with additional conformance rules specified by the NIEM NDR</a:t>
            </a:r>
            <a:endParaRPr lang="en-US" sz="1600" dirty="0">
              <a:solidFill>
                <a:srgbClr val="646769"/>
              </a:solidFill>
            </a:endParaRPr>
          </a:p>
        </p:txBody>
      </p:sp>
      <p:grpSp>
        <p:nvGrpSpPr>
          <p:cNvPr id="20" name="Group 19"/>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9" name="object 6"/>
          <p:cNvSpPr txBox="1"/>
          <p:nvPr/>
        </p:nvSpPr>
        <p:spPr>
          <a:xfrm>
            <a:off x="545359" y="4000500"/>
            <a:ext cx="8097411" cy="1847850"/>
          </a:xfrm>
          <a:prstGeom prst="rect">
            <a:avLst/>
          </a:prstGeom>
        </p:spPr>
        <p:txBody>
          <a:bodyPr vert="horz" wrap="square" lIns="0" tIns="0" rIns="0" bIns="0" rtlCol="0">
            <a:noAutofit/>
          </a:bodyPr>
          <a:lstStyle/>
          <a:p>
            <a:pPr marL="12700" marR="276860">
              <a:lnSpc>
                <a:spcPct val="103800"/>
              </a:lnSpc>
            </a:pPr>
            <a:r>
              <a:rPr sz="1400" spc="5" dirty="0" smtClean="0">
                <a:solidFill>
                  <a:srgbClr val="757575"/>
                </a:solidFill>
                <a:latin typeface="Arial"/>
                <a:cs typeface="Arial"/>
              </a:rPr>
              <a:t>Systems</a:t>
            </a:r>
            <a:r>
              <a:rPr sz="1400" spc="25" dirty="0" smtClean="0">
                <a:solidFill>
                  <a:srgbClr val="757575"/>
                </a:solidFill>
                <a:latin typeface="Arial"/>
                <a:cs typeface="Arial"/>
              </a:rPr>
              <a:t> </a:t>
            </a:r>
            <a:r>
              <a:rPr sz="1400" spc="5" dirty="0" smtClean="0">
                <a:solidFill>
                  <a:srgbClr val="757575"/>
                </a:solidFill>
                <a:latin typeface="Arial"/>
                <a:cs typeface="Arial"/>
              </a:rPr>
              <a:t>and</a:t>
            </a:r>
            <a:r>
              <a:rPr sz="1400" spc="-15" dirty="0" smtClean="0">
                <a:solidFill>
                  <a:srgbClr val="757575"/>
                </a:solidFill>
                <a:latin typeface="Arial"/>
                <a:cs typeface="Arial"/>
              </a:rPr>
              <a:t> </a:t>
            </a:r>
            <a:r>
              <a:rPr sz="1400" spc="5" dirty="0" smtClean="0">
                <a:solidFill>
                  <a:srgbClr val="757575"/>
                </a:solidFill>
                <a:latin typeface="Arial"/>
                <a:cs typeface="Arial"/>
              </a:rPr>
              <a:t>databases</a:t>
            </a:r>
            <a:r>
              <a:rPr sz="1400" spc="70" dirty="0" smtClean="0">
                <a:solidFill>
                  <a:srgbClr val="757575"/>
                </a:solidFill>
                <a:latin typeface="Arial"/>
                <a:cs typeface="Arial"/>
              </a:rPr>
              <a:t> </a:t>
            </a:r>
            <a:r>
              <a:rPr lang="en-US" sz="1400" spc="10" dirty="0" smtClean="0">
                <a:solidFill>
                  <a:srgbClr val="757575"/>
                </a:solidFill>
                <a:latin typeface="Arial"/>
                <a:cs typeface="Arial"/>
              </a:rPr>
              <a:t>CANNOT</a:t>
            </a:r>
            <a:r>
              <a:rPr sz="1400" spc="-45" dirty="0" smtClean="0">
                <a:solidFill>
                  <a:srgbClr val="757575"/>
                </a:solidFill>
                <a:latin typeface="Arial"/>
                <a:cs typeface="Arial"/>
              </a:rPr>
              <a:t> </a:t>
            </a:r>
            <a:r>
              <a:rPr sz="1400" spc="10" dirty="0" smtClean="0">
                <a:solidFill>
                  <a:srgbClr val="757575"/>
                </a:solidFill>
                <a:latin typeface="Arial"/>
                <a:cs typeface="Arial"/>
              </a:rPr>
              <a:t>conform</a:t>
            </a:r>
            <a:r>
              <a:rPr sz="1400" spc="-10" dirty="0" smtClean="0">
                <a:solidFill>
                  <a:srgbClr val="757575"/>
                </a:solidFill>
                <a:latin typeface="Arial"/>
                <a:cs typeface="Arial"/>
              </a:rPr>
              <a:t> </a:t>
            </a:r>
            <a:r>
              <a:rPr sz="1400" spc="25" dirty="0" smtClean="0">
                <a:solidFill>
                  <a:srgbClr val="757575"/>
                </a:solidFill>
                <a:latin typeface="Arial"/>
                <a:cs typeface="Arial"/>
              </a:rPr>
              <a:t>to</a:t>
            </a:r>
            <a:r>
              <a:rPr sz="1400" spc="40" dirty="0" smtClean="0">
                <a:solidFill>
                  <a:srgbClr val="757575"/>
                </a:solidFill>
                <a:latin typeface="Arial"/>
                <a:cs typeface="Arial"/>
              </a:rPr>
              <a:t> </a:t>
            </a:r>
            <a:r>
              <a:rPr sz="1400" spc="0" dirty="0" smtClean="0">
                <a:solidFill>
                  <a:srgbClr val="757575"/>
                </a:solidFill>
                <a:latin typeface="Arial"/>
                <a:cs typeface="Arial"/>
              </a:rPr>
              <a:t>NIE</a:t>
            </a:r>
            <a:r>
              <a:rPr sz="1400" spc="30" dirty="0" smtClean="0">
                <a:solidFill>
                  <a:srgbClr val="757575"/>
                </a:solidFill>
                <a:latin typeface="Arial"/>
                <a:cs typeface="Arial"/>
              </a:rPr>
              <a:t>M</a:t>
            </a:r>
            <a:r>
              <a:rPr sz="1400" spc="85" dirty="0" smtClean="0">
                <a:solidFill>
                  <a:srgbClr val="909090"/>
                </a:solidFill>
                <a:latin typeface="Arial"/>
                <a:cs typeface="Arial"/>
              </a:rPr>
              <a:t>.</a:t>
            </a:r>
            <a:r>
              <a:rPr sz="1400" spc="-75" dirty="0" smtClean="0">
                <a:solidFill>
                  <a:srgbClr val="909090"/>
                </a:solidFill>
                <a:latin typeface="Arial"/>
                <a:cs typeface="Arial"/>
              </a:rPr>
              <a:t> </a:t>
            </a:r>
            <a:r>
              <a:rPr sz="1400" spc="0" dirty="0" smtClean="0">
                <a:solidFill>
                  <a:srgbClr val="757575"/>
                </a:solidFill>
                <a:latin typeface="Arial"/>
                <a:cs typeface="Arial"/>
              </a:rPr>
              <a:t>Only</a:t>
            </a:r>
            <a:r>
              <a:rPr sz="1400" spc="30" dirty="0" smtClean="0">
                <a:solidFill>
                  <a:srgbClr val="757575"/>
                </a:solidFill>
                <a:latin typeface="Arial"/>
                <a:cs typeface="Arial"/>
              </a:rPr>
              <a:t> </a:t>
            </a:r>
            <a:r>
              <a:rPr sz="1400" spc="-5" dirty="0" smtClean="0">
                <a:solidFill>
                  <a:srgbClr val="757575"/>
                </a:solidFill>
                <a:latin typeface="Arial"/>
                <a:cs typeface="Arial"/>
              </a:rPr>
              <a:t>XML </a:t>
            </a:r>
            <a:r>
              <a:rPr sz="1400" spc="10" dirty="0" smtClean="0">
                <a:solidFill>
                  <a:srgbClr val="757575"/>
                </a:solidFill>
                <a:latin typeface="Arial"/>
                <a:cs typeface="Arial"/>
              </a:rPr>
              <a:t>schemas</a:t>
            </a:r>
            <a:r>
              <a:rPr sz="1400" spc="-140" dirty="0" smtClean="0">
                <a:solidFill>
                  <a:srgbClr val="757575"/>
                </a:solidFill>
                <a:latin typeface="Arial"/>
                <a:cs typeface="Arial"/>
              </a:rPr>
              <a:t> </a:t>
            </a:r>
            <a:r>
              <a:rPr sz="1400" spc="65" dirty="0" smtClean="0">
                <a:solidFill>
                  <a:srgbClr val="A5A5A5"/>
                </a:solidFill>
                <a:latin typeface="Arial"/>
                <a:cs typeface="Arial"/>
              </a:rPr>
              <a:t>,</a:t>
            </a:r>
            <a:r>
              <a:rPr sz="1400" spc="-130" dirty="0" smtClean="0">
                <a:solidFill>
                  <a:srgbClr val="A5A5A5"/>
                </a:solidFill>
                <a:latin typeface="Arial"/>
                <a:cs typeface="Arial"/>
              </a:rPr>
              <a:t> </a:t>
            </a:r>
            <a:r>
              <a:rPr sz="1400" spc="10" dirty="0" smtClean="0">
                <a:solidFill>
                  <a:srgbClr val="757575"/>
                </a:solidFill>
                <a:latin typeface="Arial"/>
                <a:cs typeface="Arial"/>
              </a:rPr>
              <a:t>XML</a:t>
            </a:r>
            <a:r>
              <a:rPr sz="1400" spc="70" dirty="0" smtClean="0">
                <a:solidFill>
                  <a:srgbClr val="757575"/>
                </a:solidFill>
                <a:latin typeface="Arial"/>
                <a:cs typeface="Arial"/>
              </a:rPr>
              <a:t> </a:t>
            </a:r>
            <a:r>
              <a:rPr lang="en-US" sz="1400" spc="5" dirty="0">
                <a:solidFill>
                  <a:srgbClr val="757575"/>
                </a:solidFill>
                <a:latin typeface="Arial"/>
                <a:cs typeface="Arial"/>
              </a:rPr>
              <a:t>I</a:t>
            </a:r>
            <a:r>
              <a:rPr sz="1400" spc="5" dirty="0" smtClean="0">
                <a:solidFill>
                  <a:srgbClr val="757575"/>
                </a:solidFill>
                <a:latin typeface="Arial"/>
                <a:cs typeface="Arial"/>
              </a:rPr>
              <a:t>nstance</a:t>
            </a:r>
            <a:r>
              <a:rPr sz="1400" spc="45" dirty="0" smtClean="0">
                <a:solidFill>
                  <a:srgbClr val="757575"/>
                </a:solidFill>
                <a:latin typeface="Arial"/>
                <a:cs typeface="Arial"/>
              </a:rPr>
              <a:t>s</a:t>
            </a:r>
            <a:r>
              <a:rPr sz="1400" spc="-30" dirty="0" smtClean="0">
                <a:solidFill>
                  <a:srgbClr val="909090"/>
                </a:solidFill>
                <a:latin typeface="Arial"/>
                <a:cs typeface="Arial"/>
              </a:rPr>
              <a:t>,</a:t>
            </a:r>
            <a:r>
              <a:rPr sz="1400" spc="-35" dirty="0" smtClean="0">
                <a:solidFill>
                  <a:srgbClr val="909090"/>
                </a:solidFill>
                <a:latin typeface="Arial"/>
                <a:cs typeface="Arial"/>
              </a:rPr>
              <a:t> </a:t>
            </a:r>
            <a:r>
              <a:rPr sz="1400" spc="25" dirty="0" smtClean="0">
                <a:solidFill>
                  <a:srgbClr val="757575"/>
                </a:solidFill>
                <a:latin typeface="Arial"/>
                <a:cs typeface="Arial"/>
              </a:rPr>
              <a:t>and</a:t>
            </a:r>
            <a:r>
              <a:rPr sz="1400" spc="45" dirty="0" smtClean="0">
                <a:solidFill>
                  <a:srgbClr val="757575"/>
                </a:solidFill>
                <a:latin typeface="Arial"/>
                <a:cs typeface="Arial"/>
              </a:rPr>
              <a:t> </a:t>
            </a:r>
            <a:r>
              <a:rPr sz="1400" spc="5" dirty="0" smtClean="0">
                <a:solidFill>
                  <a:srgbClr val="757575"/>
                </a:solidFill>
                <a:latin typeface="Arial"/>
                <a:cs typeface="Arial"/>
              </a:rPr>
              <a:t>IEPDs</a:t>
            </a:r>
            <a:r>
              <a:rPr sz="1400" spc="-25" dirty="0" smtClean="0">
                <a:solidFill>
                  <a:srgbClr val="757575"/>
                </a:solidFill>
                <a:latin typeface="Arial"/>
                <a:cs typeface="Arial"/>
              </a:rPr>
              <a:t> </a:t>
            </a:r>
            <a:r>
              <a:rPr sz="1400" spc="10" dirty="0" smtClean="0">
                <a:solidFill>
                  <a:srgbClr val="757575"/>
                </a:solidFill>
                <a:latin typeface="Arial"/>
                <a:cs typeface="Arial"/>
              </a:rPr>
              <a:t>can</a:t>
            </a:r>
            <a:r>
              <a:rPr sz="1400" spc="-20" dirty="0" smtClean="0">
                <a:solidFill>
                  <a:srgbClr val="757575"/>
                </a:solidFill>
                <a:latin typeface="Arial"/>
                <a:cs typeface="Arial"/>
              </a:rPr>
              <a:t> </a:t>
            </a:r>
            <a:r>
              <a:rPr sz="1400" spc="10" dirty="0" smtClean="0">
                <a:solidFill>
                  <a:srgbClr val="757575"/>
                </a:solidFill>
                <a:latin typeface="Arial"/>
                <a:cs typeface="Arial"/>
              </a:rPr>
              <a:t>conform</a:t>
            </a:r>
            <a:r>
              <a:rPr sz="1400" spc="25" dirty="0" smtClean="0">
                <a:solidFill>
                  <a:srgbClr val="757575"/>
                </a:solidFill>
                <a:latin typeface="Arial"/>
                <a:cs typeface="Arial"/>
              </a:rPr>
              <a:t> </a:t>
            </a:r>
            <a:r>
              <a:rPr sz="1400" spc="0" dirty="0" smtClean="0">
                <a:solidFill>
                  <a:srgbClr val="757575"/>
                </a:solidFill>
                <a:latin typeface="Arial"/>
                <a:cs typeface="Arial"/>
              </a:rPr>
              <a:t>to</a:t>
            </a:r>
            <a:r>
              <a:rPr sz="1400" spc="50" dirty="0" smtClean="0">
                <a:solidFill>
                  <a:srgbClr val="757575"/>
                </a:solidFill>
                <a:latin typeface="Arial"/>
                <a:cs typeface="Arial"/>
              </a:rPr>
              <a:t> </a:t>
            </a:r>
            <a:r>
              <a:rPr sz="1400" spc="10" dirty="0" smtClean="0">
                <a:solidFill>
                  <a:srgbClr val="757575"/>
                </a:solidFill>
                <a:latin typeface="Arial"/>
                <a:cs typeface="Arial"/>
              </a:rPr>
              <a:t>NIE</a:t>
            </a:r>
            <a:r>
              <a:rPr sz="1400" spc="5" dirty="0" smtClean="0">
                <a:solidFill>
                  <a:srgbClr val="757575"/>
                </a:solidFill>
                <a:latin typeface="Arial"/>
                <a:cs typeface="Arial"/>
              </a:rPr>
              <a:t>M</a:t>
            </a:r>
            <a:r>
              <a:rPr sz="1400" spc="85" dirty="0" smtClean="0">
                <a:solidFill>
                  <a:srgbClr val="909090"/>
                </a:solidFill>
                <a:latin typeface="Arial"/>
                <a:cs typeface="Arial"/>
              </a:rPr>
              <a:t>.</a:t>
            </a:r>
            <a:endParaRPr sz="1400" dirty="0">
              <a:latin typeface="Arial"/>
              <a:cs typeface="Arial"/>
            </a:endParaRPr>
          </a:p>
          <a:p>
            <a:pPr>
              <a:lnSpc>
                <a:spcPts val="900"/>
              </a:lnSpc>
              <a:spcBef>
                <a:spcPts val="34"/>
              </a:spcBef>
            </a:pPr>
            <a:endParaRPr sz="1400" dirty="0"/>
          </a:p>
          <a:p>
            <a:r>
              <a:rPr lang="en-US" sz="1400" dirty="0"/>
              <a:t>Each XML schema must conform to the NIEM Naming and Design Rules for its conformance target.  </a:t>
            </a:r>
            <a:endParaRPr lang="en-US" sz="1400" dirty="0" smtClean="0"/>
          </a:p>
        </p:txBody>
      </p:sp>
      <p:sp>
        <p:nvSpPr>
          <p:cNvPr id="3" name="Slide Number Placeholder 2"/>
          <p:cNvSpPr>
            <a:spLocks noGrp="1"/>
          </p:cNvSpPr>
          <p:nvPr>
            <p:ph type="sldNum" sz="quarter" idx="4"/>
          </p:nvPr>
        </p:nvSpPr>
        <p:spPr/>
        <p:txBody>
          <a:bodyPr/>
          <a:lstStyle/>
          <a:p>
            <a:fld id="{6E6030FC-FB78-5E4D-92EA-5D9433591EA9}" type="slidenum">
              <a:rPr lang="en-US" smtClean="0"/>
              <a:pPr/>
              <a:t>12</a:t>
            </a:fld>
            <a:endParaRPr lang="en-US" dirty="0"/>
          </a:p>
        </p:txBody>
      </p:sp>
    </p:spTree>
    <p:extLst>
      <p:ext uri="{BB962C8B-B14F-4D97-AF65-F5344CB8AC3E}">
        <p14:creationId xmlns:p14="http://schemas.microsoft.com/office/powerpoint/2010/main" val="11568950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Content Placeholder 1"/>
          <p:cNvSpPr>
            <a:spLocks noGrp="1"/>
          </p:cNvSpPr>
          <p:nvPr>
            <p:ph idx="1"/>
          </p:nvPr>
        </p:nvSpPr>
        <p:spPr/>
        <p:txBody>
          <a:bodyPr/>
          <a:lstStyle/>
          <a:p>
            <a:pPr marL="342900" indent="-342900">
              <a:buClrTx/>
              <a:buFont typeface="Arial"/>
              <a:buChar char="•"/>
            </a:pPr>
            <a:r>
              <a:rPr lang="en-US" dirty="0" smtClean="0">
                <a:solidFill>
                  <a:srgbClr val="686868"/>
                </a:solidFill>
                <a:latin typeface="+mj-lt"/>
              </a:rPr>
              <a:t>Metadata can be implemented by reusing existing metadata types within NIEM or creating a new metadata type</a:t>
            </a:r>
          </a:p>
          <a:p>
            <a:pPr marL="342900" indent="-342900">
              <a:buClrTx/>
              <a:buFont typeface="Arial"/>
              <a:buChar char="•"/>
            </a:pPr>
            <a:r>
              <a:rPr lang="en-US" dirty="0" smtClean="0">
                <a:solidFill>
                  <a:srgbClr val="686868"/>
                </a:solidFill>
                <a:latin typeface="+mj-lt"/>
              </a:rPr>
              <a:t>When creating a new metadata type, the base for the new type is </a:t>
            </a:r>
            <a:r>
              <a:rPr lang="en-US" dirty="0" err="1" smtClean="0">
                <a:solidFill>
                  <a:srgbClr val="686868"/>
                </a:solidFill>
                <a:latin typeface="+mj-lt"/>
                <a:cs typeface="Courier New" pitchFamily="49" charset="0"/>
              </a:rPr>
              <a:t>structures:MetadataType</a:t>
            </a:r>
            <a:endParaRPr lang="en-US" dirty="0" smtClean="0">
              <a:solidFill>
                <a:srgbClr val="686868"/>
              </a:solidFill>
              <a:latin typeface="+mj-lt"/>
              <a:cs typeface="Courier New" pitchFamily="49" charset="0"/>
            </a:endParaRPr>
          </a:p>
          <a:p>
            <a:pPr marL="342900" indent="-342900">
              <a:buClrTx/>
              <a:buFont typeface="Arial"/>
              <a:buChar char="•"/>
            </a:pPr>
            <a:r>
              <a:rPr lang="en-US" dirty="0" smtClean="0">
                <a:solidFill>
                  <a:srgbClr val="686868"/>
                </a:solidFill>
                <a:latin typeface="+mj-lt"/>
              </a:rPr>
              <a:t>When linking metadata to actual data within the exchange, the attributes </a:t>
            </a:r>
            <a:r>
              <a:rPr lang="en-US" dirty="0" err="1" smtClean="0">
                <a:solidFill>
                  <a:srgbClr val="686868"/>
                </a:solidFill>
                <a:latin typeface="+mj-lt"/>
                <a:cs typeface="Courier New" pitchFamily="49" charset="0"/>
              </a:rPr>
              <a:t>structures:id</a:t>
            </a:r>
            <a:r>
              <a:rPr lang="en-US" dirty="0" smtClean="0">
                <a:solidFill>
                  <a:srgbClr val="686868"/>
                </a:solidFill>
                <a:latin typeface="+mj-lt"/>
              </a:rPr>
              <a:t> and </a:t>
            </a:r>
            <a:r>
              <a:rPr lang="en-US" dirty="0" err="1" smtClean="0">
                <a:solidFill>
                  <a:srgbClr val="686868"/>
                </a:solidFill>
                <a:latin typeface="+mj-lt"/>
                <a:cs typeface="Courier New" pitchFamily="49" charset="0"/>
              </a:rPr>
              <a:t>structures:metadata</a:t>
            </a:r>
            <a:r>
              <a:rPr lang="en-US" dirty="0" smtClean="0">
                <a:solidFill>
                  <a:srgbClr val="686868"/>
                </a:solidFill>
                <a:latin typeface="+mj-lt"/>
              </a:rPr>
              <a:t> are used</a:t>
            </a:r>
          </a:p>
          <a:p>
            <a:pPr marL="342900" indent="-342900">
              <a:buClrTx/>
              <a:buFont typeface="Arial"/>
              <a:buChar char="•"/>
            </a:pPr>
            <a:r>
              <a:rPr lang="en-US" dirty="0" smtClean="0">
                <a:solidFill>
                  <a:srgbClr val="686868"/>
                </a:solidFill>
                <a:latin typeface="+mj-lt"/>
              </a:rPr>
              <a:t>Data objects within an exchange can point to multiple metadata objects through a space-delimited list of IDs within the </a:t>
            </a:r>
            <a:r>
              <a:rPr lang="en-US" dirty="0" err="1" smtClean="0">
                <a:solidFill>
                  <a:srgbClr val="686868"/>
                </a:solidFill>
                <a:latin typeface="+mj-lt"/>
                <a:cs typeface="Courier New" pitchFamily="49" charset="0"/>
              </a:rPr>
              <a:t>structures:metadata</a:t>
            </a:r>
            <a:r>
              <a:rPr lang="en-US" dirty="0" smtClean="0">
                <a:solidFill>
                  <a:srgbClr val="686868"/>
                </a:solidFill>
                <a:latin typeface="+mj-lt"/>
              </a:rPr>
              <a:t> attribute</a:t>
            </a:r>
          </a:p>
          <a:p>
            <a:pPr marL="342900" indent="-342900">
              <a:buClrTx/>
              <a:buFont typeface="Arial"/>
              <a:buChar char="•"/>
            </a:pPr>
            <a:r>
              <a:rPr lang="en-US" dirty="0" smtClean="0">
                <a:solidFill>
                  <a:srgbClr val="686868"/>
                </a:solidFill>
                <a:latin typeface="+mj-lt"/>
              </a:rPr>
              <a:t>Data objects can share the same metadata object</a:t>
            </a:r>
          </a:p>
          <a:p>
            <a:pPr marL="342900" indent="-342900">
              <a:buClrTx/>
              <a:buFont typeface="Arial"/>
              <a:buChar char="•"/>
            </a:pPr>
            <a:endParaRPr lang="en-US" dirty="0" smtClean="0">
              <a:solidFill>
                <a:srgbClr val="686868"/>
              </a:solidFill>
              <a:latin typeface="+mj-lt"/>
            </a:endParaRPr>
          </a:p>
        </p:txBody>
      </p:sp>
      <p:sp>
        <p:nvSpPr>
          <p:cNvPr id="110595" name="Title 2"/>
          <p:cNvSpPr>
            <a:spLocks noGrp="1"/>
          </p:cNvSpPr>
          <p:nvPr>
            <p:ph type="title"/>
          </p:nvPr>
        </p:nvSpPr>
        <p:spPr/>
        <p:txBody>
          <a:bodyPr>
            <a:normAutofit/>
          </a:bodyPr>
          <a:lstStyle/>
          <a:p>
            <a:r>
              <a:rPr lang="en-US" smtClean="0"/>
              <a:t>Metadata Types in Practice</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ounded Rectangle 14"/>
          <p:cNvSpPr/>
          <p:nvPr/>
        </p:nvSpPr>
        <p:spPr bwMode="auto">
          <a:xfrm>
            <a:off x="788738" y="4875827"/>
            <a:ext cx="7566527" cy="752280"/>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360"/>
              </a:lnSpc>
              <a:defRPr/>
            </a:pPr>
            <a:r>
              <a:rPr lang="en-US" b="1" spc="-50" dirty="0">
                <a:solidFill>
                  <a:srgbClr val="304776"/>
                </a:solidFill>
                <a:latin typeface="+mj-lt"/>
                <a:cs typeface="Arial"/>
              </a:rPr>
              <a:t>structures:id is of type xsd:ID and </a:t>
            </a:r>
            <a:r>
              <a:rPr lang="en-US" b="1" spc="-50" dirty="0" err="1" smtClean="0">
                <a:solidFill>
                  <a:srgbClr val="304776"/>
                </a:solidFill>
                <a:latin typeface="+mj-lt"/>
                <a:cs typeface="Arial"/>
              </a:rPr>
              <a:t>structures:metadata</a:t>
            </a:r>
            <a:r>
              <a:rPr lang="en-US" b="1" spc="-50" dirty="0" smtClean="0">
                <a:solidFill>
                  <a:srgbClr val="304776"/>
                </a:solidFill>
                <a:latin typeface="+mj-lt"/>
                <a:cs typeface="Arial"/>
              </a:rPr>
              <a:t> </a:t>
            </a:r>
            <a:r>
              <a:rPr lang="en-US" b="1" spc="-50" dirty="0">
                <a:solidFill>
                  <a:srgbClr val="304776"/>
                </a:solidFill>
                <a:latin typeface="+mj-lt"/>
                <a:cs typeface="Arial"/>
              </a:rPr>
              <a:t>is of type xsd:IDREFS</a:t>
            </a:r>
          </a:p>
        </p:txBody>
      </p:sp>
      <p:sp>
        <p:nvSpPr>
          <p:cNvPr id="2" name="Slide Number Placeholder 1"/>
          <p:cNvSpPr>
            <a:spLocks noGrp="1"/>
          </p:cNvSpPr>
          <p:nvPr>
            <p:ph type="sldNum" sz="quarter" idx="4"/>
          </p:nvPr>
        </p:nvSpPr>
        <p:spPr/>
        <p:txBody>
          <a:bodyPr/>
          <a:lstStyle/>
          <a:p>
            <a:fld id="{6E6030FC-FB78-5E4D-92EA-5D9433591EA9}" type="slidenum">
              <a:rPr lang="en-US" smtClean="0"/>
              <a:pPr/>
              <a:t>120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372979" y="1014791"/>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 name="Rectangle 4"/>
          <p:cNvSpPr/>
          <p:nvPr/>
        </p:nvSpPr>
        <p:spPr bwMode="auto">
          <a:xfrm>
            <a:off x="381000" y="1471991"/>
            <a:ext cx="8153400" cy="4090609"/>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structures:MetadataType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nc:LanguageText</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nc:LastUpdatedDate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nc:LastVerifiedDate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r>
              <a:rPr lang="en-US" sz="1600" dirty="0">
                <a:solidFill>
                  <a:srgbClr val="000000"/>
                </a:solidFill>
                <a:highlight>
                  <a:srgbClr val="FFFFFF"/>
                </a:highlight>
                <a:latin typeface="Calibri" pitchFamily="34" charset="0"/>
                <a:cs typeface="Calibri" pitchFamily="34" charset="0"/>
              </a:rPr>
              <a:t>  </a:t>
            </a: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="Metadata"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nc:MetadataType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LanguageText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LastUpdatedDate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 </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LastVerifiedDate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a:t>
            </a:r>
            <a:endParaRPr lang="en-US" sz="1600" dirty="0">
              <a:solidFill>
                <a:srgbClr val="000000"/>
              </a:solidFill>
              <a:latin typeface="Calibri" pitchFamily="34" charset="0"/>
              <a:cs typeface="Calibri" pitchFamily="34" charset="0"/>
            </a:endParaRPr>
          </a:p>
        </p:txBody>
      </p:sp>
      <p:sp>
        <p:nvSpPr>
          <p:cNvPr id="113667" name="Title 2"/>
          <p:cNvSpPr>
            <a:spLocks noGrp="1"/>
          </p:cNvSpPr>
          <p:nvPr>
            <p:ph type="title"/>
          </p:nvPr>
        </p:nvSpPr>
        <p:spPr/>
        <p:txBody>
          <a:bodyPr>
            <a:normAutofit/>
          </a:bodyPr>
          <a:lstStyle/>
          <a:p>
            <a:r>
              <a:rPr lang="en-US" smtClean="0"/>
              <a:t>Metadata Type Example</a:t>
            </a:r>
            <a:endParaRPr lang="en-US" dirty="0" smtClean="0"/>
          </a:p>
        </p:txBody>
      </p:sp>
      <p:grpSp>
        <p:nvGrpSpPr>
          <p:cNvPr id="3" name="Group 35"/>
          <p:cNvGrpSpPr>
            <a:grpSpLocks/>
          </p:cNvGrpSpPr>
          <p:nvPr/>
        </p:nvGrpSpPr>
        <p:grpSpPr bwMode="auto">
          <a:xfrm>
            <a:off x="628650" y="1867979"/>
            <a:ext cx="7620000" cy="1385624"/>
            <a:chOff x="762000" y="1867954"/>
            <a:chExt cx="7620000" cy="1385311"/>
          </a:xfrm>
        </p:grpSpPr>
        <p:sp>
          <p:nvSpPr>
            <p:cNvPr id="11" name="Rectangle 10"/>
            <p:cNvSpPr/>
            <p:nvPr/>
          </p:nvSpPr>
          <p:spPr>
            <a:xfrm>
              <a:off x="762000" y="2009216"/>
              <a:ext cx="4724400" cy="24057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2" name="Straight Connector 11"/>
            <p:cNvCxnSpPr>
              <a:stCxn id="111623" idx="1"/>
              <a:endCxn id="11" idx="3"/>
            </p:cNvCxnSpPr>
            <p:nvPr/>
          </p:nvCxnSpPr>
          <p:spPr>
            <a:xfrm flipH="1">
              <a:off x="5486400" y="2129505"/>
              <a:ext cx="5715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11623" name="TextBox 12"/>
            <p:cNvSpPr txBox="1">
              <a:spLocks noChangeArrowheads="1"/>
            </p:cNvSpPr>
            <p:nvPr/>
          </p:nvSpPr>
          <p:spPr bwMode="auto">
            <a:xfrm>
              <a:off x="6057900" y="1867954"/>
              <a:ext cx="2324100" cy="523102"/>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Base type is </a:t>
              </a:r>
              <a:r>
                <a:rPr lang="en-US" sz="1400" b="1" dirty="0" err="1" smtClean="0">
                  <a:solidFill>
                    <a:srgbClr val="002060"/>
                  </a:solidFill>
                </a:rPr>
                <a:t>s:Metadata</a:t>
              </a:r>
              <a:r>
                <a:rPr lang="en-US" sz="1400" b="1" dirty="0" smtClean="0">
                  <a:solidFill>
                    <a:srgbClr val="002060"/>
                  </a:solidFill>
                </a:rPr>
                <a:t> Type</a:t>
              </a:r>
              <a:endParaRPr lang="en-US" sz="1400" b="1" dirty="0">
                <a:solidFill>
                  <a:srgbClr val="002060"/>
                </a:solidFill>
              </a:endParaRPr>
            </a:p>
          </p:txBody>
        </p:sp>
        <p:sp>
          <p:nvSpPr>
            <p:cNvPr id="20" name="Rectangle 19"/>
            <p:cNvSpPr/>
            <p:nvPr/>
          </p:nvSpPr>
          <p:spPr>
            <a:xfrm>
              <a:off x="974558" y="2478341"/>
              <a:ext cx="3922295" cy="76984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1625" name="TextBox 21"/>
            <p:cNvSpPr txBox="1">
              <a:spLocks noChangeArrowheads="1"/>
            </p:cNvSpPr>
            <p:nvPr/>
          </p:nvSpPr>
          <p:spPr bwMode="auto">
            <a:xfrm>
              <a:off x="6019800" y="2514600"/>
              <a:ext cx="1371600" cy="738665"/>
            </a:xfrm>
            <a:prstGeom prst="rect">
              <a:avLst/>
            </a:prstGeom>
            <a:noFill/>
            <a:ln w="9525">
              <a:solidFill>
                <a:srgbClr val="002060"/>
              </a:solidFill>
              <a:miter lim="800000"/>
              <a:headEnd/>
              <a:tailEnd/>
            </a:ln>
          </p:spPr>
          <p:txBody>
            <a:bodyPr>
              <a:spAutoFit/>
            </a:bodyPr>
            <a:lstStyle/>
            <a:p>
              <a:r>
                <a:rPr lang="en-US" sz="1400" b="1">
                  <a:solidFill>
                    <a:srgbClr val="002060"/>
                  </a:solidFill>
                </a:rPr>
                <a:t>Elements reused from NIEM Core</a:t>
              </a:r>
            </a:p>
          </p:txBody>
        </p:sp>
        <p:cxnSp>
          <p:nvCxnSpPr>
            <p:cNvPr id="23" name="Straight Connector 22"/>
            <p:cNvCxnSpPr>
              <a:endCxn id="20" idx="3"/>
            </p:cNvCxnSpPr>
            <p:nvPr/>
          </p:nvCxnSpPr>
          <p:spPr>
            <a:xfrm flipH="1">
              <a:off x="4896853" y="2863263"/>
              <a:ext cx="1122947" cy="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a:off x="7407343" y="730894"/>
            <a:ext cx="1235427" cy="143483"/>
            <a:chOff x="7407343" y="730894"/>
            <a:chExt cx="1235427" cy="143483"/>
          </a:xfrm>
        </p:grpSpPr>
        <p:cxnSp>
          <p:nvCxnSpPr>
            <p:cNvPr id="16" name="Straight Connector 15"/>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372979" y="1014791"/>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bwMode="auto">
          <a:xfrm>
            <a:off x="381000" y="1471991"/>
            <a:ext cx="8153400" cy="4090609"/>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structures:MetadataType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nc:LanguageText</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nc:LastUpdatedDate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nc:LastVerifiedDate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r>
              <a:rPr lang="en-US" sz="1600" dirty="0">
                <a:solidFill>
                  <a:srgbClr val="000000"/>
                </a:solidFill>
                <a:highlight>
                  <a:srgbClr val="FFFFFF"/>
                </a:highlight>
                <a:latin typeface="Calibri" pitchFamily="34" charset="0"/>
                <a:cs typeface="Calibri" pitchFamily="34" charset="0"/>
              </a:rPr>
              <a:t>  </a:t>
            </a: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="Metadata"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nc:MetadataType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LanguageText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LastUpdatedDate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 </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LastVerifiedDate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a:t>
            </a:r>
            <a:endParaRPr lang="en-US" sz="1600" dirty="0">
              <a:solidFill>
                <a:srgbClr val="000000"/>
              </a:solidFill>
              <a:latin typeface="Calibri" pitchFamily="34" charset="0"/>
              <a:cs typeface="Calibri" pitchFamily="34" charset="0"/>
            </a:endParaRPr>
          </a:p>
        </p:txBody>
      </p:sp>
      <p:sp>
        <p:nvSpPr>
          <p:cNvPr id="113667" name="Title 2"/>
          <p:cNvSpPr>
            <a:spLocks noGrp="1"/>
          </p:cNvSpPr>
          <p:nvPr>
            <p:ph type="title"/>
          </p:nvPr>
        </p:nvSpPr>
        <p:spPr/>
        <p:txBody>
          <a:bodyPr>
            <a:normAutofit/>
          </a:bodyPr>
          <a:lstStyle/>
          <a:p>
            <a:r>
              <a:rPr lang="en-US" smtClean="0"/>
              <a:t>Metadata Type Example</a:t>
            </a:r>
            <a:endParaRPr lang="en-US" dirty="0" smtClean="0"/>
          </a:p>
        </p:txBody>
      </p:sp>
      <p:sp>
        <p:nvSpPr>
          <p:cNvPr id="24" name="Rectangle 23"/>
          <p:cNvSpPr/>
          <p:nvPr/>
        </p:nvSpPr>
        <p:spPr>
          <a:xfrm>
            <a:off x="2514600" y="994196"/>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 name="Rectangle 6"/>
          <p:cNvSpPr/>
          <p:nvPr/>
        </p:nvSpPr>
        <p:spPr bwMode="auto">
          <a:xfrm>
            <a:off x="2514600" y="1418705"/>
            <a:ext cx="6400800" cy="3839096"/>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nc:Metadata</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structures:id</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nc:LanguageText</a:t>
            </a:r>
            <a:r>
              <a:rPr lang="en-US" sz="1600" dirty="0">
                <a:solidFill>
                  <a:srgbClr val="000000"/>
                </a:solidFill>
                <a:highlight>
                  <a:srgbClr val="FFFFFF"/>
                </a:highlight>
                <a:latin typeface="Calibri" pitchFamily="34" charset="0"/>
                <a:cs typeface="Calibri" pitchFamily="34" charset="0"/>
              </a:rPr>
              <a:t>&gt;English&lt;/</a:t>
            </a:r>
            <a:r>
              <a:rPr lang="en-US" sz="1600" dirty="0" err="1">
                <a:solidFill>
                  <a:srgbClr val="000000"/>
                </a:solidFill>
                <a:highlight>
                  <a:srgbClr val="FFFFFF"/>
                </a:highlight>
                <a:latin typeface="Calibri" pitchFamily="34" charset="0"/>
                <a:cs typeface="Calibri" pitchFamily="34" charset="0"/>
              </a:rPr>
              <a:t>nc:LanguageText</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nc:LastUpdatedDate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&gt;2004-05-01&lt;/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nc:LastUpdatedDate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nc:LastVerifiedDate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&gt;2009-08-07&lt;/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nc:LastVerifiedDate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nc:Metadata</a:t>
            </a:r>
            <a:r>
              <a:rPr lang="en-US" sz="1600" dirty="0">
                <a:solidFill>
                  <a:srgbClr val="000000"/>
                </a:solidFill>
                <a:highlight>
                  <a:srgbClr val="FFFFFF"/>
                </a:highlight>
                <a:latin typeface="Calibri" pitchFamily="34" charset="0"/>
                <a:cs typeface="Calibri" pitchFamily="34" charset="0"/>
              </a:rPr>
              <a:t>&gt;</a:t>
            </a: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structures:metadata</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&gt;John Hernandez&lt;/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grpSp>
        <p:nvGrpSpPr>
          <p:cNvPr id="9" name="Group 47"/>
          <p:cNvGrpSpPr>
            <a:grpSpLocks/>
          </p:cNvGrpSpPr>
          <p:nvPr/>
        </p:nvGrpSpPr>
        <p:grpSpPr bwMode="auto">
          <a:xfrm>
            <a:off x="2578100" y="1447800"/>
            <a:ext cx="6227656" cy="2715128"/>
            <a:chOff x="2426043" y="1447871"/>
            <a:chExt cx="6227319" cy="2715555"/>
          </a:xfrm>
        </p:grpSpPr>
        <p:sp>
          <p:nvSpPr>
            <p:cNvPr id="37" name="Rectangle 36"/>
            <p:cNvSpPr/>
            <p:nvPr/>
          </p:nvSpPr>
          <p:spPr>
            <a:xfrm>
              <a:off x="2438742" y="1455894"/>
              <a:ext cx="3962186" cy="26473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8" name="Straight Connector 37"/>
            <p:cNvCxnSpPr>
              <a:endCxn id="37" idx="3"/>
            </p:cNvCxnSpPr>
            <p:nvPr/>
          </p:nvCxnSpPr>
          <p:spPr>
            <a:xfrm flipH="1">
              <a:off x="6400928" y="1583857"/>
              <a:ext cx="678292" cy="4406"/>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12649" name="TextBox 38"/>
            <p:cNvSpPr txBox="1">
              <a:spLocks noChangeArrowheads="1"/>
            </p:cNvSpPr>
            <p:nvPr/>
          </p:nvSpPr>
          <p:spPr bwMode="auto">
            <a:xfrm>
              <a:off x="7065607" y="1447871"/>
              <a:ext cx="1587755" cy="523303"/>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Unique metadata object</a:t>
              </a:r>
            </a:p>
          </p:txBody>
        </p:sp>
        <p:sp>
          <p:nvSpPr>
            <p:cNvPr id="43" name="Rectangle 42"/>
            <p:cNvSpPr/>
            <p:nvPr/>
          </p:nvSpPr>
          <p:spPr>
            <a:xfrm>
              <a:off x="2426043" y="3922757"/>
              <a:ext cx="4355864" cy="240669"/>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2651" name="TextBox 43"/>
            <p:cNvSpPr txBox="1">
              <a:spLocks noChangeArrowheads="1"/>
            </p:cNvSpPr>
            <p:nvPr/>
          </p:nvSpPr>
          <p:spPr bwMode="auto">
            <a:xfrm>
              <a:off x="6748362" y="3260031"/>
              <a:ext cx="19050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Reference to unique metadata object</a:t>
              </a:r>
            </a:p>
          </p:txBody>
        </p:sp>
        <p:cxnSp>
          <p:nvCxnSpPr>
            <p:cNvPr id="45" name="Straight Connector 44"/>
            <p:cNvCxnSpPr>
              <a:stCxn id="112651" idx="2"/>
            </p:cNvCxnSpPr>
            <p:nvPr/>
          </p:nvCxnSpPr>
          <p:spPr>
            <a:xfrm flipH="1">
              <a:off x="6781917" y="3783251"/>
              <a:ext cx="918945" cy="277447"/>
            </a:xfrm>
            <a:prstGeom prst="straightConnector1">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72" name="Text Placeholder 4"/>
          <p:cNvSpPr>
            <a:spLocks noGrp="1"/>
          </p:cNvSpPr>
          <p:nvPr>
            <p:ph idx="1"/>
          </p:nvPr>
        </p:nvSpPr>
        <p:spPr/>
        <p:txBody>
          <a:bodyPr/>
          <a:lstStyle/>
          <a:p>
            <a:pPr marL="0" indent="0">
              <a:buNone/>
            </a:pPr>
            <a:r>
              <a:rPr lang="en-US" dirty="0" smtClean="0"/>
              <a:t>Metadata types are used to provide descriptive information about data within an XML instance</a:t>
            </a:r>
          </a:p>
        </p:txBody>
      </p:sp>
      <p:sp>
        <p:nvSpPr>
          <p:cNvPr id="113666" name="SHP_216"/>
          <p:cNvSpPr>
            <a:spLocks noGrp="1" noChangeArrowheads="1"/>
          </p:cNvSpPr>
          <p:nvPr>
            <p:ph type="title"/>
          </p:nvPr>
        </p:nvSpPr>
        <p:spPr/>
        <p:txBody>
          <a:bodyPr>
            <a:normAutofit fontScale="90000"/>
          </a:bodyPr>
          <a:lstStyle/>
          <a:p>
            <a:r>
              <a:rPr lang="en-US" dirty="0" smtClean="0"/>
              <a:t>Exercise 301-5: Using Metadata Types</a:t>
            </a: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700" b="1" dirty="0">
                  <a:solidFill>
                    <a:srgbClr val="7F7F7F"/>
                  </a:solidFill>
                  <a:latin typeface="+mj-lt"/>
                  <a:cs typeface="Arial"/>
                </a:rPr>
                <a:t>Based on the information given in the exercise, create an XML Instance using nc:PassportMetadata</a:t>
              </a: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Create a new metadata type for the specified exchange</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5" name="Title 2"/>
          <p:cNvSpPr>
            <a:spLocks noGrp="1"/>
          </p:cNvSpPr>
          <p:nvPr>
            <p:ph type="title"/>
          </p:nvPr>
        </p:nvSpPr>
        <p:spPr/>
        <p:txBody>
          <a:bodyPr>
            <a:normAutofit fontScale="90000"/>
          </a:bodyPr>
          <a:lstStyle/>
          <a:p>
            <a:r>
              <a:rPr lang="en-US" smtClean="0"/>
              <a:t>Solution 301-5: Using Metadata Types</a:t>
            </a:r>
            <a:endParaRPr lang="en-US" dirty="0" smtClean="0"/>
          </a:p>
        </p:txBody>
      </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4" name="Rectangle 33"/>
          <p:cNvSpPr/>
          <p:nvPr/>
        </p:nvSpPr>
        <p:spPr>
          <a:xfrm>
            <a:off x="1122947" y="1141997"/>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5" name="Rectangle 34"/>
          <p:cNvSpPr/>
          <p:nvPr/>
        </p:nvSpPr>
        <p:spPr bwMode="auto">
          <a:xfrm>
            <a:off x="1143000" y="1527174"/>
            <a:ext cx="6553200" cy="4092576"/>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mj-lt"/>
              </a:rPr>
              <a:t>&lt;local-</a:t>
            </a:r>
            <a:r>
              <a:rPr lang="en-US" sz="1600" dirty="0" err="1">
                <a:solidFill>
                  <a:srgbClr val="000000"/>
                </a:solidFill>
                <a:highlight>
                  <a:srgbClr val="FFFFFF"/>
                </a:highlight>
                <a:latin typeface="+mj-lt"/>
              </a:rPr>
              <a:t>ns:PassportMetadata</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structures:id</a:t>
            </a:r>
            <a:r>
              <a:rPr lang="en-US" sz="1600" dirty="0" smtClean="0">
                <a:solidFill>
                  <a:srgbClr val="000000"/>
                </a:solidFill>
                <a:highlight>
                  <a:srgbClr val="FFFFFF"/>
                </a:highlight>
                <a:latin typeface="+mj-lt"/>
              </a:rPr>
              <a:t>="id000001"&gt;</a:t>
            </a:r>
            <a:endParaRPr lang="en-US" sz="1600" dirty="0">
              <a:solidFill>
                <a:srgbClr val="000000"/>
              </a:solidFill>
              <a:highlight>
                <a:srgbClr val="FFFFFF"/>
              </a:highlight>
              <a:latin typeface="+mj-lt"/>
            </a:endParaRP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nc:ExpirationDate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&gt;2012-05-05&lt;/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nc:ExpirationDate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nc:CommentText</a:t>
            </a:r>
            <a:r>
              <a:rPr lang="en-US" sz="1600" dirty="0">
                <a:solidFill>
                  <a:srgbClr val="000000"/>
                </a:solidFill>
                <a:highlight>
                  <a:srgbClr val="FFFFFF"/>
                </a:highlight>
                <a:latin typeface="+mj-lt"/>
              </a:rPr>
              <a:t>&gt;Selected for additional screening&lt;/</a:t>
            </a:r>
            <a:r>
              <a:rPr lang="en-US" sz="1600" dirty="0" err="1">
                <a:solidFill>
                  <a:srgbClr val="000000"/>
                </a:solidFill>
                <a:highlight>
                  <a:srgbClr val="FFFFFF"/>
                </a:highlight>
                <a:latin typeface="+mj-lt"/>
              </a:rPr>
              <a:t>nc:CommentText</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nc:ReportedDate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&gt;2010-02-02&lt;/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nc:ReportedDate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&lt;/nc:PassportMetadata&gt;</a:t>
            </a:r>
          </a:p>
          <a:p>
            <a:pPr>
              <a:defRPr/>
            </a:pPr>
            <a:endParaRPr lang="en-US" sz="1600" dirty="0">
              <a:solidFill>
                <a:srgbClr val="000000"/>
              </a:solidFill>
              <a:highlight>
                <a:srgbClr val="FFFFFF"/>
              </a:highlight>
              <a:latin typeface="+mj-lt"/>
            </a:endParaRPr>
          </a:p>
          <a:p>
            <a:pPr>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nc:Passport</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structures:metadata</a:t>
            </a:r>
            <a:r>
              <a:rPr lang="en-US" sz="1600" dirty="0" smtClean="0">
                <a:solidFill>
                  <a:srgbClr val="000000"/>
                </a:solidFill>
                <a:highlight>
                  <a:srgbClr val="FFFFFF"/>
                </a:highlight>
                <a:latin typeface="+mj-lt"/>
              </a:rPr>
              <a:t>="id000001"&gt;</a:t>
            </a:r>
            <a:endParaRPr lang="en-US" sz="1600" dirty="0">
              <a:solidFill>
                <a:srgbClr val="000000"/>
              </a:solidFill>
              <a:highlight>
                <a:srgbClr val="FFFFFF"/>
              </a:highlight>
              <a:latin typeface="+mj-lt"/>
            </a:endParaRP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nc:PassportNumberIdentification</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nc:IdentificationID</a:t>
            </a:r>
            <a:r>
              <a:rPr lang="en-US" sz="1600" dirty="0">
                <a:solidFill>
                  <a:srgbClr val="000000"/>
                </a:solidFill>
                <a:highlight>
                  <a:srgbClr val="FFFFFF"/>
                </a:highlight>
                <a:latin typeface="+mj-lt"/>
              </a:rPr>
              <a:t>&gt;904325584&lt;/</a:t>
            </a:r>
            <a:r>
              <a:rPr lang="en-US" sz="1600" dirty="0" err="1">
                <a:solidFill>
                  <a:srgbClr val="000000"/>
                </a:solidFill>
                <a:highlight>
                  <a:srgbClr val="FFFFFF"/>
                </a:highlight>
                <a:latin typeface="+mj-lt"/>
              </a:rPr>
              <a:t>nc:IdentificationID</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nc:PassportNumberIdentification</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nc:Passport</a:t>
            </a:r>
            <a:r>
              <a:rPr lang="en-US" sz="1600" dirty="0">
                <a:solidFill>
                  <a:srgbClr val="000000"/>
                </a:solidFill>
                <a:highlight>
                  <a:srgbClr val="FFFFFF"/>
                </a:highlight>
                <a:latin typeface="+mj-lt"/>
              </a:rPr>
              <a:t>&gt;</a:t>
            </a:r>
            <a:endParaRPr lang="en-US" sz="1600" dirty="0">
              <a:solidFill>
                <a:srgbClr val="000000"/>
              </a:solidFill>
              <a:latin typeface="+mj-lt"/>
            </a:endParaRPr>
          </a:p>
        </p:txBody>
      </p:sp>
      <p:grpSp>
        <p:nvGrpSpPr>
          <p:cNvPr id="3" name="Group 2"/>
          <p:cNvGrpSpPr/>
          <p:nvPr/>
        </p:nvGrpSpPr>
        <p:grpSpPr>
          <a:xfrm>
            <a:off x="1211178" y="1569118"/>
            <a:ext cx="6408822" cy="3974432"/>
            <a:chOff x="1211178" y="1569118"/>
            <a:chExt cx="6408822" cy="3974432"/>
          </a:xfrm>
        </p:grpSpPr>
        <p:grpSp>
          <p:nvGrpSpPr>
            <p:cNvPr id="36" name="Group 36"/>
            <p:cNvGrpSpPr>
              <a:grpSpLocks/>
            </p:cNvGrpSpPr>
            <p:nvPr/>
          </p:nvGrpSpPr>
          <p:grpSpPr bwMode="auto">
            <a:xfrm>
              <a:off x="1211178" y="1569118"/>
              <a:ext cx="6408822" cy="3974432"/>
              <a:chOff x="2354178" y="1489068"/>
              <a:chExt cx="6408822" cy="3973802"/>
            </a:xfrm>
          </p:grpSpPr>
          <p:sp>
            <p:nvSpPr>
              <p:cNvPr id="37" name="Rectangle 36"/>
              <p:cNvSpPr/>
              <p:nvPr/>
            </p:nvSpPr>
            <p:spPr>
              <a:xfrm>
                <a:off x="2354178" y="1489068"/>
                <a:ext cx="5169570" cy="24059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0" name="TextBox 27"/>
              <p:cNvSpPr txBox="1">
                <a:spLocks noChangeArrowheads="1"/>
              </p:cNvSpPr>
              <p:nvPr/>
            </p:nvSpPr>
            <p:spPr bwMode="auto">
              <a:xfrm>
                <a:off x="6591300" y="2033549"/>
                <a:ext cx="1752600" cy="575435"/>
              </a:xfrm>
              <a:prstGeom prst="rect">
                <a:avLst/>
              </a:prstGeom>
              <a:noFill/>
              <a:ln w="9525">
                <a:solidFill>
                  <a:srgbClr val="002060"/>
                </a:solidFill>
                <a:miter lim="800000"/>
                <a:headEnd/>
                <a:tailEnd/>
              </a:ln>
            </p:spPr>
            <p:txBody>
              <a:bodyPr>
                <a:spAutoFit/>
              </a:bodyPr>
              <a:lstStyle/>
              <a:p>
                <a:r>
                  <a:rPr lang="en-US" sz="1400" b="1" dirty="0">
                    <a:solidFill>
                      <a:srgbClr val="002060"/>
                    </a:solidFill>
                  </a:rPr>
                  <a:t>Unique metadata object</a:t>
                </a:r>
              </a:p>
            </p:txBody>
          </p:sp>
          <p:sp>
            <p:nvSpPr>
              <p:cNvPr id="41" name="Rectangle 40"/>
              <p:cNvSpPr/>
              <p:nvPr/>
            </p:nvSpPr>
            <p:spPr>
              <a:xfrm>
                <a:off x="2354178" y="4167675"/>
                <a:ext cx="4427622" cy="30475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3" name="Straight Connector 42"/>
              <p:cNvCxnSpPr>
                <a:stCxn id="44" idx="0"/>
              </p:cNvCxnSpPr>
              <p:nvPr/>
            </p:nvCxnSpPr>
            <p:spPr>
              <a:xfrm flipV="1">
                <a:off x="7772400" y="4320050"/>
                <a:ext cx="0" cy="61960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4" name="TextBox 34"/>
              <p:cNvSpPr txBox="1">
                <a:spLocks noChangeArrowheads="1"/>
              </p:cNvSpPr>
              <p:nvPr/>
            </p:nvSpPr>
            <p:spPr bwMode="auto">
              <a:xfrm>
                <a:off x="6781800" y="4939650"/>
                <a:ext cx="19812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Reference to unique metadata object</a:t>
                </a:r>
              </a:p>
            </p:txBody>
          </p:sp>
        </p:grpSp>
        <p:cxnSp>
          <p:nvCxnSpPr>
            <p:cNvPr id="45" name="Straight Connector 44"/>
            <p:cNvCxnSpPr/>
            <p:nvPr/>
          </p:nvCxnSpPr>
          <p:spPr bwMode="auto">
            <a:xfrm>
              <a:off x="6305550" y="1828800"/>
              <a:ext cx="0" cy="27271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auto">
            <a:xfrm flipH="1">
              <a:off x="5638800" y="4400549"/>
              <a:ext cx="990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2" name="Slide Number Placeholder 1"/>
          <p:cNvSpPr>
            <a:spLocks noGrp="1"/>
          </p:cNvSpPr>
          <p:nvPr>
            <p:ph type="sldNum" sz="quarter" idx="4"/>
          </p:nvPr>
        </p:nvSpPr>
        <p:spPr/>
        <p:txBody>
          <a:bodyPr/>
          <a:lstStyle/>
          <a:p>
            <a:fld id="{6E6030FC-FB78-5E4D-92EA-5D9433591EA9}" type="slidenum">
              <a:rPr lang="en-US" smtClean="0"/>
              <a:pPr/>
              <a:t>124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09" name="Title 2"/>
          <p:cNvSpPr>
            <a:spLocks noGrp="1"/>
          </p:cNvSpPr>
          <p:nvPr>
            <p:ph type="title"/>
          </p:nvPr>
        </p:nvSpPr>
        <p:spPr/>
        <p:txBody>
          <a:bodyPr>
            <a:normAutofit/>
          </a:bodyPr>
          <a:lstStyle/>
          <a:p>
            <a:r>
              <a:rPr lang="en-US" dirty="0" smtClean="0"/>
              <a:t>Module </a:t>
            </a:r>
            <a:r>
              <a:rPr lang="en-US" dirty="0" smtClean="0"/>
              <a:t>4.5 – Type Augmentation</a:t>
            </a:r>
          </a:p>
        </p:txBody>
      </p:sp>
      <p:sp>
        <p:nvSpPr>
          <p:cNvPr id="10" name="SHP_264"/>
          <p:cNvSpPr>
            <a:spLocks noChangeArrowheads="1"/>
          </p:cNvSpPr>
          <p:nvPr/>
        </p:nvSpPr>
        <p:spPr bwMode="auto">
          <a:xfrm>
            <a:off x="381000" y="146785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t>
            </a:r>
            <a:r>
              <a:rPr lang="en-US" sz="2800" b="1" dirty="0">
                <a:solidFill>
                  <a:srgbClr val="1F497D"/>
                </a:solidFill>
              </a:rPr>
              <a:t>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a:t>
            </a:r>
            <a:r>
              <a:rPr lang="en-US" sz="2000" dirty="0" smtClean="0">
                <a:solidFill>
                  <a:srgbClr val="646769"/>
                </a:solidFill>
              </a:rPr>
              <a:t>the benefits of using type augmentation </a:t>
            </a:r>
            <a:endParaRPr lang="en-US" sz="2000" dirty="0">
              <a:solidFill>
                <a:srgbClr val="646769"/>
              </a:solidFill>
            </a:endParaRPr>
          </a:p>
          <a:p>
            <a:pPr>
              <a:spcBef>
                <a:spcPts val="1632"/>
              </a:spcBef>
              <a:spcAft>
                <a:spcPts val="600"/>
              </a:spcAft>
              <a:defRPr/>
            </a:pPr>
            <a:r>
              <a:rPr lang="en-US" sz="2000" dirty="0">
                <a:solidFill>
                  <a:srgbClr val="646769"/>
                </a:solidFill>
              </a:rPr>
              <a:t>Create a schema using </a:t>
            </a:r>
            <a:r>
              <a:rPr lang="en-US" sz="2000" dirty="0" smtClean="0">
                <a:solidFill>
                  <a:srgbClr val="646769"/>
                </a:solidFill>
              </a:rPr>
              <a:t>type augmentation </a:t>
            </a:r>
            <a:endParaRPr lang="en-US" sz="2000" dirty="0">
              <a:solidFill>
                <a:srgbClr val="646769"/>
              </a:solidFill>
            </a:endParaRP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cxnSp>
        <p:nvCxnSpPr>
          <p:cNvPr id="15" name="Straight Connector 14"/>
          <p:cNvCxnSpPr/>
          <p:nvPr/>
        </p:nvCxnSpPr>
        <p:spPr>
          <a:xfrm>
            <a:off x="457200" y="25855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125</a:t>
            </a:fld>
            <a:endParaRPr lang="en-US" dirty="0"/>
          </a:p>
        </p:txBody>
      </p:sp>
    </p:spTree>
    <p:extLst>
      <p:ext uri="{BB962C8B-B14F-4D97-AF65-F5344CB8AC3E}">
        <p14:creationId xmlns:p14="http://schemas.microsoft.com/office/powerpoint/2010/main" val="8126668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9" name="Title 2"/>
          <p:cNvSpPr>
            <a:spLocks noGrp="1"/>
          </p:cNvSpPr>
          <p:nvPr>
            <p:ph type="title"/>
          </p:nvPr>
        </p:nvSpPr>
        <p:spPr/>
        <p:txBody>
          <a:bodyPr>
            <a:normAutofit/>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2509427538"/>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sz="quarter" idx="4"/>
          </p:nvPr>
        </p:nvSpPr>
        <p:spPr/>
        <p:txBody>
          <a:bodyPr/>
          <a:lstStyle/>
          <a:p>
            <a:fld id="{6E6030FC-FB78-5E4D-92EA-5D9433591EA9}" type="slidenum">
              <a:rPr lang="en-US" smtClean="0"/>
              <a:pPr/>
              <a:t>126</a:t>
            </a:fld>
            <a:endParaRPr lang="en-US" dirty="0"/>
          </a:p>
        </p:txBody>
      </p:sp>
    </p:spTree>
    <p:extLst>
      <p:ext uri="{BB962C8B-B14F-4D97-AF65-F5344CB8AC3E}">
        <p14:creationId xmlns:p14="http://schemas.microsoft.com/office/powerpoint/2010/main" val="5745088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3" name="Content Placeholder 12"/>
          <p:cNvSpPr>
            <a:spLocks noGrp="1"/>
          </p:cNvSpPr>
          <p:nvPr>
            <p:ph idx="1"/>
          </p:nvPr>
        </p:nvSpPr>
        <p:spPr/>
        <p:txBody>
          <a:bodyPr/>
          <a:lstStyle/>
          <a:p>
            <a:pPr marL="342900" indent="-342900">
              <a:buClrTx/>
              <a:buFont typeface="Arial"/>
              <a:buChar char="•"/>
            </a:pPr>
            <a:r>
              <a:rPr lang="en-US" dirty="0" smtClean="0">
                <a:solidFill>
                  <a:schemeClr val="tx1"/>
                </a:solidFill>
              </a:rPr>
              <a:t>Why use Type Augmentation?</a:t>
            </a:r>
          </a:p>
          <a:p>
            <a:pPr marL="800100" lvl="1" indent="-342900">
              <a:buClrTx/>
              <a:buFont typeface="Lucida Grande"/>
              <a:buChar char="-"/>
            </a:pPr>
            <a:r>
              <a:rPr lang="en-US" dirty="0" smtClean="0">
                <a:solidFill>
                  <a:schemeClr val="tx1"/>
                </a:solidFill>
              </a:rPr>
              <a:t>Each domain contains objects that other domains might need to use</a:t>
            </a:r>
          </a:p>
          <a:p>
            <a:pPr marL="800100" lvl="1" indent="-342900">
              <a:buClrTx/>
              <a:buFont typeface="Lucida Grande"/>
              <a:buChar char="-"/>
            </a:pPr>
            <a:r>
              <a:rPr lang="en-US" dirty="0" smtClean="0">
                <a:solidFill>
                  <a:schemeClr val="tx1"/>
                </a:solidFill>
              </a:rPr>
              <a:t>Adding these to an object would typically require making a specialization</a:t>
            </a:r>
          </a:p>
          <a:p>
            <a:pPr marL="800100" lvl="1" indent="-342900">
              <a:buClrTx/>
              <a:buFont typeface="Lucida Grande"/>
              <a:buChar char="-"/>
            </a:pPr>
            <a:r>
              <a:rPr lang="en-US" dirty="0" smtClean="0">
                <a:solidFill>
                  <a:schemeClr val="tx1"/>
                </a:solidFill>
              </a:rPr>
              <a:t>But, if objects are needed from multiple domains, then a specialization doesn’t work</a:t>
            </a:r>
          </a:p>
          <a:p>
            <a:pPr marL="800100" lvl="1" indent="-342900">
              <a:buClrTx/>
              <a:buFont typeface="Lucida Grande"/>
              <a:buChar char="-"/>
            </a:pPr>
            <a:r>
              <a:rPr lang="en-US" dirty="0" smtClean="0">
                <a:solidFill>
                  <a:schemeClr val="tx1"/>
                </a:solidFill>
              </a:rPr>
              <a:t>Cannot extend from multiple base objects</a:t>
            </a:r>
          </a:p>
          <a:p>
            <a:pPr marL="342900" indent="-342900">
              <a:buClrTx/>
              <a:buFont typeface="Arial"/>
              <a:buChar char="•"/>
            </a:pPr>
            <a:r>
              <a:rPr lang="en-US" dirty="0" smtClean="0">
                <a:solidFill>
                  <a:schemeClr val="tx1"/>
                </a:solidFill>
              </a:rPr>
              <a:t>Augmentation is meant to solve this problem by allowing objects from multiple domains to be attached to an object</a:t>
            </a:r>
          </a:p>
          <a:p>
            <a:pPr marL="342900" indent="-342900">
              <a:buClrTx/>
              <a:buFont typeface="Arial"/>
              <a:buChar char="•"/>
            </a:pPr>
            <a:r>
              <a:rPr lang="en-US" dirty="0" smtClean="0">
                <a:solidFill>
                  <a:schemeClr val="tx1"/>
                </a:solidFill>
              </a:rPr>
              <a:t>Augmentation objects explicitly show that data is just attached to an object without making a specialized version of the object</a:t>
            </a:r>
          </a:p>
        </p:txBody>
      </p:sp>
      <p:sp>
        <p:nvSpPr>
          <p:cNvPr id="117762" name="Title 2"/>
          <p:cNvSpPr>
            <a:spLocks noGrp="1"/>
          </p:cNvSpPr>
          <p:nvPr>
            <p:ph type="title"/>
          </p:nvPr>
        </p:nvSpPr>
        <p:spPr/>
        <p:txBody>
          <a:bodyPr>
            <a:normAutofit/>
          </a:bodyPr>
          <a:lstStyle/>
          <a:p>
            <a:r>
              <a:rPr lang="en-US" smtClean="0"/>
              <a:t>Why use Type Augmentation?</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ight Arrow 16"/>
          <p:cNvSpPr/>
          <p:nvPr/>
        </p:nvSpPr>
        <p:spPr>
          <a:xfrm rot="18900000">
            <a:off x="2675735" y="2603500"/>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3" name="Right Arrow 22"/>
          <p:cNvSpPr/>
          <p:nvPr/>
        </p:nvSpPr>
        <p:spPr>
          <a:xfrm rot="13500000">
            <a:off x="5145791" y="2603499"/>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ight Arrow 23"/>
          <p:cNvSpPr/>
          <p:nvPr/>
        </p:nvSpPr>
        <p:spPr>
          <a:xfrm rot="16200000">
            <a:off x="4281830" y="2450420"/>
            <a:ext cx="528134"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0" name="Rounded Rectangle 19"/>
          <p:cNvSpPr/>
          <p:nvPr/>
        </p:nvSpPr>
        <p:spPr bwMode="auto">
          <a:xfrm>
            <a:off x="3745797" y="26035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Intelligence</a:t>
            </a:r>
            <a:br>
              <a:rPr lang="en-US" b="1" spc="-50" dirty="0">
                <a:solidFill>
                  <a:srgbClr val="304776"/>
                </a:solidFill>
                <a:latin typeface="+mj-lt"/>
                <a:cs typeface="Arial"/>
              </a:rPr>
            </a:br>
            <a:r>
              <a:rPr lang="en-US" b="1" spc="-50" dirty="0">
                <a:solidFill>
                  <a:srgbClr val="304776"/>
                </a:solidFill>
                <a:latin typeface="+mj-lt"/>
                <a:cs typeface="Arial"/>
              </a:rPr>
              <a:t>Domain Elements</a:t>
            </a:r>
          </a:p>
        </p:txBody>
      </p:sp>
      <p:sp>
        <p:nvSpPr>
          <p:cNvPr id="118786" name="Content Placeholder 1"/>
          <p:cNvSpPr>
            <a:spLocks noGrp="1"/>
          </p:cNvSpPr>
          <p:nvPr>
            <p:ph idx="1"/>
          </p:nvPr>
        </p:nvSpPr>
        <p:spPr>
          <a:xfrm>
            <a:off x="324069" y="937003"/>
            <a:ext cx="8362731" cy="4957550"/>
          </a:xfrm>
        </p:spPr>
        <p:txBody>
          <a:bodyPr/>
          <a:lstStyle/>
          <a:p>
            <a:pPr marL="0" indent="0">
              <a:buNone/>
            </a:pPr>
            <a:r>
              <a:rPr lang="en-US" dirty="0" smtClean="0"/>
              <a:t>Augmentation types allow elements from multiple NIEM domains to be used in the definition of a new type</a:t>
            </a:r>
          </a:p>
          <a:p>
            <a:pPr marL="0" indent="0">
              <a:buNone/>
            </a:pPr>
            <a:endParaRPr lang="en-US" dirty="0"/>
          </a:p>
          <a:p>
            <a:pPr marL="0" indent="0">
              <a:buNone/>
            </a:pPr>
            <a:endParaRPr lang="en-US" dirty="0" smtClean="0"/>
          </a:p>
          <a:p>
            <a:pPr marL="0" indent="0">
              <a:buNone/>
            </a:pPr>
            <a:endParaRPr lang="en-US" dirty="0"/>
          </a:p>
          <a:p>
            <a:pPr marL="0" indent="0">
              <a:spcAft>
                <a:spcPts val="1200"/>
              </a:spcAft>
              <a:buNone/>
            </a:pPr>
            <a:endParaRPr lang="en-US" dirty="0" smtClean="0"/>
          </a:p>
          <a:p>
            <a:pPr marL="0" indent="0">
              <a:buNone/>
            </a:pPr>
            <a:endParaRPr lang="en-US" dirty="0" smtClean="0"/>
          </a:p>
          <a:p>
            <a:pPr marL="285750" indent="-285750">
              <a:buClrTx/>
              <a:buFont typeface="Arial"/>
              <a:buChar char="•"/>
            </a:pPr>
            <a:r>
              <a:rPr lang="en-US" sz="1600" b="1" dirty="0" smtClean="0"/>
              <a:t>Problem</a:t>
            </a:r>
            <a:r>
              <a:rPr lang="en-US" sz="1600" dirty="0" smtClean="0"/>
              <a:t>: XML </a:t>
            </a:r>
            <a:r>
              <a:rPr lang="en-US" sz="1600" dirty="0"/>
              <a:t>Types are not allowed to extend from more than one base type</a:t>
            </a:r>
          </a:p>
          <a:p>
            <a:pPr marL="742950" lvl="1" indent="-285750">
              <a:buClrTx/>
              <a:buFont typeface="Lucida Grande"/>
              <a:buChar char="-"/>
            </a:pPr>
            <a:r>
              <a:rPr lang="en-US" sz="1600" dirty="0"/>
              <a:t>This limitation does not allow for elements from different domains to be included within a single object through extension</a:t>
            </a:r>
          </a:p>
          <a:p>
            <a:pPr marL="285750" indent="-285750">
              <a:buClrTx/>
              <a:buFont typeface="Arial"/>
              <a:buChar char="•"/>
            </a:pPr>
            <a:r>
              <a:rPr lang="en-US" sz="1600" b="1" dirty="0"/>
              <a:t>Problem </a:t>
            </a:r>
            <a:r>
              <a:rPr lang="en-US" sz="1600" b="1" dirty="0" smtClean="0"/>
              <a:t>Mitigation</a:t>
            </a:r>
            <a:r>
              <a:rPr lang="en-US" sz="1600" dirty="0" smtClean="0"/>
              <a:t>: Use </a:t>
            </a:r>
            <a:r>
              <a:rPr lang="en-US" sz="1600" dirty="0"/>
              <a:t>augmentation types, each of which are specific to a domain, to include elements from different domains to a new declared type</a:t>
            </a:r>
          </a:p>
          <a:p>
            <a:pPr marL="0" indent="0">
              <a:buNone/>
            </a:pPr>
            <a:endParaRPr lang="en-US" sz="1800" dirty="0" smtClean="0"/>
          </a:p>
        </p:txBody>
      </p:sp>
      <p:sp>
        <p:nvSpPr>
          <p:cNvPr id="118787" name="Title 2"/>
          <p:cNvSpPr>
            <a:spLocks noGrp="1"/>
          </p:cNvSpPr>
          <p:nvPr>
            <p:ph type="title"/>
          </p:nvPr>
        </p:nvSpPr>
        <p:spPr/>
        <p:txBody>
          <a:bodyPr>
            <a:normAutofit/>
          </a:bodyPr>
          <a:lstStyle/>
          <a:p>
            <a:r>
              <a:rPr lang="en-US" smtClean="0"/>
              <a:t>Type Augmentation in NIEM</a:t>
            </a:r>
          </a:p>
        </p:txBody>
      </p:sp>
      <p:sp>
        <p:nvSpPr>
          <p:cNvPr id="15" name="Rounded Rectangle 14"/>
          <p:cNvSpPr/>
          <p:nvPr/>
        </p:nvSpPr>
        <p:spPr bwMode="auto">
          <a:xfrm>
            <a:off x="1938972" y="26035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Immigration</a:t>
            </a:r>
            <a:br>
              <a:rPr lang="en-US" b="1" spc="-50" dirty="0">
                <a:solidFill>
                  <a:srgbClr val="304776"/>
                </a:solidFill>
                <a:latin typeface="+mj-lt"/>
                <a:cs typeface="Arial"/>
              </a:rPr>
            </a:br>
            <a:r>
              <a:rPr lang="en-US" b="1" spc="-50" dirty="0">
                <a:solidFill>
                  <a:srgbClr val="304776"/>
                </a:solidFill>
                <a:latin typeface="+mj-lt"/>
                <a:cs typeface="Arial"/>
              </a:rPr>
              <a:t>Domain Elements</a:t>
            </a:r>
          </a:p>
        </p:txBody>
      </p:sp>
      <p:sp>
        <p:nvSpPr>
          <p:cNvPr id="21" name="Rounded Rectangle 20"/>
          <p:cNvSpPr/>
          <p:nvPr/>
        </p:nvSpPr>
        <p:spPr bwMode="auto">
          <a:xfrm>
            <a:off x="5596572" y="26035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Justice</a:t>
            </a:r>
            <a:br>
              <a:rPr lang="en-US" b="1" spc="-50" dirty="0">
                <a:solidFill>
                  <a:srgbClr val="304776"/>
                </a:solidFill>
                <a:latin typeface="+mj-lt"/>
                <a:cs typeface="Arial"/>
              </a:rPr>
            </a:br>
            <a:r>
              <a:rPr lang="en-US" b="1" spc="-50" dirty="0">
                <a:solidFill>
                  <a:srgbClr val="304776"/>
                </a:solidFill>
                <a:latin typeface="+mj-lt"/>
                <a:cs typeface="Arial"/>
              </a:rPr>
              <a:t>Domain Elements</a:t>
            </a:r>
          </a:p>
        </p:txBody>
      </p:sp>
      <p:sp>
        <p:nvSpPr>
          <p:cNvPr id="22" name="Rounded Rectangle 21"/>
          <p:cNvSpPr/>
          <p:nvPr/>
        </p:nvSpPr>
        <p:spPr bwMode="auto">
          <a:xfrm>
            <a:off x="3745797" y="1676400"/>
            <a:ext cx="1600200" cy="582215"/>
          </a:xfrm>
          <a:prstGeom prst="roundRect">
            <a:avLst>
              <a:gd name="adj" fmla="val 5374"/>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defRPr/>
            </a:pPr>
            <a:r>
              <a:rPr lang="en-US" b="1" spc="-50" dirty="0" smtClean="0">
                <a:solidFill>
                  <a:schemeClr val="bg1"/>
                </a:solidFill>
                <a:latin typeface="+mj-lt"/>
                <a:cs typeface="Arial"/>
              </a:rPr>
              <a:t>New Type</a:t>
            </a:r>
            <a:endParaRPr lang="en-US" b="1" spc="-50" dirty="0">
              <a:solidFill>
                <a:schemeClr val="bg1"/>
              </a:solidFill>
              <a:latin typeface="+mj-lt"/>
              <a:cs typeface="Arial"/>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2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 name="Rounded Rectangle 29"/>
          <p:cNvSpPr/>
          <p:nvPr/>
        </p:nvSpPr>
        <p:spPr bwMode="auto">
          <a:xfrm>
            <a:off x="614947" y="5146840"/>
            <a:ext cx="7900737" cy="750443"/>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360"/>
              </a:lnSpc>
              <a:defRPr/>
            </a:pPr>
            <a:r>
              <a:rPr lang="en-US" b="1" spc="-50" dirty="0">
                <a:solidFill>
                  <a:srgbClr val="304776"/>
                </a:solidFill>
                <a:latin typeface="+mj-lt"/>
                <a:cs typeface="Arial"/>
              </a:rPr>
              <a:t>NIEM uses augmentations rather than specializations to support </a:t>
            </a:r>
            <a:br>
              <a:rPr lang="en-US" b="1" spc="-50" dirty="0">
                <a:solidFill>
                  <a:srgbClr val="304776"/>
                </a:solidFill>
                <a:latin typeface="+mj-lt"/>
                <a:cs typeface="Arial"/>
              </a:rPr>
            </a:br>
            <a:r>
              <a:rPr lang="en-US" b="1" spc="-50" dirty="0">
                <a:solidFill>
                  <a:srgbClr val="304776"/>
                </a:solidFill>
                <a:latin typeface="+mj-lt"/>
                <a:cs typeface="Arial"/>
              </a:rPr>
              <a:t>domain-specific properties</a:t>
            </a:r>
          </a:p>
        </p:txBody>
      </p:sp>
      <p:sp>
        <p:nvSpPr>
          <p:cNvPr id="2" name="Slide Number Placeholder 1"/>
          <p:cNvSpPr>
            <a:spLocks noGrp="1"/>
          </p:cNvSpPr>
          <p:nvPr>
            <p:ph type="sldNum" sz="quarter" idx="4"/>
          </p:nvPr>
        </p:nvSpPr>
        <p:spPr/>
        <p:txBody>
          <a:bodyPr/>
          <a:lstStyle/>
          <a:p>
            <a:fld id="{6E6030FC-FB78-5E4D-92EA-5D9433591EA9}" type="slidenum">
              <a:rPr lang="en-US" smtClean="0"/>
              <a:pPr/>
              <a:t>128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Content Placeholder 1"/>
          <p:cNvSpPr>
            <a:spLocks noGrp="1"/>
          </p:cNvSpPr>
          <p:nvPr>
            <p:ph idx="1"/>
          </p:nvPr>
        </p:nvSpPr>
        <p:spPr/>
        <p:txBody>
          <a:bodyPr/>
          <a:lstStyle/>
          <a:p>
            <a:pPr marL="285750" indent="-285750">
              <a:buClrTx/>
              <a:buFont typeface="Arial"/>
              <a:buChar char="•"/>
            </a:pPr>
            <a:r>
              <a:rPr lang="en-US" sz="1600" dirty="0" smtClean="0"/>
              <a:t>Augmentation types are created within domains to contain a group of object-related elements</a:t>
            </a:r>
          </a:p>
          <a:p>
            <a:pPr marL="285750" indent="-285750">
              <a:buClrTx/>
              <a:buFont typeface="Arial"/>
              <a:buChar char="•"/>
            </a:pPr>
            <a:r>
              <a:rPr lang="en-US" sz="1600" dirty="0" smtClean="0"/>
              <a:t>For example:</a:t>
            </a:r>
          </a:p>
          <a:p>
            <a:pPr marL="742950" lvl="1" indent="-285750">
              <a:buClrTx/>
              <a:buFont typeface="Lucida Grande"/>
              <a:buChar char="-"/>
            </a:pPr>
            <a:r>
              <a:rPr lang="en-US" sz="1600" dirty="0" smtClean="0"/>
              <a:t>A new type can be created called </a:t>
            </a:r>
            <a:r>
              <a:rPr lang="en-US" sz="1600" dirty="0" err="1" smtClean="0"/>
              <a:t>AlertPersonType</a:t>
            </a:r>
            <a:r>
              <a:rPr lang="en-US" sz="1600" dirty="0" smtClean="0"/>
              <a:t> which extends from </a:t>
            </a:r>
            <a:r>
              <a:rPr lang="en-US" sz="1600" dirty="0" err="1" smtClean="0"/>
              <a:t>nc:PersonType</a:t>
            </a:r>
            <a:endParaRPr lang="en-US" sz="1600" dirty="0" smtClean="0"/>
          </a:p>
          <a:p>
            <a:pPr marL="742950" lvl="1" indent="-285750">
              <a:buClrTx/>
              <a:buFont typeface="Lucida Grande"/>
              <a:buChar char="-"/>
            </a:pPr>
            <a:r>
              <a:rPr lang="en-US" sz="1600" dirty="0" err="1" smtClean="0"/>
              <a:t>AlertPersonType</a:t>
            </a:r>
            <a:r>
              <a:rPr lang="en-US" sz="1600" dirty="0" smtClean="0"/>
              <a:t> could also include the following augmentation types:</a:t>
            </a:r>
          </a:p>
          <a:p>
            <a:pPr marL="1200150" lvl="2" indent="-285750">
              <a:buClrTx/>
              <a:buFont typeface="Arial"/>
              <a:buChar char="•"/>
            </a:pPr>
            <a:r>
              <a:rPr lang="en-US" sz="1600" dirty="0" err="1" smtClean="0"/>
              <a:t>im:PersonAugmentation</a:t>
            </a:r>
            <a:endParaRPr lang="en-US" sz="1600" dirty="0" smtClean="0"/>
          </a:p>
          <a:p>
            <a:pPr marL="1200150" lvl="2" indent="-285750">
              <a:buClrTx/>
              <a:buFont typeface="Arial"/>
              <a:buChar char="•"/>
            </a:pPr>
            <a:r>
              <a:rPr lang="en-US" sz="1600" dirty="0" err="1" smtClean="0"/>
              <a:t>intel:PersonAugmentation</a:t>
            </a:r>
            <a:endParaRPr lang="en-US" sz="1600" dirty="0" smtClean="0"/>
          </a:p>
          <a:p>
            <a:pPr marL="1200150" lvl="2" indent="-285750">
              <a:buClrTx/>
              <a:buFont typeface="Arial"/>
              <a:buChar char="•"/>
            </a:pPr>
            <a:r>
              <a:rPr lang="en-US" sz="1600" dirty="0" err="1" smtClean="0"/>
              <a:t>it:PersonAugmentation</a:t>
            </a:r>
            <a:endParaRPr lang="en-US" sz="1600" dirty="0" smtClean="0"/>
          </a:p>
          <a:p>
            <a:pPr marL="742950" lvl="1" indent="-285750">
              <a:buClrTx/>
              <a:buFont typeface="Lucida Grande"/>
              <a:buChar char="-"/>
            </a:pPr>
            <a:r>
              <a:rPr lang="en-US" sz="1600" dirty="0" smtClean="0"/>
              <a:t>Selected elements from these augmentation types can then be used within </a:t>
            </a:r>
            <a:r>
              <a:rPr lang="en-US" sz="1600" dirty="0" err="1" smtClean="0"/>
              <a:t>AlertPersonType</a:t>
            </a:r>
            <a:endParaRPr lang="en-US" sz="1600" dirty="0" smtClean="0"/>
          </a:p>
          <a:p>
            <a:pPr marL="285750" indent="-285750">
              <a:buClrTx/>
              <a:buFont typeface="Arial"/>
              <a:buChar char="•"/>
            </a:pPr>
            <a:r>
              <a:rPr lang="en-US" sz="1600" dirty="0" smtClean="0"/>
              <a:t>New augmentation types can be created for a specific exchange, but typically existing augmentations are used</a:t>
            </a:r>
          </a:p>
          <a:p>
            <a:pPr marL="285750" indent="-285750">
              <a:buClrTx/>
              <a:buFont typeface="Arial"/>
              <a:buChar char="•"/>
            </a:pPr>
            <a:r>
              <a:rPr lang="en-US" sz="1600" dirty="0" smtClean="0"/>
              <a:t>Augmentation type can be used in an IEPD. The object being augmented is extended, in an IEPD, to contain the Augmentations holding the needed objects. Augmentation groups can have sub-sets to contain only those objects desired. The difference is more semantic than technical.</a:t>
            </a:r>
            <a:endParaRPr lang="en-US" sz="1600" dirty="0"/>
          </a:p>
        </p:txBody>
      </p:sp>
      <p:sp>
        <p:nvSpPr>
          <p:cNvPr id="119811" name="Title 2"/>
          <p:cNvSpPr>
            <a:spLocks noGrp="1"/>
          </p:cNvSpPr>
          <p:nvPr>
            <p:ph type="title"/>
          </p:nvPr>
        </p:nvSpPr>
        <p:spPr/>
        <p:txBody>
          <a:bodyPr>
            <a:normAutofit/>
          </a:bodyPr>
          <a:lstStyle/>
          <a:p>
            <a:r>
              <a:rPr lang="en-US" smtClean="0"/>
              <a:t>Type Augmentation in Practice</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p:txBody>
          <a:bodyPr>
            <a:normAutofit/>
          </a:bodyPr>
          <a:lstStyle/>
          <a:p>
            <a:r>
              <a:rPr lang="en-US" smtClean="0"/>
              <a:t>NIEM General Conformance Rules</a:t>
            </a:r>
            <a:endParaRPr lang="en-US" dirty="0"/>
          </a:p>
        </p:txBody>
      </p:sp>
      <p:sp>
        <p:nvSpPr>
          <p:cNvPr id="12" name="Rectangle 11"/>
          <p:cNvSpPr/>
          <p:nvPr/>
        </p:nvSpPr>
        <p:spPr>
          <a:xfrm>
            <a:off x="609600" y="4724400"/>
            <a:ext cx="7988300" cy="996950"/>
          </a:xfrm>
          <a:prstGeom prst="rect">
            <a:avLst/>
          </a:prstGeom>
          <a:solidFill>
            <a:sysClr val="window" lastClr="FFFFFF"/>
          </a:solidFill>
          <a:ln w="25400" cap="flat" cmpd="sng" algn="ctr">
            <a:no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latin typeface="Arial"/>
                <a:ea typeface="+mn-ea"/>
                <a:cs typeface="Arial"/>
              </a:rPr>
              <a:t>There are subjective factors in applying these rules that require diligent consideration by the organization(s) developing the IEPD.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646769"/>
              </a:solidFill>
              <a:effectLst/>
              <a:uLnTx/>
              <a:uFillTx/>
              <a:latin typeface="Arial"/>
              <a:ea typeface="+mn-ea"/>
              <a:cs typeface="Arial"/>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latin typeface="Arial"/>
                <a:ea typeface="+mn-ea"/>
                <a:cs typeface="Arial"/>
              </a:rPr>
              <a:t>It is important that decisions about semantics be made (or reviewed) by business subject-matter experts who have thorough knowledge of the business processes and domain for which the exchange is designed.</a:t>
            </a:r>
          </a:p>
        </p:txBody>
      </p:sp>
      <p:cxnSp>
        <p:nvCxnSpPr>
          <p:cNvPr id="14" name="Straight Connector 13"/>
          <p:cNvCxnSpPr/>
          <p:nvPr/>
        </p:nvCxnSpPr>
        <p:spPr>
          <a:xfrm>
            <a:off x="609600" y="4648200"/>
            <a:ext cx="7988300" cy="0"/>
          </a:xfrm>
          <a:prstGeom prst="line">
            <a:avLst/>
          </a:prstGeom>
          <a:noFill/>
          <a:ln w="12700" cap="flat" cmpd="sng" algn="ctr">
            <a:solidFill>
              <a:sysClr val="windowText" lastClr="000000">
                <a:lumMod val="50000"/>
                <a:lumOff val="50000"/>
              </a:sysClr>
            </a:solidFill>
            <a:prstDash val="sysDot"/>
          </a:ln>
          <a:effectLst/>
        </p:spPr>
      </p:cxnSp>
      <p:sp>
        <p:nvSpPr>
          <p:cNvPr id="7" name="Content Placeholder 2"/>
          <p:cNvSpPr txBox="1">
            <a:spLocks/>
          </p:cNvSpPr>
          <p:nvPr/>
        </p:nvSpPr>
        <p:spPr>
          <a:xfrm>
            <a:off x="323850" y="1066800"/>
            <a:ext cx="8362950" cy="3810000"/>
          </a:xfrm>
          <a:prstGeom prst="rect">
            <a:avLst/>
          </a:prstGeom>
        </p:spPr>
        <p:txBody>
          <a:bodyPr>
            <a:normAutofit fontScale="70000" lnSpcReduction="20000"/>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An IEPD conforms to NIEM under the following conditions:</a:t>
            </a:r>
          </a:p>
          <a:p>
            <a:pPr>
              <a:spcBef>
                <a:spcPts val="1032"/>
              </a:spcBef>
              <a:buFont typeface="+mj-lt"/>
              <a:buAutoNum type="arabicPeriod"/>
              <a:defRPr/>
            </a:pPr>
            <a:r>
              <a:rPr lang="en-US" sz="2300" dirty="0" smtClean="0">
                <a:solidFill>
                  <a:srgbClr val="686868"/>
                </a:solidFill>
              </a:rPr>
              <a:t>Each </a:t>
            </a:r>
            <a:r>
              <a:rPr lang="en-US" sz="2300" dirty="0">
                <a:solidFill>
                  <a:srgbClr val="686868"/>
                </a:solidFill>
              </a:rPr>
              <a:t>XML schema within the IEPD adheres to all rules in </a:t>
            </a:r>
            <a:r>
              <a:rPr lang="en-US" sz="2300" dirty="0" smtClean="0">
                <a:solidFill>
                  <a:srgbClr val="686868"/>
                </a:solidFill>
              </a:rPr>
              <a:t>the NIEM </a:t>
            </a:r>
            <a:r>
              <a:rPr lang="en-US" sz="2300" dirty="0">
                <a:solidFill>
                  <a:srgbClr val="686868"/>
                </a:solidFill>
              </a:rPr>
              <a:t>NDR for this schema’s conformance target class.</a:t>
            </a:r>
          </a:p>
          <a:p>
            <a:pPr>
              <a:spcBef>
                <a:spcPts val="1032"/>
              </a:spcBef>
              <a:buFont typeface="+mj-lt"/>
              <a:buAutoNum type="arabicPeriod"/>
              <a:defRPr/>
            </a:pPr>
            <a:r>
              <a:rPr lang="en-US" sz="2300" dirty="0">
                <a:solidFill>
                  <a:srgbClr val="686868"/>
                </a:solidFill>
              </a:rPr>
              <a:t>Each XML sample instance within the IEPD adheres to all rules in NIEM NDR for XML </a:t>
            </a:r>
            <a:r>
              <a:rPr lang="en-US" sz="2300" dirty="0" smtClean="0">
                <a:solidFill>
                  <a:srgbClr val="686868"/>
                </a:solidFill>
              </a:rPr>
              <a:t>Instances</a:t>
            </a:r>
            <a:r>
              <a:rPr lang="en-US" sz="2300" dirty="0">
                <a:solidFill>
                  <a:srgbClr val="686868"/>
                </a:solidFill>
              </a:rPr>
              <a:t>.</a:t>
            </a:r>
          </a:p>
          <a:p>
            <a:pPr>
              <a:spcBef>
                <a:spcPts val="1032"/>
              </a:spcBef>
              <a:buFont typeface="+mj-lt"/>
              <a:buAutoNum type="arabicPeriod"/>
              <a:defRPr/>
            </a:pPr>
            <a:r>
              <a:rPr lang="en-US" sz="2300" dirty="0">
                <a:solidFill>
                  <a:srgbClr val="686868"/>
                </a:solidFill>
              </a:rPr>
              <a:t>The IEPD itself adheres to the Model Package Description (MPD) Specification (including required files, packaging, metadata, etc.)</a:t>
            </a:r>
            <a:r>
              <a:rPr lang="en-US" sz="2300" dirty="0" smtClean="0">
                <a:solidFill>
                  <a:srgbClr val="686868"/>
                </a:solidFill>
              </a:rPr>
              <a:t>. This </a:t>
            </a:r>
            <a:r>
              <a:rPr lang="en-US" sz="2300" dirty="0">
                <a:solidFill>
                  <a:srgbClr val="686868"/>
                </a:solidFill>
              </a:rPr>
              <a:t>requires that its schemas and sample </a:t>
            </a:r>
            <a:r>
              <a:rPr lang="en-US" sz="2300" dirty="0" smtClean="0">
                <a:solidFill>
                  <a:srgbClr val="686868"/>
                </a:solidFill>
              </a:rPr>
              <a:t>Instances </a:t>
            </a:r>
            <a:r>
              <a:rPr lang="en-US" sz="2300" dirty="0">
                <a:solidFill>
                  <a:srgbClr val="686868"/>
                </a:solidFill>
              </a:rPr>
              <a:t>conform to the NIEM NDR.</a:t>
            </a:r>
          </a:p>
          <a:p>
            <a:pPr>
              <a:spcBef>
                <a:spcPts val="1032"/>
              </a:spcBef>
              <a:buFont typeface="+mj-lt"/>
              <a:buAutoNum type="arabicPeriod"/>
              <a:defRPr/>
            </a:pPr>
            <a:r>
              <a:rPr lang="en-US" sz="2300" dirty="0" smtClean="0">
                <a:solidFill>
                  <a:srgbClr val="686868"/>
                </a:solidFill>
              </a:rPr>
              <a:t>The IEPD does not unnecessarily duplicate NIEM components; if an existing NIEM component matches the business semantics required by the IEPD, then that component is used by the IEPD, either directly or as the basis for derived components.</a:t>
            </a:r>
            <a:endParaRPr lang="en-US" sz="2300" dirty="0">
              <a:solidFill>
                <a:srgbClr val="686868"/>
              </a:solidFill>
            </a:endParaRPr>
          </a:p>
          <a:p>
            <a:pPr>
              <a:spcBef>
                <a:spcPts val="1032"/>
              </a:spcBef>
              <a:buFont typeface="+mj-lt"/>
              <a:buAutoNum type="arabicPeriod"/>
              <a:defRPr/>
            </a:pPr>
            <a:r>
              <a:rPr lang="en-US" sz="2300" dirty="0" smtClean="0">
                <a:solidFill>
                  <a:srgbClr val="686868"/>
                </a:solidFill>
              </a:rPr>
              <a:t>The IEPD preserves semantic and structural consistency; each NIEM component is used in a manner consistent with the component’s structural definition and business semantics.</a:t>
            </a:r>
            <a:endParaRPr lang="en-US" sz="2300" dirty="0">
              <a:solidFill>
                <a:srgbClr val="686868"/>
              </a:solidFill>
            </a:endParaRP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13</a:t>
            </a:fld>
            <a:endParaRPr lang="en-US" dirty="0"/>
          </a:p>
        </p:txBody>
      </p:sp>
    </p:spTree>
    <p:extLst>
      <p:ext uri="{BB962C8B-B14F-4D97-AF65-F5344CB8AC3E}">
        <p14:creationId xmlns:p14="http://schemas.microsoft.com/office/powerpoint/2010/main" val="40597197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Content Placeholder 1"/>
          <p:cNvSpPr>
            <a:spLocks noGrp="1"/>
          </p:cNvSpPr>
          <p:nvPr>
            <p:ph idx="1"/>
          </p:nvPr>
        </p:nvSpPr>
        <p:spPr/>
        <p:txBody>
          <a:bodyPr>
            <a:normAutofit/>
          </a:bodyPr>
          <a:lstStyle/>
          <a:p>
            <a:pPr marL="285750" indent="-285750">
              <a:buClrTx/>
              <a:buFont typeface="Arial"/>
              <a:buChar char="•"/>
            </a:pPr>
            <a:r>
              <a:rPr lang="en-US" sz="1600" dirty="0" smtClean="0"/>
              <a:t>Every NIEM type with complex content has an “augmentation point” abstract element (e.g., </a:t>
            </a:r>
            <a:r>
              <a:rPr lang="en-US" sz="1600" dirty="0" err="1" smtClean="0"/>
              <a:t>nc:PersonType</a:t>
            </a:r>
            <a:r>
              <a:rPr lang="en-US" sz="1600" dirty="0" smtClean="0"/>
              <a:t> contains </a:t>
            </a:r>
            <a:r>
              <a:rPr lang="en-US" sz="1600" dirty="0" err="1" smtClean="0"/>
              <a:t>nc:PersonAugmentationPoint</a:t>
            </a:r>
            <a:r>
              <a:rPr lang="en-US" sz="1600" dirty="0" smtClean="0"/>
              <a:t>)</a:t>
            </a:r>
          </a:p>
          <a:p>
            <a:pPr marL="285750" indent="-285750">
              <a:buClrTx/>
              <a:buFont typeface="Arial"/>
              <a:buChar char="•"/>
            </a:pPr>
            <a:r>
              <a:rPr lang="en-US" sz="1600" dirty="0" smtClean="0"/>
              <a:t>The augmentation point of the element is the head of a substitution group</a:t>
            </a:r>
          </a:p>
          <a:p>
            <a:pPr marL="285750" indent="-285750">
              <a:buClrTx/>
              <a:buFont typeface="Arial"/>
              <a:buChar char="•"/>
            </a:pPr>
            <a:r>
              <a:rPr lang="en-US" sz="1600" dirty="0" smtClean="0"/>
              <a:t>Augmentation elements in an IEPD</a:t>
            </a:r>
          </a:p>
          <a:p>
            <a:pPr marL="742950" lvl="1" indent="-285750">
              <a:buClrTx/>
              <a:buFont typeface="Lucida Grande"/>
              <a:buChar char="-"/>
            </a:pPr>
            <a:r>
              <a:rPr lang="en-US" sz="1600" dirty="0" smtClean="0"/>
              <a:t>Each augmentation element is defined as a member of the appropriate augmentation point substitution group</a:t>
            </a:r>
          </a:p>
          <a:p>
            <a:pPr marL="742950" lvl="1" indent="-285750">
              <a:buClrTx/>
              <a:buFont typeface="Lucida Grande"/>
              <a:buChar char="-"/>
            </a:pPr>
            <a:r>
              <a:rPr lang="en-US" sz="1600" dirty="0" smtClean="0"/>
              <a:t>In an instance, the augmentation element(s) are substituted for the augmentation point element </a:t>
            </a:r>
          </a:p>
          <a:p>
            <a:pPr marL="285750" indent="-285750">
              <a:buClrTx/>
              <a:buFont typeface="Arial"/>
              <a:buChar char="•"/>
            </a:pPr>
            <a:r>
              <a:rPr lang="en-US" sz="1600" dirty="0" smtClean="0"/>
              <a:t>Single property augmentation used in an IEPD</a:t>
            </a:r>
          </a:p>
          <a:p>
            <a:pPr marL="742950" lvl="1" indent="-285750">
              <a:buClrTx/>
              <a:buFont typeface="Lucida Grande"/>
              <a:buChar char="-"/>
            </a:pPr>
            <a:r>
              <a:rPr lang="en-US" sz="1600" dirty="0" smtClean="0"/>
              <a:t>An IEPD extension element is defined as a member of the appropriate augmentation point substitution group</a:t>
            </a:r>
          </a:p>
          <a:p>
            <a:pPr marL="742950" lvl="1" indent="-285750">
              <a:buClrTx/>
              <a:buFont typeface="Lucida Grande"/>
              <a:buChar char="-"/>
            </a:pPr>
            <a:r>
              <a:rPr lang="en-US" sz="1600" dirty="0" smtClean="0"/>
              <a:t>In an instance, the extension element(s) are substituted for the augmentation point element</a:t>
            </a:r>
          </a:p>
        </p:txBody>
      </p:sp>
      <p:sp>
        <p:nvSpPr>
          <p:cNvPr id="120835" name="Title 2"/>
          <p:cNvSpPr>
            <a:spLocks noGrp="1"/>
          </p:cNvSpPr>
          <p:nvPr>
            <p:ph type="title"/>
          </p:nvPr>
        </p:nvSpPr>
        <p:spPr/>
        <p:txBody>
          <a:bodyPr>
            <a:normAutofit fontScale="90000"/>
          </a:bodyPr>
          <a:lstStyle/>
          <a:p>
            <a:r>
              <a:rPr lang="en-US" smtClean="0"/>
              <a:t>Type Augmentation in Practice (cont.)</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130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397294"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433388" y="1295400"/>
            <a:ext cx="8405812" cy="4038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 data type for a conveyance designed to carry an operator, passengers and/or cargo, over land.&lt;/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nc:VehicleAugmentationPoint</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&lt;!-- Definition of j:VehicleAugmentationType omitted due to space --&gt;</a:t>
            </a:r>
          </a:p>
        </p:txBody>
      </p:sp>
      <p:sp>
        <p:nvSpPr>
          <p:cNvPr id="107523" name="Title 2"/>
          <p:cNvSpPr>
            <a:spLocks noGrp="1"/>
          </p:cNvSpPr>
          <p:nvPr>
            <p:ph type="title"/>
          </p:nvPr>
        </p:nvSpPr>
        <p:spPr/>
        <p:txBody>
          <a:bodyPr>
            <a:normAutofit/>
          </a:bodyPr>
          <a:lstStyle/>
          <a:p>
            <a:r>
              <a:rPr lang="en-US" smtClean="0"/>
              <a:t>Type Augmentation Example</a:t>
            </a:r>
            <a:endParaRPr lang="en-US" dirty="0" smtClean="0"/>
          </a:p>
        </p:txBody>
      </p:sp>
      <p:grpSp>
        <p:nvGrpSpPr>
          <p:cNvPr id="3" name="Group 14"/>
          <p:cNvGrpSpPr>
            <a:grpSpLocks/>
          </p:cNvGrpSpPr>
          <p:nvPr/>
        </p:nvGrpSpPr>
        <p:grpSpPr bwMode="auto">
          <a:xfrm>
            <a:off x="2495550" y="3285958"/>
            <a:ext cx="4484316" cy="1335088"/>
            <a:chOff x="1447244" y="2539342"/>
            <a:chExt cx="4484404" cy="1336828"/>
          </a:xfrm>
        </p:grpSpPr>
        <p:sp>
          <p:nvSpPr>
            <p:cNvPr id="13" name="Rectangle 12"/>
            <p:cNvSpPr/>
            <p:nvPr/>
          </p:nvSpPr>
          <p:spPr>
            <a:xfrm>
              <a:off x="1447244" y="2539342"/>
              <a:ext cx="2731222" cy="30519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1862" name="TextBox 10"/>
            <p:cNvSpPr txBox="1">
              <a:spLocks noChangeArrowheads="1"/>
            </p:cNvSpPr>
            <p:nvPr/>
          </p:nvSpPr>
          <p:spPr bwMode="auto">
            <a:xfrm>
              <a:off x="2425282" y="3352800"/>
              <a:ext cx="3506366" cy="523370"/>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Augmentation element included for </a:t>
              </a:r>
              <a:r>
                <a:rPr lang="en-US" sz="1400" b="1" dirty="0" smtClean="0">
                  <a:solidFill>
                    <a:srgbClr val="002060"/>
                  </a:solidFill>
                </a:rPr>
                <a:t>"domain specific" </a:t>
              </a:r>
              <a:r>
                <a:rPr lang="en-US" sz="1400" b="1" dirty="0">
                  <a:solidFill>
                    <a:srgbClr val="002060"/>
                  </a:solidFill>
                </a:rPr>
                <a:t>vehicle information. </a:t>
              </a:r>
            </a:p>
          </p:txBody>
        </p:sp>
        <p:cxnSp>
          <p:nvCxnSpPr>
            <p:cNvPr id="15" name="Straight Connector 14"/>
            <p:cNvCxnSpPr/>
            <p:nvPr/>
          </p:nvCxnSpPr>
          <p:spPr>
            <a:xfrm flipV="1">
              <a:off x="3580886" y="2844539"/>
              <a:ext cx="0" cy="476536"/>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7407343" y="730894"/>
            <a:ext cx="1235427" cy="143483"/>
            <a:chOff x="7407343" y="730894"/>
            <a:chExt cx="1235427" cy="143483"/>
          </a:xfrm>
        </p:grpSpPr>
        <p:cxnSp>
          <p:nvCxnSpPr>
            <p:cNvPr id="14" name="Straight Connector 13"/>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131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397294"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433388" y="1295400"/>
            <a:ext cx="8405812" cy="4038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 data type for a conveyance designed to carry an operator, passengers and/or cargo, over land.&lt;/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nc:VehicleAugmentationPoint</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&lt;!-- Definition of j:VehicleAugmentationType omitted due to space --&gt;</a:t>
            </a:r>
          </a:p>
        </p:txBody>
      </p:sp>
      <p:sp>
        <p:nvSpPr>
          <p:cNvPr id="107523" name="Title 2"/>
          <p:cNvSpPr>
            <a:spLocks noGrp="1"/>
          </p:cNvSpPr>
          <p:nvPr>
            <p:ph type="title"/>
          </p:nvPr>
        </p:nvSpPr>
        <p:spPr/>
        <p:txBody>
          <a:bodyPr>
            <a:normAutofit/>
          </a:bodyPr>
          <a:lstStyle/>
          <a:p>
            <a:r>
              <a:rPr lang="en-US" smtClean="0"/>
              <a:t>Type Augmentation Example</a:t>
            </a:r>
            <a:endParaRPr lang="en-US" dirty="0" smtClean="0"/>
          </a:p>
        </p:txBody>
      </p:sp>
      <p:grpSp>
        <p:nvGrpSpPr>
          <p:cNvPr id="11" name="Group 10"/>
          <p:cNvGrpSpPr/>
          <p:nvPr/>
        </p:nvGrpSpPr>
        <p:grpSpPr>
          <a:xfrm>
            <a:off x="7407343" y="730894"/>
            <a:ext cx="1235427" cy="143483"/>
            <a:chOff x="7407343" y="730894"/>
            <a:chExt cx="1235427" cy="143483"/>
          </a:xfrm>
        </p:grpSpPr>
        <p:cxnSp>
          <p:nvCxnSpPr>
            <p:cNvPr id="14" name="Straight Connector 13"/>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3" name="Group 14"/>
          <p:cNvGrpSpPr>
            <a:grpSpLocks/>
          </p:cNvGrpSpPr>
          <p:nvPr/>
        </p:nvGrpSpPr>
        <p:grpSpPr bwMode="auto">
          <a:xfrm>
            <a:off x="4037507" y="2743200"/>
            <a:ext cx="3506293" cy="903289"/>
            <a:chOff x="4343399" y="2971704"/>
            <a:chExt cx="3506366" cy="904466"/>
          </a:xfrm>
        </p:grpSpPr>
        <p:sp>
          <p:nvSpPr>
            <p:cNvPr id="24" name="TextBox 10"/>
            <p:cNvSpPr txBox="1">
              <a:spLocks noChangeArrowheads="1"/>
            </p:cNvSpPr>
            <p:nvPr/>
          </p:nvSpPr>
          <p:spPr bwMode="auto">
            <a:xfrm>
              <a:off x="4343399" y="3352800"/>
              <a:ext cx="3506366" cy="523370"/>
            </a:xfrm>
            <a:prstGeom prst="rect">
              <a:avLst/>
            </a:prstGeom>
            <a:noFill/>
            <a:ln w="9525">
              <a:noFill/>
              <a:miter lim="800000"/>
              <a:headEnd/>
              <a:tailEnd/>
            </a:ln>
          </p:spPr>
          <p:txBody>
            <a:bodyPr>
              <a:spAutoFit/>
            </a:bodyPr>
            <a:lstStyle/>
            <a:p>
              <a:r>
                <a:rPr lang="en-US" sz="1400" b="1" dirty="0">
                  <a:solidFill>
                    <a:srgbClr val="00CC00"/>
                  </a:solidFill>
                </a:rPr>
                <a:t>Augmentation element included for </a:t>
              </a:r>
              <a:r>
                <a:rPr lang="en-US" sz="1400" b="1" dirty="0" smtClean="0">
                  <a:solidFill>
                    <a:srgbClr val="00CC00"/>
                  </a:solidFill>
                </a:rPr>
                <a:t>"justice specific" </a:t>
              </a:r>
              <a:r>
                <a:rPr lang="en-US" sz="1400" b="1" dirty="0">
                  <a:solidFill>
                    <a:srgbClr val="00CC00"/>
                  </a:solidFill>
                </a:rPr>
                <a:t>vehicle information. </a:t>
              </a:r>
            </a:p>
          </p:txBody>
        </p:sp>
        <p:cxnSp>
          <p:nvCxnSpPr>
            <p:cNvPr id="25" name="Straight Connector 24"/>
            <p:cNvCxnSpPr>
              <a:stCxn id="24" idx="0"/>
            </p:cNvCxnSpPr>
            <p:nvPr/>
          </p:nvCxnSpPr>
          <p:spPr>
            <a:xfrm rot="16200000" flipV="1">
              <a:off x="5143571" y="2399643"/>
              <a:ext cx="381497" cy="1525619"/>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sp>
        <p:nvSpPr>
          <p:cNvPr id="26" name="Rectangle 25"/>
          <p:cNvSpPr/>
          <p:nvPr/>
        </p:nvSpPr>
        <p:spPr>
          <a:xfrm>
            <a:off x="1432996" y="165852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bwMode="auto">
          <a:xfrm>
            <a:off x="1447800" y="2079625"/>
            <a:ext cx="6477000" cy="3101975"/>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dirty="0">
              <a:solidFill>
                <a:srgbClr val="000000"/>
              </a:solidFill>
              <a:highlight>
                <a:srgbClr val="FFFFFF"/>
              </a:highlight>
              <a:latin typeface="Calibri" pitchFamily="34" charset="0"/>
              <a:cs typeface="Calibri" pitchFamily="34" charset="0"/>
            </a:endParaRPr>
          </a:p>
          <a:p>
            <a:pPr>
              <a:defRPr/>
            </a:pPr>
            <a:r>
              <a:rPr lang="en-US" dirty="0">
                <a:solidFill>
                  <a:srgbClr val="000000"/>
                </a:solidFill>
                <a:highlight>
                  <a:srgbClr val="FFFFFF"/>
                </a:highlight>
                <a:latin typeface="Calibri" pitchFamily="34" charset="0"/>
                <a:cs typeface="Calibri" pitchFamily="34" charset="0"/>
              </a:rPr>
              <a:t>&lt;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nc:VehicleIdentification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nc:IdentificationID</a:t>
            </a:r>
            <a:r>
              <a:rPr lang="en-US" dirty="0">
                <a:solidFill>
                  <a:srgbClr val="000000"/>
                </a:solidFill>
                <a:highlight>
                  <a:srgbClr val="FFFFFF"/>
                </a:highlight>
                <a:latin typeface="Calibri" pitchFamily="34" charset="0"/>
                <a:cs typeface="Calibri" pitchFamily="34" charset="0"/>
              </a:rPr>
              <a:t>&gt;abc123&lt;/</a:t>
            </a:r>
            <a:r>
              <a:rPr lang="en-US" dirty="0" err="1">
                <a:solidFill>
                  <a:srgbClr val="000000"/>
                </a:solidFill>
                <a:highlight>
                  <a:srgbClr val="FFFFFF"/>
                </a:highlight>
                <a:latin typeface="Calibri" pitchFamily="34" charset="0"/>
                <a:cs typeface="Calibri" pitchFamily="34" charset="0"/>
              </a:rPr>
              <a:t>nc:IdentificationID</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nc:VehicleIdentification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j:VehicleAugmentation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j:VehicleOwnershipNICBCode</a:t>
            </a:r>
            <a:r>
              <a:rPr lang="en-US" dirty="0">
                <a:solidFill>
                  <a:srgbClr val="000000"/>
                </a:solidFill>
                <a:highlight>
                  <a:srgbClr val="FFFFFF"/>
                </a:highlight>
                <a:latin typeface="Calibri" pitchFamily="34" charset="0"/>
                <a:cs typeface="Calibri" pitchFamily="34" charset="0"/>
              </a:rPr>
              <a:t>&gt;D&lt;/</a:t>
            </a:r>
            <a:r>
              <a:rPr lang="en-US" dirty="0" err="1">
                <a:solidFill>
                  <a:srgbClr val="000000"/>
                </a:solidFill>
                <a:highlight>
                  <a:srgbClr val="FFFFFF"/>
                </a:highlight>
                <a:latin typeface="Calibri" pitchFamily="34" charset="0"/>
                <a:cs typeface="Calibri" pitchFamily="34" charset="0"/>
              </a:rPr>
              <a:t>j:VehicleOwnershipNICBCode</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j:VehicleAugmentation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p:txBody>
      </p:sp>
      <p:grpSp>
        <p:nvGrpSpPr>
          <p:cNvPr id="28" name="Group 39"/>
          <p:cNvGrpSpPr>
            <a:grpSpLocks/>
          </p:cNvGrpSpPr>
          <p:nvPr/>
        </p:nvGrpSpPr>
        <p:grpSpPr bwMode="auto">
          <a:xfrm>
            <a:off x="1524000" y="2240290"/>
            <a:ext cx="5099384" cy="523220"/>
            <a:chOff x="2743200" y="1822460"/>
            <a:chExt cx="5099384" cy="523374"/>
          </a:xfrm>
        </p:grpSpPr>
        <p:sp>
          <p:nvSpPr>
            <p:cNvPr id="29" name="Rectangle 28"/>
            <p:cNvSpPr/>
            <p:nvPr/>
          </p:nvSpPr>
          <p:spPr>
            <a:xfrm>
              <a:off x="2743200" y="2023972"/>
              <a:ext cx="1371600" cy="228667"/>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0" name="TextBox 16"/>
            <p:cNvSpPr txBox="1">
              <a:spLocks noChangeArrowheads="1"/>
            </p:cNvSpPr>
            <p:nvPr/>
          </p:nvSpPr>
          <p:spPr bwMode="auto">
            <a:xfrm>
              <a:off x="5937584" y="1822460"/>
              <a:ext cx="1905000" cy="523374"/>
            </a:xfrm>
            <a:prstGeom prst="rect">
              <a:avLst/>
            </a:prstGeom>
            <a:noFill/>
            <a:ln w="9525">
              <a:solidFill>
                <a:srgbClr val="304776"/>
              </a:solidFill>
              <a:miter lim="800000"/>
              <a:headEnd/>
              <a:tailEnd/>
            </a:ln>
          </p:spPr>
          <p:txBody>
            <a:bodyPr>
              <a:spAutoFit/>
            </a:bodyPr>
            <a:lstStyle/>
            <a:p>
              <a:pPr algn="ctr"/>
              <a:r>
                <a:rPr lang="en-US" sz="1400" b="1" dirty="0">
                  <a:solidFill>
                    <a:srgbClr val="002060"/>
                  </a:solidFill>
                </a:rPr>
                <a:t>NIEM Core vehicle element used</a:t>
              </a:r>
            </a:p>
          </p:txBody>
        </p:sp>
        <p:cxnSp>
          <p:nvCxnSpPr>
            <p:cNvPr id="31" name="Straight Connector 30"/>
            <p:cNvCxnSpPr>
              <a:endCxn id="29" idx="3"/>
            </p:cNvCxnSpPr>
            <p:nvPr/>
          </p:nvCxnSpPr>
          <p:spPr>
            <a:xfrm flipH="1">
              <a:off x="4114800" y="2138305"/>
              <a:ext cx="1790700" cy="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sp>
        <p:nvSpPr>
          <p:cNvPr id="2" name="Slide Number Placeholder 1"/>
          <p:cNvSpPr>
            <a:spLocks noGrp="1"/>
          </p:cNvSpPr>
          <p:nvPr>
            <p:ph type="sldNum" sz="quarter" idx="4"/>
          </p:nvPr>
        </p:nvSpPr>
        <p:spPr/>
        <p:txBody>
          <a:bodyPr/>
          <a:lstStyle/>
          <a:p>
            <a:fld id="{6E6030FC-FB78-5E4D-92EA-5D9433591EA9}" type="slidenum">
              <a:rPr lang="en-US" smtClean="0"/>
              <a:pPr/>
              <a:t>132</a:t>
            </a:fld>
            <a:endParaRPr lang="en-US" dirty="0"/>
          </a:p>
        </p:txBody>
      </p:sp>
    </p:spTree>
    <p:extLst>
      <p:ext uri="{BB962C8B-B14F-4D97-AF65-F5344CB8AC3E}">
        <p14:creationId xmlns:p14="http://schemas.microsoft.com/office/powerpoint/2010/main" val="37570527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a:xfrm>
            <a:off x="324069" y="1406514"/>
            <a:ext cx="8362731" cy="4771606"/>
          </a:xfrm>
        </p:spPr>
        <p:txBody>
          <a:bodyPr/>
          <a:lstStyle/>
          <a:p>
            <a:pPr marL="0" lvl="0" indent="0">
              <a:buNone/>
            </a:pPr>
            <a:r>
              <a:rPr lang="en-US" b="1" dirty="0" smtClean="0">
                <a:solidFill>
                  <a:schemeClr val="tx2"/>
                </a:solidFill>
              </a:rPr>
              <a:t>Which namespace supports NIEM XML schemas by providing base types for the definition of NIEM-conformant types and NIEM linking mechanisms?</a:t>
            </a:r>
          </a:p>
          <a:p>
            <a:pPr marL="0" lvl="0" indent="0">
              <a:buNone/>
            </a:pPr>
            <a:endParaRPr lang="en-US" b="1" dirty="0" smtClean="0">
              <a:solidFill>
                <a:schemeClr val="tx2"/>
              </a:solidFill>
            </a:endParaRPr>
          </a:p>
          <a:p>
            <a:pPr marL="0" indent="0">
              <a:buNone/>
            </a:pPr>
            <a:endParaRPr lang="en-US" dirty="0">
              <a:solidFill>
                <a:schemeClr val="tx1"/>
              </a:solidFill>
            </a:endParaRPr>
          </a:p>
        </p:txBody>
      </p:sp>
      <p:sp>
        <p:nvSpPr>
          <p:cNvPr id="3" name="Title 2"/>
          <p:cNvSpPr>
            <a:spLocks noGrp="1"/>
          </p:cNvSpPr>
          <p:nvPr>
            <p:ph type="title"/>
          </p:nvPr>
        </p:nvSpPr>
        <p:spPr>
          <a:xfrm>
            <a:off x="2182354" y="131379"/>
            <a:ext cx="4719441" cy="583701"/>
          </a:xfrm>
        </p:spPr>
        <p:txBody>
          <a:bodyPr>
            <a:normAutofit fontScale="90000"/>
          </a:bodyPr>
          <a:lstStyle/>
          <a:p>
            <a:r>
              <a:rPr lang="en-US" smtClean="0"/>
              <a:t>Module 4 – Knowledge Check 1</a:t>
            </a:r>
            <a:endParaRPr lang="en-US" dirty="0"/>
          </a:p>
        </p:txBody>
      </p:sp>
      <p:sp>
        <p:nvSpPr>
          <p:cNvPr id="4" name="Text Box 3"/>
          <p:cNvSpPr txBox="1">
            <a:spLocks noChangeArrowheads="1"/>
          </p:cNvSpPr>
          <p:nvPr/>
        </p:nvSpPr>
        <p:spPr bwMode="auto">
          <a:xfrm>
            <a:off x="1295400" y="2857500"/>
            <a:ext cx="354563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dirty="0">
                <a:cs typeface="Arial" charset="0"/>
              </a:rPr>
              <a:t>A. </a:t>
            </a:r>
            <a:r>
              <a:rPr lang="en-US" sz="2000" dirty="0" smtClean="0"/>
              <a:t>NIEM Core</a:t>
            </a:r>
            <a:endParaRPr lang="en-US" sz="2000" dirty="0"/>
          </a:p>
        </p:txBody>
      </p:sp>
      <p:sp>
        <p:nvSpPr>
          <p:cNvPr id="5" name="Text Box 4"/>
          <p:cNvSpPr txBox="1">
            <a:spLocks noChangeArrowheads="1"/>
          </p:cNvSpPr>
          <p:nvPr/>
        </p:nvSpPr>
        <p:spPr bwMode="auto">
          <a:xfrm>
            <a:off x="1295400" y="3344863"/>
            <a:ext cx="354563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dirty="0">
                <a:cs typeface="Arial" charset="0"/>
              </a:rPr>
              <a:t>B. </a:t>
            </a:r>
            <a:r>
              <a:rPr lang="en-US" sz="2000" dirty="0"/>
              <a:t>Code table authorities </a:t>
            </a:r>
          </a:p>
        </p:txBody>
      </p:sp>
      <p:sp>
        <p:nvSpPr>
          <p:cNvPr id="6" name="Text Box 5"/>
          <p:cNvSpPr txBox="1">
            <a:spLocks noChangeArrowheads="1"/>
          </p:cNvSpPr>
          <p:nvPr/>
        </p:nvSpPr>
        <p:spPr bwMode="auto">
          <a:xfrm>
            <a:off x="1295400" y="3827463"/>
            <a:ext cx="3657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a:cs typeface="Arial" charset="0"/>
              </a:rPr>
              <a:t>C. </a:t>
            </a:r>
            <a:r>
              <a:rPr lang="en-US" sz="2000"/>
              <a:t>XSD proxy and constructs </a:t>
            </a:r>
          </a:p>
        </p:txBody>
      </p:sp>
      <p:sp>
        <p:nvSpPr>
          <p:cNvPr id="7" name="Text Box 6"/>
          <p:cNvSpPr txBox="1">
            <a:spLocks noChangeArrowheads="1"/>
          </p:cNvSpPr>
          <p:nvPr/>
        </p:nvSpPr>
        <p:spPr bwMode="auto">
          <a:xfrm>
            <a:off x="1295399" y="4337340"/>
            <a:ext cx="365760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dirty="0">
                <a:cs typeface="Arial" charset="0"/>
              </a:rPr>
              <a:t>D. </a:t>
            </a:r>
            <a:r>
              <a:rPr lang="en-US" sz="2000" dirty="0" smtClean="0"/>
              <a:t>Structures namespace</a:t>
            </a:r>
            <a:endParaRPr lang="en-US" sz="2000" dirty="0"/>
          </a:p>
          <a:p>
            <a:pPr algn="l"/>
            <a:endParaRPr lang="en-US" sz="2000" dirty="0">
              <a:cs typeface="Arial" charset="0"/>
            </a:endParaRPr>
          </a:p>
        </p:txBody>
      </p:sp>
      <p:grpSp>
        <p:nvGrpSpPr>
          <p:cNvPr id="25" name="Group 24"/>
          <p:cNvGrpSpPr/>
          <p:nvPr/>
        </p:nvGrpSpPr>
        <p:grpSpPr>
          <a:xfrm>
            <a:off x="7407343" y="730894"/>
            <a:ext cx="1235427" cy="143483"/>
            <a:chOff x="7407343" y="730894"/>
            <a:chExt cx="1235427" cy="143483"/>
          </a:xfrm>
        </p:grpSpPr>
        <p:cxnSp>
          <p:nvCxnSpPr>
            <p:cNvPr id="26" name="Straight Connector 25"/>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8" name="Slide Number Placeholder 7"/>
          <p:cNvSpPr>
            <a:spLocks noGrp="1"/>
          </p:cNvSpPr>
          <p:nvPr>
            <p:ph type="sldNum" sz="quarter" idx="4"/>
          </p:nvPr>
        </p:nvSpPr>
        <p:spPr/>
        <p:txBody>
          <a:bodyPr/>
          <a:lstStyle/>
          <a:p>
            <a:fld id="{6E6030FC-FB78-5E4D-92EA-5D9433591EA9}" type="slidenum">
              <a:rPr lang="en-US" smtClean="0"/>
              <a:pPr/>
              <a:t>133</a:t>
            </a:fld>
            <a:endParaRPr lang="en-US" dirty="0"/>
          </a:p>
        </p:txBody>
      </p:sp>
      <p:sp>
        <p:nvSpPr>
          <p:cNvPr id="40" name="Oval 39"/>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41" name="Picture 40"/>
          <p:cNvPicPr>
            <a:picLocks noChangeAspect="1"/>
          </p:cNvPicPr>
          <p:nvPr/>
        </p:nvPicPr>
        <p:blipFill>
          <a:blip r:embed="rId2"/>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grpSp>
        <p:nvGrpSpPr>
          <p:cNvPr id="23" name="Group 22"/>
          <p:cNvGrpSpPr/>
          <p:nvPr/>
        </p:nvGrpSpPr>
        <p:grpSpPr>
          <a:xfrm>
            <a:off x="808633" y="4309445"/>
            <a:ext cx="361950" cy="355338"/>
            <a:chOff x="914400" y="2974139"/>
            <a:chExt cx="361950" cy="355338"/>
          </a:xfrm>
        </p:grpSpPr>
        <p:sp>
          <p:nvSpPr>
            <p:cNvPr id="24"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3" name="Picture 32"/>
            <p:cNvPicPr>
              <a:picLocks noChangeAspect="1"/>
            </p:cNvPicPr>
            <p:nvPr/>
          </p:nvPicPr>
          <p:blipFill>
            <a:blip r:embed="rId3"/>
            <a:stretch>
              <a:fillRect/>
            </a:stretch>
          </p:blipFill>
          <p:spPr>
            <a:xfrm>
              <a:off x="958850" y="2974139"/>
              <a:ext cx="317500" cy="334211"/>
            </a:xfrm>
            <a:prstGeom prst="rect">
              <a:avLst/>
            </a:prstGeom>
          </p:spPr>
        </p:pic>
      </p:grpSp>
      <p:grpSp>
        <p:nvGrpSpPr>
          <p:cNvPr id="35" name="Group 34"/>
          <p:cNvGrpSpPr/>
          <p:nvPr/>
        </p:nvGrpSpPr>
        <p:grpSpPr>
          <a:xfrm>
            <a:off x="818158" y="3875753"/>
            <a:ext cx="304800" cy="265430"/>
            <a:chOff x="914400" y="3633470"/>
            <a:chExt cx="304800" cy="265430"/>
          </a:xfrm>
        </p:grpSpPr>
        <p:sp>
          <p:nvSpPr>
            <p:cNvPr id="36"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8" name="Picture 37"/>
            <p:cNvPicPr>
              <a:picLocks noChangeAspect="1"/>
            </p:cNvPicPr>
            <p:nvPr/>
          </p:nvPicPr>
          <p:blipFill>
            <a:blip r:embed="rId4"/>
            <a:stretch>
              <a:fillRect/>
            </a:stretch>
          </p:blipFill>
          <p:spPr>
            <a:xfrm>
              <a:off x="946151" y="3633470"/>
              <a:ext cx="241300" cy="265430"/>
            </a:xfrm>
            <a:prstGeom prst="rect">
              <a:avLst/>
            </a:prstGeom>
          </p:spPr>
        </p:pic>
      </p:grpSp>
      <p:grpSp>
        <p:nvGrpSpPr>
          <p:cNvPr id="39" name="Group 38"/>
          <p:cNvGrpSpPr/>
          <p:nvPr/>
        </p:nvGrpSpPr>
        <p:grpSpPr>
          <a:xfrm>
            <a:off x="818158" y="3406660"/>
            <a:ext cx="304800" cy="265430"/>
            <a:chOff x="914400" y="3633470"/>
            <a:chExt cx="304800" cy="265430"/>
          </a:xfrm>
        </p:grpSpPr>
        <p:sp>
          <p:nvSpPr>
            <p:cNvPr id="42"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3" name="Picture 42"/>
            <p:cNvPicPr>
              <a:picLocks noChangeAspect="1"/>
            </p:cNvPicPr>
            <p:nvPr/>
          </p:nvPicPr>
          <p:blipFill>
            <a:blip r:embed="rId4"/>
            <a:stretch>
              <a:fillRect/>
            </a:stretch>
          </p:blipFill>
          <p:spPr>
            <a:xfrm>
              <a:off x="946151" y="3633470"/>
              <a:ext cx="241300" cy="265430"/>
            </a:xfrm>
            <a:prstGeom prst="rect">
              <a:avLst/>
            </a:prstGeom>
          </p:spPr>
        </p:pic>
      </p:grpSp>
      <p:grpSp>
        <p:nvGrpSpPr>
          <p:cNvPr id="44" name="Group 43"/>
          <p:cNvGrpSpPr/>
          <p:nvPr/>
        </p:nvGrpSpPr>
        <p:grpSpPr>
          <a:xfrm>
            <a:off x="818158" y="2912055"/>
            <a:ext cx="304800" cy="265430"/>
            <a:chOff x="914400" y="3633470"/>
            <a:chExt cx="304800" cy="265430"/>
          </a:xfrm>
        </p:grpSpPr>
        <p:sp>
          <p:nvSpPr>
            <p:cNvPr id="45"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7" name="Picture 46"/>
            <p:cNvPicPr>
              <a:picLocks noChangeAspect="1"/>
            </p:cNvPicPr>
            <p:nvPr/>
          </p:nvPicPr>
          <p:blipFill>
            <a:blip r:embed="rId4"/>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17897793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a:xfrm>
            <a:off x="324069" y="1394185"/>
            <a:ext cx="8362731" cy="4771606"/>
          </a:xfrm>
        </p:spPr>
        <p:txBody>
          <a:bodyPr/>
          <a:lstStyle/>
          <a:p>
            <a:pPr marL="0" indent="0">
              <a:buNone/>
            </a:pPr>
            <a:r>
              <a:rPr lang="en-US" b="1" dirty="0" smtClean="0">
                <a:solidFill>
                  <a:srgbClr val="1F497D"/>
                </a:solidFill>
              </a:rPr>
              <a:t>Which of the following provides rules for constructing valid XML Instance Documents?</a:t>
            </a:r>
          </a:p>
          <a:p>
            <a:pPr marL="0" indent="0">
              <a:buNone/>
            </a:pPr>
            <a:endParaRPr lang="en-US" dirty="0" smtClean="0"/>
          </a:p>
          <a:p>
            <a:pPr marL="0" indent="0">
              <a:buNone/>
            </a:pPr>
            <a:endParaRPr lang="en-US" dirty="0"/>
          </a:p>
        </p:txBody>
      </p:sp>
      <p:sp>
        <p:nvSpPr>
          <p:cNvPr id="3" name="Title 2"/>
          <p:cNvSpPr>
            <a:spLocks noGrp="1"/>
          </p:cNvSpPr>
          <p:nvPr>
            <p:ph type="title"/>
          </p:nvPr>
        </p:nvSpPr>
        <p:spPr>
          <a:xfrm>
            <a:off x="2194684" y="-4239"/>
            <a:ext cx="4707112" cy="842610"/>
          </a:xfrm>
        </p:spPr>
        <p:txBody>
          <a:bodyPr>
            <a:normAutofit/>
          </a:bodyPr>
          <a:lstStyle/>
          <a:p>
            <a:r>
              <a:rPr lang="en-US" sz="2300" smtClean="0"/>
              <a:t>Module 4 – Knowledge Check 2</a:t>
            </a:r>
            <a:endParaRPr lang="en-US" sz="2300" dirty="0"/>
          </a:p>
        </p:txBody>
      </p:sp>
      <p:sp>
        <p:nvSpPr>
          <p:cNvPr id="24" name="Oval 6"/>
          <p:cNvSpPr>
            <a:spLocks noChangeArrowheads="1"/>
          </p:cNvSpPr>
          <p:nvPr/>
        </p:nvSpPr>
        <p:spPr bwMode="auto">
          <a:xfrm>
            <a:off x="1333500" y="3738562"/>
            <a:ext cx="304800" cy="30480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l" eaLnBrk="1" hangingPunct="1">
              <a:spcBef>
                <a:spcPts val="300"/>
              </a:spcBef>
              <a:buClr>
                <a:srgbClr val="000000"/>
              </a:buClr>
              <a:buSzPct val="80000"/>
            </a:pPr>
            <a:endParaRPr lang="en-US" sz="2000" i="1">
              <a:cs typeface="Arial" charset="0"/>
            </a:endParaRPr>
          </a:p>
        </p:txBody>
      </p:sp>
      <p:sp>
        <p:nvSpPr>
          <p:cNvPr id="25" name="Oval 7"/>
          <p:cNvSpPr>
            <a:spLocks noChangeArrowheads="1"/>
          </p:cNvSpPr>
          <p:nvPr/>
        </p:nvSpPr>
        <p:spPr bwMode="auto">
          <a:xfrm>
            <a:off x="1333500" y="3205162"/>
            <a:ext cx="304800" cy="30480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l" eaLnBrk="1" hangingPunct="1">
              <a:spcBef>
                <a:spcPts val="300"/>
              </a:spcBef>
              <a:buClr>
                <a:srgbClr val="000000"/>
              </a:buClr>
              <a:buSzPct val="80000"/>
            </a:pPr>
            <a:endParaRPr lang="en-US" sz="2000" i="1">
              <a:cs typeface="Arial" charset="0"/>
            </a:endParaRPr>
          </a:p>
        </p:txBody>
      </p:sp>
      <p:sp>
        <p:nvSpPr>
          <p:cNvPr id="26" name="Text Box 9"/>
          <p:cNvSpPr txBox="1">
            <a:spLocks noChangeArrowheads="1"/>
          </p:cNvSpPr>
          <p:nvPr/>
        </p:nvSpPr>
        <p:spPr bwMode="auto">
          <a:xfrm>
            <a:off x="1774825" y="3159125"/>
            <a:ext cx="2586038"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a:cs typeface="Arial" charset="0"/>
              </a:rPr>
              <a:t>A. XML 1.0</a:t>
            </a:r>
          </a:p>
        </p:txBody>
      </p:sp>
      <p:sp>
        <p:nvSpPr>
          <p:cNvPr id="27" name="Text Box 11"/>
          <p:cNvSpPr txBox="1">
            <a:spLocks noChangeArrowheads="1"/>
          </p:cNvSpPr>
          <p:nvPr/>
        </p:nvSpPr>
        <p:spPr bwMode="auto">
          <a:xfrm>
            <a:off x="1790700" y="3768725"/>
            <a:ext cx="2586038"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a:cs typeface="Arial" charset="0"/>
              </a:rPr>
              <a:t>B. XML Namespaces</a:t>
            </a:r>
          </a:p>
        </p:txBody>
      </p:sp>
      <p:sp>
        <p:nvSpPr>
          <p:cNvPr id="28" name="Text Box 12"/>
          <p:cNvSpPr txBox="1">
            <a:spLocks noChangeArrowheads="1"/>
          </p:cNvSpPr>
          <p:nvPr/>
        </p:nvSpPr>
        <p:spPr bwMode="auto">
          <a:xfrm>
            <a:off x="1790700" y="4302125"/>
            <a:ext cx="2563813"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a:cs typeface="Arial" charset="0"/>
              </a:rPr>
              <a:t>C. XML Schema</a:t>
            </a:r>
          </a:p>
        </p:txBody>
      </p:sp>
      <p:sp>
        <p:nvSpPr>
          <p:cNvPr id="30" name="Oval 4"/>
          <p:cNvSpPr>
            <a:spLocks noChangeArrowheads="1"/>
          </p:cNvSpPr>
          <p:nvPr/>
        </p:nvSpPr>
        <p:spPr bwMode="auto">
          <a:xfrm>
            <a:off x="1333500" y="4271962"/>
            <a:ext cx="304800" cy="30480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l" eaLnBrk="1" hangingPunct="1">
              <a:spcBef>
                <a:spcPts val="300"/>
              </a:spcBef>
              <a:buClr>
                <a:srgbClr val="000000"/>
              </a:buClr>
              <a:buSzPct val="80000"/>
            </a:pPr>
            <a:endParaRPr lang="en-US" sz="2000" i="1">
              <a:cs typeface="Arial" charset="0"/>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134</a:t>
            </a:fld>
            <a:endParaRPr lang="en-US" dirty="0"/>
          </a:p>
        </p:txBody>
      </p:sp>
      <p:sp>
        <p:nvSpPr>
          <p:cNvPr id="22" name="Oval 21"/>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23" name="Picture 22"/>
          <p:cNvPicPr>
            <a:picLocks noChangeAspect="1"/>
          </p:cNvPicPr>
          <p:nvPr/>
        </p:nvPicPr>
        <p:blipFill>
          <a:blip r:embed="rId2"/>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21" name="Oval 5"/>
          <p:cNvSpPr>
            <a:spLocks noChangeArrowheads="1"/>
          </p:cNvSpPr>
          <p:nvPr/>
        </p:nvSpPr>
        <p:spPr bwMode="auto">
          <a:xfrm>
            <a:off x="1409700" y="4348162"/>
            <a:ext cx="152400" cy="152400"/>
          </a:xfrm>
          <a:prstGeom prst="ellipse">
            <a:avLst/>
          </a:prstGeom>
          <a:solidFill>
            <a:schemeClr val="tx1"/>
          </a:solidFill>
          <a:ln w="25400">
            <a:noFill/>
            <a:round/>
            <a:headEnd/>
            <a:tailEnd/>
          </a:ln>
        </p:spPr>
        <p:txBody>
          <a:bodyPr wrap="none" anchor="ctr"/>
          <a:lstStyle/>
          <a:p>
            <a:pPr algn="l" eaLnBrk="1" hangingPunct="1">
              <a:spcBef>
                <a:spcPts val="300"/>
              </a:spcBef>
              <a:buClr>
                <a:srgbClr val="000000"/>
              </a:buClr>
              <a:buSzPct val="80000"/>
            </a:pPr>
            <a:endParaRPr lang="en-US" sz="2000" i="1">
              <a:cs typeface="Arial" charset="0"/>
            </a:endParaRPr>
          </a:p>
        </p:txBody>
      </p:sp>
    </p:spTree>
    <p:extLst>
      <p:ext uri="{BB962C8B-B14F-4D97-AF65-F5344CB8AC3E}">
        <p14:creationId xmlns:p14="http://schemas.microsoft.com/office/powerpoint/2010/main" val="31316049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p:txBody>
          <a:bodyPr/>
          <a:lstStyle/>
          <a:p>
            <a:pPr marL="0" indent="0">
              <a:buNone/>
            </a:pPr>
            <a:r>
              <a:rPr lang="en-US" sz="1800" dirty="0"/>
              <a:t>You have completed </a:t>
            </a:r>
            <a:r>
              <a:rPr lang="en-US" sz="1800" b="1" dirty="0"/>
              <a:t>Module </a:t>
            </a:r>
            <a:r>
              <a:rPr lang="en-US" sz="1800" b="1" dirty="0" smtClean="0"/>
              <a:t>4: NIEM Structure: Advanced</a:t>
            </a:r>
            <a:endParaRPr lang="en-US" sz="1800" dirty="0"/>
          </a:p>
          <a:p>
            <a:pPr marL="0" indent="0">
              <a:buNone/>
            </a:pPr>
            <a:endParaRPr lang="en-US" sz="1800" dirty="0"/>
          </a:p>
          <a:p>
            <a:pPr marL="0" indent="0">
              <a:buNone/>
            </a:pPr>
            <a:r>
              <a:rPr lang="en-US" sz="1800" b="1" dirty="0">
                <a:solidFill>
                  <a:srgbClr val="1F497D"/>
                </a:solidFill>
              </a:rPr>
              <a:t>You should now be able to</a:t>
            </a:r>
            <a:r>
              <a:rPr lang="en-US" sz="1800" b="1" dirty="0" smtClean="0">
                <a:solidFill>
                  <a:srgbClr val="1F497D"/>
                </a:solidFill>
              </a:rPr>
              <a:t>:</a:t>
            </a:r>
            <a:endParaRPr lang="en-US" sz="1800" b="1" dirty="0">
              <a:solidFill>
                <a:srgbClr val="1F497D"/>
              </a:solidFill>
            </a:endParaRPr>
          </a:p>
          <a:p>
            <a:pPr marL="285750" indent="-285750">
              <a:buClrTx/>
              <a:buFont typeface="Arial"/>
              <a:buChar char="•"/>
            </a:pPr>
            <a:r>
              <a:rPr lang="en-US" sz="1800" dirty="0" smtClean="0"/>
              <a:t>Explain the benefits of using substitution groups in NIEM</a:t>
            </a:r>
          </a:p>
          <a:p>
            <a:pPr marL="285750" indent="-285750">
              <a:buClrTx/>
              <a:buFont typeface="Arial"/>
              <a:buChar char="•"/>
            </a:pPr>
            <a:r>
              <a:rPr lang="en-US" sz="1800" dirty="0" smtClean="0"/>
              <a:t>Define the characteristics of explicit substitution </a:t>
            </a:r>
          </a:p>
          <a:p>
            <a:pPr marL="285750" indent="-285750">
              <a:buClrTx/>
              <a:buFont typeface="Arial"/>
              <a:buChar char="•"/>
            </a:pPr>
            <a:r>
              <a:rPr lang="en-US" sz="1800" dirty="0" smtClean="0"/>
              <a:t>Define the characteristics of implied substitution </a:t>
            </a:r>
          </a:p>
          <a:p>
            <a:pPr marL="285750" indent="-285750">
              <a:buClrTx/>
              <a:buFont typeface="Arial"/>
              <a:buChar char="•"/>
            </a:pPr>
            <a:r>
              <a:rPr lang="en-US" sz="1800" dirty="0" smtClean="0"/>
              <a:t>List the characteristics of code lists</a:t>
            </a:r>
          </a:p>
          <a:p>
            <a:pPr marL="285750" indent="-285750">
              <a:buClrTx/>
              <a:buFont typeface="Arial"/>
              <a:buChar char="•"/>
            </a:pPr>
            <a:r>
              <a:rPr lang="en-US" sz="1800" dirty="0" smtClean="0"/>
              <a:t>Define the NIEM referencing attributes </a:t>
            </a:r>
          </a:p>
          <a:p>
            <a:pPr marL="285750" indent="-285750">
              <a:buClrTx/>
              <a:buFont typeface="Arial"/>
              <a:buChar char="•"/>
            </a:pPr>
            <a:r>
              <a:rPr lang="en-US" sz="1800" dirty="0" smtClean="0"/>
              <a:t>Explain the reason for using roles</a:t>
            </a:r>
          </a:p>
          <a:p>
            <a:pPr marL="285750" indent="-285750">
              <a:buClrTx/>
              <a:buFont typeface="Arial"/>
              <a:buChar char="•"/>
            </a:pPr>
            <a:r>
              <a:rPr lang="en-US" sz="1800" dirty="0" smtClean="0"/>
              <a:t>List the types of roles in NIEM </a:t>
            </a:r>
          </a:p>
          <a:p>
            <a:pPr marL="285750" indent="-285750">
              <a:buClrTx/>
              <a:buFont typeface="Arial"/>
              <a:buChar char="•"/>
            </a:pPr>
            <a:r>
              <a:rPr lang="en-US" sz="1800" dirty="0" smtClean="0"/>
              <a:t>Distinguish between inclusion and association </a:t>
            </a:r>
          </a:p>
          <a:p>
            <a:pPr marL="285750" indent="-285750">
              <a:buClrTx/>
              <a:buFont typeface="Arial"/>
              <a:buChar char="•"/>
            </a:pPr>
            <a:r>
              <a:rPr lang="en-US" sz="1800" dirty="0" smtClean="0"/>
              <a:t>Explain when to use metadata types</a:t>
            </a:r>
          </a:p>
          <a:p>
            <a:pPr marL="285750" indent="-285750">
              <a:buClrTx/>
              <a:buFont typeface="Arial"/>
              <a:buChar char="•"/>
            </a:pPr>
            <a:r>
              <a:rPr lang="en-US" sz="1800" dirty="0" smtClean="0"/>
              <a:t>Create a schema using metadata types</a:t>
            </a:r>
          </a:p>
          <a:p>
            <a:pPr marL="285750" indent="-285750">
              <a:buClrTx/>
              <a:buFont typeface="Arial"/>
              <a:buChar char="•"/>
            </a:pPr>
            <a:r>
              <a:rPr lang="en-US" sz="1800" dirty="0" smtClean="0"/>
              <a:t>Explain the benefits of using type augmentation </a:t>
            </a:r>
            <a:endParaRPr lang="en-US" sz="1800" dirty="0"/>
          </a:p>
        </p:txBody>
      </p:sp>
      <p:sp>
        <p:nvSpPr>
          <p:cNvPr id="3" name="Title 2"/>
          <p:cNvSpPr>
            <a:spLocks noGrp="1"/>
          </p:cNvSpPr>
          <p:nvPr>
            <p:ph type="title"/>
          </p:nvPr>
        </p:nvSpPr>
        <p:spPr/>
        <p:txBody>
          <a:bodyPr/>
          <a:lstStyle/>
          <a:p>
            <a:r>
              <a:rPr lang="en-US" smtClean="0"/>
              <a:t>Module 4 – Summary </a:t>
            </a:r>
            <a:endParaRPr lang="en-US" dirty="0"/>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3" name="Slide Number Placeholder 12"/>
          <p:cNvSpPr>
            <a:spLocks noGrp="1"/>
          </p:cNvSpPr>
          <p:nvPr>
            <p:ph type="sldNum" sz="quarter" idx="4"/>
          </p:nvPr>
        </p:nvSpPr>
        <p:spPr/>
        <p:txBody>
          <a:bodyPr/>
          <a:lstStyle/>
          <a:p>
            <a:fld id="{6E6030FC-FB78-5E4D-92EA-5D9433591EA9}" type="slidenum">
              <a:rPr lang="en-US" smtClean="0"/>
              <a:pPr/>
              <a:t>135</a:t>
            </a:fld>
            <a:endParaRPr lang="en-US" dirty="0"/>
          </a:p>
        </p:txBody>
      </p:sp>
    </p:spTree>
    <p:extLst>
      <p:ext uri="{BB962C8B-B14F-4D97-AF65-F5344CB8AC3E}">
        <p14:creationId xmlns:p14="http://schemas.microsoft.com/office/powerpoint/2010/main" val="28703059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XML Artifacts</a:t>
            </a:r>
          </a:p>
        </p:txBody>
      </p:sp>
      <p:cxnSp>
        <p:nvCxnSpPr>
          <p:cNvPr id="29" name="Straight Connector 28"/>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nvGrpSpPr>
          <p:cNvPr id="32" name="Group 31"/>
          <p:cNvGrpSpPr/>
          <p:nvPr/>
        </p:nvGrpSpPr>
        <p:grpSpPr>
          <a:xfrm>
            <a:off x="7343000" y="295879"/>
            <a:ext cx="1736872" cy="773588"/>
            <a:chOff x="7343000" y="295879"/>
            <a:chExt cx="1736872" cy="773588"/>
          </a:xfrm>
        </p:grpSpPr>
        <p:sp>
          <p:nvSpPr>
            <p:cNvPr id="33" name="TextBox 32"/>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34" name="TextBox 33"/>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83% complete</a:t>
              </a:r>
            </a:p>
          </p:txBody>
        </p:sp>
        <p:grpSp>
          <p:nvGrpSpPr>
            <p:cNvPr id="35" name="Group 34"/>
            <p:cNvGrpSpPr/>
            <p:nvPr/>
          </p:nvGrpSpPr>
          <p:grpSpPr>
            <a:xfrm>
              <a:off x="7612064" y="609600"/>
              <a:ext cx="1303336" cy="168277"/>
              <a:chOff x="7391401" y="695325"/>
              <a:chExt cx="1303336" cy="168277"/>
            </a:xfrm>
          </p:grpSpPr>
          <p:grpSp>
            <p:nvGrpSpPr>
              <p:cNvPr id="36" name="Group 7"/>
              <p:cNvGrpSpPr>
                <a:grpSpLocks/>
              </p:cNvGrpSpPr>
              <p:nvPr/>
            </p:nvGrpSpPr>
            <p:grpSpPr bwMode="auto">
              <a:xfrm>
                <a:off x="7391401" y="701678"/>
                <a:ext cx="1193800" cy="161924"/>
                <a:chOff x="3325036" y="4028407"/>
                <a:chExt cx="1466316" cy="198585"/>
              </a:xfrm>
            </p:grpSpPr>
            <p:cxnSp>
              <p:nvCxnSpPr>
                <p:cNvPr id="40" name="Straight Connector 39"/>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1" name="Oval 40"/>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2" name="Oval 41"/>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3" name="Oval 42"/>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37" name="Oval 36"/>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8" name="Oval 37"/>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9" name="Oval 38"/>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4" name="Title 3"/>
          <p:cNvSpPr>
            <a:spLocks noGrp="1"/>
          </p:cNvSpPr>
          <p:nvPr>
            <p:ph type="title"/>
          </p:nvPr>
        </p:nvSpPr>
        <p:spPr/>
        <p:txBody>
          <a:bodyPr/>
          <a:lstStyle/>
          <a:p>
            <a:r>
              <a:rPr lang="en-US" dirty="0" smtClean="0"/>
              <a:t>Module </a:t>
            </a:r>
            <a:r>
              <a:rPr lang="en-US" dirty="0"/>
              <a:t>5:</a:t>
            </a:r>
          </a:p>
        </p:txBody>
      </p:sp>
      <p:sp>
        <p:nvSpPr>
          <p:cNvPr id="3" name="Slide Number Placeholder 2"/>
          <p:cNvSpPr>
            <a:spLocks noGrp="1"/>
          </p:cNvSpPr>
          <p:nvPr>
            <p:ph type="sldNum" sz="quarter" idx="12"/>
          </p:nvPr>
        </p:nvSpPr>
        <p:spPr/>
        <p:txBody>
          <a:bodyPr/>
          <a:lstStyle/>
          <a:p>
            <a:fld id="{28F58EE9-9E0B-4342-937B-49388987DDAD}" type="slidenum">
              <a:rPr lang="en-US" smtClean="0"/>
              <a:t>136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Subset</a:t>
            </a:r>
          </a:p>
          <a:p>
            <a:pPr algn="ctr">
              <a:lnSpc>
                <a:spcPct val="90000"/>
              </a:lnSpc>
            </a:pPr>
            <a:r>
              <a:rPr lang="en-US" b="1" spc="-50" dirty="0">
                <a:solidFill>
                  <a:prstClr val="white"/>
                </a:solidFill>
                <a:cs typeface="Arial"/>
              </a:rPr>
              <a:t>Schemas</a:t>
            </a: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301 – </a:t>
            </a:r>
            <a:r>
              <a:rPr lang="en-US" dirty="0"/>
              <a:t>Subset Schemas</a:t>
            </a:r>
            <a:endParaRPr lang="en-US" dirty="0" smtClean="0"/>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137</a:t>
            </a:fld>
            <a:endParaRPr lang="en-US" dirty="0"/>
          </a:p>
        </p:txBody>
      </p:sp>
    </p:spTree>
    <p:extLst>
      <p:ext uri="{BB962C8B-B14F-4D97-AF65-F5344CB8AC3E}">
        <p14:creationId xmlns:p14="http://schemas.microsoft.com/office/powerpoint/2010/main" val="23104144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3" name="Title 2"/>
          <p:cNvSpPr>
            <a:spLocks noGrp="1"/>
          </p:cNvSpPr>
          <p:nvPr>
            <p:ph type="title"/>
          </p:nvPr>
        </p:nvSpPr>
        <p:spPr/>
        <p:txBody>
          <a:bodyPr>
            <a:normAutofit/>
          </a:bodyPr>
          <a:lstStyle/>
          <a:p>
            <a:r>
              <a:rPr lang="en-US" dirty="0" smtClean="0"/>
              <a:t>Module </a:t>
            </a:r>
            <a:r>
              <a:rPr lang="en-US" dirty="0" smtClean="0"/>
              <a:t>5 – NIEM XML Artifacts </a:t>
            </a:r>
          </a:p>
        </p:txBody>
      </p:sp>
      <p:sp>
        <p:nvSpPr>
          <p:cNvPr id="5" name="Content Placeholder 2"/>
          <p:cNvSpPr txBox="1">
            <a:spLocks/>
          </p:cNvSpPr>
          <p:nvPr/>
        </p:nvSpPr>
        <p:spPr>
          <a:xfrm>
            <a:off x="323850" y="1066799"/>
            <a:ext cx="8362950" cy="4532745"/>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This </a:t>
            </a:r>
            <a:r>
              <a:rPr lang="en-US" sz="2600" b="1" dirty="0" smtClean="0">
                <a:solidFill>
                  <a:srgbClr val="1F497D"/>
                </a:solidFill>
              </a:rPr>
              <a:t>module </a:t>
            </a:r>
            <a:r>
              <a:rPr lang="en-US" sz="2600" b="1" dirty="0">
                <a:solidFill>
                  <a:srgbClr val="1F497D"/>
                </a:solidFill>
              </a:rPr>
              <a:t>will include the following sections: </a:t>
            </a:r>
          </a:p>
          <a:p>
            <a:pPr marL="0" indent="0">
              <a:buNone/>
              <a:defRPr/>
            </a:pPr>
            <a:endParaRPr lang="en-US" sz="2600" b="1" dirty="0">
              <a:solidFill>
                <a:srgbClr val="1F497D"/>
              </a:solidFill>
            </a:endParaRPr>
          </a:p>
          <a:p>
            <a:pPr marL="0" indent="0">
              <a:spcBef>
                <a:spcPts val="1632"/>
              </a:spcBef>
              <a:spcAft>
                <a:spcPts val="600"/>
              </a:spcAft>
              <a:buNone/>
              <a:defRPr/>
            </a:pPr>
            <a:r>
              <a:rPr lang="en-US" dirty="0">
                <a:solidFill>
                  <a:srgbClr val="646769"/>
                </a:solidFill>
              </a:rPr>
              <a:t>5.1 – Subset Schemas</a:t>
            </a:r>
          </a:p>
          <a:p>
            <a:pPr marL="0" indent="0">
              <a:spcBef>
                <a:spcPts val="1632"/>
              </a:spcBef>
              <a:spcAft>
                <a:spcPts val="600"/>
              </a:spcAft>
              <a:buNone/>
              <a:defRPr/>
            </a:pPr>
            <a:r>
              <a:rPr lang="en-US" dirty="0">
                <a:solidFill>
                  <a:srgbClr val="646769"/>
                </a:solidFill>
              </a:rPr>
              <a:t>5.2 – Constraint Schemas</a:t>
            </a:r>
          </a:p>
          <a:p>
            <a:pPr marL="0" indent="0">
              <a:spcBef>
                <a:spcPts val="1632"/>
              </a:spcBef>
              <a:spcAft>
                <a:spcPts val="600"/>
              </a:spcAft>
              <a:buNone/>
              <a:defRPr/>
            </a:pPr>
            <a:r>
              <a:rPr lang="en-US" dirty="0">
                <a:solidFill>
                  <a:srgbClr val="646769"/>
                </a:solidFill>
              </a:rPr>
              <a:t>5.3 – Extension Schemas</a:t>
            </a:r>
          </a:p>
          <a:p>
            <a:pPr marL="0" indent="0">
              <a:spcBef>
                <a:spcPts val="1632"/>
              </a:spcBef>
              <a:spcAft>
                <a:spcPts val="600"/>
              </a:spcAft>
              <a:buNone/>
              <a:defRPr/>
            </a:pPr>
            <a:r>
              <a:rPr lang="en-US" dirty="0">
                <a:solidFill>
                  <a:srgbClr val="646769"/>
                </a:solidFill>
              </a:rPr>
              <a:t>5.4 – Exchange Schemas </a:t>
            </a:r>
          </a:p>
          <a:p>
            <a:pPr marL="0" indent="0">
              <a:spcBef>
                <a:spcPts val="1632"/>
              </a:spcBef>
              <a:spcAft>
                <a:spcPts val="600"/>
              </a:spcAft>
              <a:buNone/>
              <a:defRPr/>
            </a:pPr>
            <a:r>
              <a:rPr lang="en-US" dirty="0">
                <a:solidFill>
                  <a:srgbClr val="646769"/>
                </a:solidFill>
              </a:rPr>
              <a:t>5.5 – Other XML Artifacts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4" name="Straight Connector 13"/>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57200" y="323347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85231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441803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138</a:t>
            </a:fld>
            <a:endParaRPr lang="en-US" dirty="0"/>
          </a:p>
        </p:txBody>
      </p:sp>
    </p:spTree>
    <p:extLst>
      <p:ext uri="{BB962C8B-B14F-4D97-AF65-F5344CB8AC3E}">
        <p14:creationId xmlns:p14="http://schemas.microsoft.com/office/powerpoint/2010/main" val="18073418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7" name="Title 2"/>
          <p:cNvSpPr>
            <a:spLocks noGrp="1"/>
          </p:cNvSpPr>
          <p:nvPr>
            <p:ph type="title"/>
          </p:nvPr>
        </p:nvSpPr>
        <p:spPr/>
        <p:txBody>
          <a:bodyPr>
            <a:normAutofit/>
          </a:bodyPr>
          <a:lstStyle/>
          <a:p>
            <a:r>
              <a:rPr lang="en-US" dirty="0" smtClean="0"/>
              <a:t>Module </a:t>
            </a:r>
            <a:r>
              <a:rPr lang="en-US" dirty="0" smtClean="0"/>
              <a:t>5.1 – Subset Schema</a:t>
            </a:r>
          </a:p>
        </p:txBody>
      </p:sp>
      <p:sp>
        <p:nvSpPr>
          <p:cNvPr id="9" name="SHP_264"/>
          <p:cNvSpPr>
            <a:spLocks noChangeArrowheads="1"/>
          </p:cNvSpPr>
          <p:nvPr/>
        </p:nvSpPr>
        <p:spPr bwMode="auto">
          <a:xfrm>
            <a:off x="381000" y="1343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able </a:t>
            </a:r>
            <a:r>
              <a:rPr lang="en-US" sz="2800" b="1" dirty="0">
                <a:solidFill>
                  <a:srgbClr val="1F497D"/>
                </a:solidFill>
              </a:rPr>
              <a:t>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Define subset schema </a:t>
            </a:r>
          </a:p>
          <a:p>
            <a:pPr>
              <a:spcBef>
                <a:spcPts val="1632"/>
              </a:spcBef>
              <a:spcAft>
                <a:spcPts val="600"/>
              </a:spcAft>
              <a:defRPr/>
            </a:pPr>
            <a:r>
              <a:rPr lang="en-US" sz="2000" dirty="0">
                <a:solidFill>
                  <a:srgbClr val="646769"/>
                </a:solidFill>
              </a:rPr>
              <a:t>Explain the benefits of using a subset schema </a:t>
            </a:r>
          </a:p>
          <a:p>
            <a:pPr>
              <a:spcBef>
                <a:spcPts val="1632"/>
              </a:spcBef>
              <a:spcAft>
                <a:spcPts val="600"/>
              </a:spcAft>
              <a:defRPr/>
            </a:pPr>
            <a:r>
              <a:rPr lang="en-US" sz="2000" dirty="0" smtClean="0">
                <a:solidFill>
                  <a:srgbClr val="646769"/>
                </a:solidFill>
              </a:rPr>
              <a:t>Use </a:t>
            </a:r>
            <a:r>
              <a:rPr lang="en-US" sz="2000" dirty="0">
                <a:solidFill>
                  <a:srgbClr val="646769"/>
                </a:solidFill>
              </a:rPr>
              <a:t>NIEM tools to generate a subset schema </a:t>
            </a:r>
          </a:p>
          <a:p>
            <a:pPr>
              <a:spcBef>
                <a:spcPts val="1632"/>
              </a:spcBef>
              <a:spcAft>
                <a:spcPts val="600"/>
              </a:spcAft>
              <a:defRPr/>
            </a:pPr>
            <a:r>
              <a:rPr lang="en-US" sz="2000" dirty="0">
                <a:solidFill>
                  <a:srgbClr val="646769"/>
                </a:solidFill>
              </a:rPr>
              <a:t>List the elements of </a:t>
            </a:r>
            <a:r>
              <a:rPr lang="en-US" sz="2000" dirty="0" err="1">
                <a:solidFill>
                  <a:srgbClr val="646769"/>
                </a:solidFill>
              </a:rPr>
              <a:t>wantlists</a:t>
            </a:r>
            <a:r>
              <a:rPr lang="en-US" sz="2000" dirty="0">
                <a:solidFill>
                  <a:srgbClr val="646769"/>
                </a:solidFill>
              </a:rPr>
              <a:t> in a subset schema</a:t>
            </a:r>
          </a:p>
          <a:p>
            <a:pPr>
              <a:spcBef>
                <a:spcPts val="1632"/>
              </a:spcBef>
              <a:spcAft>
                <a:spcPts val="600"/>
              </a:spcAft>
              <a:defRPr/>
            </a:pPr>
            <a:r>
              <a:rPr lang="en-US" sz="2000" dirty="0">
                <a:solidFill>
                  <a:srgbClr val="646769"/>
                </a:solidFill>
              </a:rPr>
              <a:t>Create a subset schema with </a:t>
            </a:r>
            <a:r>
              <a:rPr lang="en-US" sz="2000" dirty="0" err="1">
                <a:solidFill>
                  <a:srgbClr val="646769"/>
                </a:solidFill>
              </a:rPr>
              <a:t>wantlists</a:t>
            </a:r>
            <a:r>
              <a:rPr lang="en-US" sz="2000" dirty="0">
                <a:solidFill>
                  <a:srgbClr val="646769"/>
                </a:solidFill>
              </a:rPr>
              <a:t> </a:t>
            </a:r>
          </a:p>
          <a:p>
            <a:pPr>
              <a:spcBef>
                <a:spcPts val="1632"/>
              </a:spcBef>
              <a:spcAft>
                <a:spcPts val="600"/>
              </a:spcAft>
              <a:defRPr/>
            </a:pPr>
            <a:endParaRPr lang="en-US" sz="2000" dirty="0">
              <a:solidFill>
                <a:srgbClr val="646769"/>
              </a:solidFill>
            </a:endParaRP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16420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37714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57200" y="43487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139</a:t>
            </a:fld>
            <a:endParaRPr lang="en-US" dirty="0"/>
          </a:p>
        </p:txBody>
      </p:sp>
    </p:spTree>
    <p:extLst>
      <p:ext uri="{BB962C8B-B14F-4D97-AF65-F5344CB8AC3E}">
        <p14:creationId xmlns:p14="http://schemas.microsoft.com/office/powerpoint/2010/main" val="16184329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ight Arrow 23"/>
          <p:cNvSpPr/>
          <p:nvPr/>
        </p:nvSpPr>
        <p:spPr>
          <a:xfrm rot="18978747">
            <a:off x="2608070" y="2813784"/>
            <a:ext cx="1902130" cy="382403"/>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0" name="Right Arrow 29"/>
          <p:cNvSpPr/>
          <p:nvPr/>
        </p:nvSpPr>
        <p:spPr>
          <a:xfrm rot="2700000">
            <a:off x="4795003" y="2880680"/>
            <a:ext cx="1804687" cy="382403"/>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7410" name="Content Placeholder 1"/>
          <p:cNvSpPr>
            <a:spLocks noGrp="1"/>
          </p:cNvSpPr>
          <p:nvPr>
            <p:ph idx="1"/>
          </p:nvPr>
        </p:nvSpPr>
        <p:spPr>
          <a:xfrm>
            <a:off x="324069" y="1122947"/>
            <a:ext cx="8362731" cy="839203"/>
          </a:xfrm>
        </p:spPr>
        <p:txBody>
          <a:bodyPr/>
          <a:lstStyle/>
          <a:p>
            <a:pPr marL="0" indent="0">
              <a:buNone/>
            </a:pPr>
            <a:r>
              <a:rPr lang="en-US" dirty="0" smtClean="0">
                <a:solidFill>
                  <a:srgbClr val="686868"/>
                </a:solidFill>
              </a:rPr>
              <a:t>XML schemas can contain NIEM elements and types </a:t>
            </a:r>
            <a:r>
              <a:rPr lang="en-US" b="1" dirty="0" smtClean="0">
                <a:solidFill>
                  <a:srgbClr val="686868"/>
                </a:solidFill>
              </a:rPr>
              <a:t>yet still not be NIEM-conforman</a:t>
            </a:r>
            <a:r>
              <a:rPr lang="en-US" dirty="0" smtClean="0">
                <a:solidFill>
                  <a:srgbClr val="686868"/>
                </a:solidFill>
              </a:rPr>
              <a:t>t.</a:t>
            </a:r>
          </a:p>
        </p:txBody>
      </p:sp>
      <p:sp>
        <p:nvSpPr>
          <p:cNvPr id="17411" name="Title 2"/>
          <p:cNvSpPr>
            <a:spLocks noGrp="1"/>
          </p:cNvSpPr>
          <p:nvPr>
            <p:ph type="title"/>
          </p:nvPr>
        </p:nvSpPr>
        <p:spPr/>
        <p:txBody>
          <a:bodyPr>
            <a:normAutofit/>
          </a:bodyPr>
          <a:lstStyle/>
          <a:p>
            <a:r>
              <a:rPr lang="en-US" smtClean="0"/>
              <a:t>NIEM Compliance and Awareness</a:t>
            </a:r>
          </a:p>
        </p:txBody>
      </p:sp>
      <p:grpSp>
        <p:nvGrpSpPr>
          <p:cNvPr id="2" name="Group 1"/>
          <p:cNvGrpSpPr/>
          <p:nvPr/>
        </p:nvGrpSpPr>
        <p:grpSpPr>
          <a:xfrm>
            <a:off x="1524000" y="3141700"/>
            <a:ext cx="6095999" cy="2268499"/>
            <a:chOff x="1524000" y="3446500"/>
            <a:chExt cx="6095999" cy="2268499"/>
          </a:xfrm>
        </p:grpSpPr>
        <p:grpSp>
          <p:nvGrpSpPr>
            <p:cNvPr id="18" name="Group 17"/>
            <p:cNvGrpSpPr/>
            <p:nvPr/>
          </p:nvGrpSpPr>
          <p:grpSpPr>
            <a:xfrm>
              <a:off x="1524000" y="3446500"/>
              <a:ext cx="2942454" cy="2268499"/>
              <a:chOff x="3191639" y="1885316"/>
              <a:chExt cx="2331591" cy="1651634"/>
            </a:xfrm>
          </p:grpSpPr>
          <p:sp>
            <p:nvSpPr>
              <p:cNvPr id="19" name="Rounded Rectangle 18"/>
              <p:cNvSpPr/>
              <p:nvPr/>
            </p:nvSpPr>
            <p:spPr bwMode="auto">
              <a:xfrm>
                <a:off x="3191639" y="1885316"/>
                <a:ext cx="2331591" cy="1651634"/>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smtClean="0">
                    <a:solidFill>
                      <a:schemeClr val="tx2"/>
                    </a:solidFill>
                    <a:latin typeface="+mj-lt"/>
                    <a:cs typeface="Arial"/>
                  </a:rPr>
                  <a:t>Compliance</a:t>
                </a:r>
                <a:endParaRPr lang="en-US" sz="2000" b="1" spc="-50" dirty="0">
                  <a:solidFill>
                    <a:schemeClr val="tx2"/>
                  </a:solidFill>
                  <a:latin typeface="+mj-lt"/>
                  <a:cs typeface="Arial"/>
                </a:endParaRPr>
              </a:p>
            </p:txBody>
          </p:sp>
          <p:sp>
            <p:nvSpPr>
              <p:cNvPr id="20" name="Rounded Rectangle 19"/>
              <p:cNvSpPr/>
              <p:nvPr/>
            </p:nvSpPr>
            <p:spPr>
              <a:xfrm>
                <a:off x="3265641" y="2430856"/>
                <a:ext cx="2199239" cy="1003224"/>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Compliance implies enforcement and a certification process, which </a:t>
                </a:r>
                <a:r>
                  <a:rPr lang="en-US" sz="1400" dirty="0" smtClean="0">
                    <a:solidFill>
                      <a:srgbClr val="666869"/>
                    </a:solidFill>
                    <a:latin typeface="+mj-lt"/>
                    <a:cs typeface="Arial" pitchFamily="34" charset="0"/>
                  </a:rPr>
                  <a:t>currently does not exist. </a:t>
                </a:r>
                <a:endParaRPr lang="en-US" sz="1400" dirty="0">
                  <a:solidFill>
                    <a:srgbClr val="666869"/>
                  </a:solidFill>
                  <a:latin typeface="+mj-lt"/>
                  <a:cs typeface="Arial" pitchFamily="34" charset="0"/>
                </a:endParaRPr>
              </a:p>
            </p:txBody>
          </p:sp>
        </p:grpSp>
        <p:grpSp>
          <p:nvGrpSpPr>
            <p:cNvPr id="21" name="Group 20"/>
            <p:cNvGrpSpPr/>
            <p:nvPr/>
          </p:nvGrpSpPr>
          <p:grpSpPr>
            <a:xfrm>
              <a:off x="4947525" y="3446501"/>
              <a:ext cx="2672474" cy="2268498"/>
              <a:chOff x="6383395" y="1885316"/>
              <a:chExt cx="2331591" cy="1651634"/>
            </a:xfrm>
          </p:grpSpPr>
          <p:sp>
            <p:nvSpPr>
              <p:cNvPr id="22" name="Rounded Rectangle 21"/>
              <p:cNvSpPr/>
              <p:nvPr/>
            </p:nvSpPr>
            <p:spPr bwMode="auto">
              <a:xfrm>
                <a:off x="6383395" y="1885316"/>
                <a:ext cx="2331591" cy="1651634"/>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smtClean="0">
                    <a:solidFill>
                      <a:schemeClr val="tx2"/>
                    </a:solidFill>
                    <a:latin typeface="+mj-lt"/>
                    <a:cs typeface="Arial"/>
                  </a:rPr>
                  <a:t>Assumed</a:t>
                </a:r>
                <a:endParaRPr lang="en-US" sz="2000" b="1" spc="-50" dirty="0">
                  <a:solidFill>
                    <a:schemeClr val="tx2"/>
                  </a:solidFill>
                  <a:latin typeface="+mj-lt"/>
                  <a:cs typeface="Arial"/>
                </a:endParaRPr>
              </a:p>
            </p:txBody>
          </p:sp>
          <p:sp>
            <p:nvSpPr>
              <p:cNvPr id="23" name="Rounded Rectangle 22"/>
              <p:cNvSpPr/>
              <p:nvPr/>
            </p:nvSpPr>
            <p:spPr>
              <a:xfrm>
                <a:off x="6457397" y="2430856"/>
                <a:ext cx="2199239" cy="1003224"/>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a:spcAft>
                    <a:spcPts val="400"/>
                  </a:spcAft>
                  <a:buClr>
                    <a:srgbClr val="000000"/>
                  </a:buClr>
                  <a:tabLst>
                    <a:tab pos="971550" algn="l"/>
                  </a:tabLst>
                  <a:defRPr/>
                </a:pPr>
                <a:r>
                  <a:rPr lang="en-US" sz="1400" dirty="0">
                    <a:solidFill>
                      <a:srgbClr val="666869"/>
                    </a:solidFill>
                    <a:latin typeface="+mj-lt"/>
                    <a:cs typeface="Arial" pitchFamily="34" charset="0"/>
                  </a:rPr>
                  <a:t>A system, </a:t>
                </a:r>
                <a:r>
                  <a:rPr lang="en-US" sz="1400" dirty="0" smtClean="0">
                    <a:solidFill>
                      <a:srgbClr val="666869"/>
                    </a:solidFill>
                    <a:latin typeface="+mj-lt"/>
                    <a:cs typeface="Arial" pitchFamily="34" charset="0"/>
                  </a:rPr>
                  <a:t>database</a:t>
                </a:r>
                <a:r>
                  <a:rPr lang="en-US" sz="1400" dirty="0">
                    <a:solidFill>
                      <a:srgbClr val="666869"/>
                    </a:solidFill>
                    <a:latin typeface="+mj-lt"/>
                    <a:cs typeface="Arial" pitchFamily="34" charset="0"/>
                  </a:rPr>
                  <a:t>, or schema can use NIEM elements and </a:t>
                </a:r>
                <a:r>
                  <a:rPr lang="en-US" sz="1400" dirty="0" smtClean="0">
                    <a:solidFill>
                      <a:srgbClr val="666869"/>
                    </a:solidFill>
                    <a:latin typeface="+mj-lt"/>
                    <a:cs typeface="Arial" pitchFamily="34" charset="0"/>
                  </a:rPr>
                  <a:t>types, </a:t>
                </a:r>
                <a:r>
                  <a:rPr lang="en-US" sz="1400" dirty="0">
                    <a:solidFill>
                      <a:srgbClr val="666869"/>
                    </a:solidFill>
                    <a:latin typeface="+mj-lt"/>
                    <a:cs typeface="Arial" pitchFamily="34" charset="0"/>
                  </a:rPr>
                  <a:t>but this does not mean that they are NIEM-conformant.</a:t>
                </a:r>
              </a:p>
            </p:txBody>
          </p:sp>
        </p:grpSp>
      </p:grpSp>
      <p:sp>
        <p:nvSpPr>
          <p:cNvPr id="29" name="Rounded Rectangle 28"/>
          <p:cNvSpPr/>
          <p:nvPr/>
        </p:nvSpPr>
        <p:spPr bwMode="auto">
          <a:xfrm>
            <a:off x="2859404" y="1803400"/>
            <a:ext cx="3425190" cy="863600"/>
          </a:xfrm>
          <a:prstGeom prst="roundRect">
            <a:avLst>
              <a:gd name="adj" fmla="val 10926"/>
            </a:avLst>
          </a:prstGeom>
          <a:gradFill flip="none" rotWithShape="1">
            <a:gsLst>
              <a:gs pos="0">
                <a:schemeClr val="tx2">
                  <a:lumMod val="50000"/>
                </a:schemeClr>
              </a:gs>
              <a:gs pos="100000">
                <a:schemeClr val="tx2"/>
              </a:gs>
            </a:gsLst>
            <a:lin ang="16200000" scaled="0"/>
            <a:tileRect/>
          </a:gradFill>
          <a:ln>
            <a:solidFill>
              <a:schemeClr val="tx2">
                <a:lumMod val="40000"/>
                <a:lumOff val="60000"/>
              </a:schemeClr>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000" b="1" spc="-50" dirty="0" smtClean="0">
                <a:solidFill>
                  <a:schemeClr val="bg1"/>
                </a:solidFill>
                <a:latin typeface="+mj-lt"/>
                <a:cs typeface="Arial"/>
              </a:rPr>
              <a:t>Conformance is </a:t>
            </a:r>
            <a:r>
              <a:rPr lang="en-US" sz="2000" b="1" i="1" u="sng" spc="-50" dirty="0" smtClean="0">
                <a:solidFill>
                  <a:schemeClr val="bg1"/>
                </a:solidFill>
                <a:latin typeface="+mj-lt"/>
                <a:cs typeface="Arial"/>
              </a:rPr>
              <a:t>NOT</a:t>
            </a:r>
            <a:endParaRPr lang="en-US" sz="2000" b="1" i="1" u="sng" spc="-50" dirty="0">
              <a:solidFill>
                <a:schemeClr val="bg1"/>
              </a:solidFill>
              <a:latin typeface="+mj-lt"/>
              <a:cs typeface="Arial"/>
            </a:endParaRPr>
          </a:p>
        </p:txBody>
      </p:sp>
      <p:grpSp>
        <p:nvGrpSpPr>
          <p:cNvPr id="31" name="Group 30"/>
          <p:cNvGrpSpPr/>
          <p:nvPr/>
        </p:nvGrpSpPr>
        <p:grpSpPr>
          <a:xfrm>
            <a:off x="7407343" y="730894"/>
            <a:ext cx="1235427" cy="143483"/>
            <a:chOff x="7407343" y="730894"/>
            <a:chExt cx="1235427" cy="143483"/>
          </a:xfrm>
        </p:grpSpPr>
        <p:cxnSp>
          <p:nvCxnSpPr>
            <p:cNvPr id="32" name="Straight Connector 31"/>
            <p:cNvCxnSpPr>
              <a:endCxn id="3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3" name="Oval 3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TextBox 2"/>
          <p:cNvSpPr txBox="1"/>
          <p:nvPr/>
        </p:nvSpPr>
        <p:spPr>
          <a:xfrm>
            <a:off x="304801" y="5676900"/>
            <a:ext cx="8839199" cy="461665"/>
          </a:xfrm>
          <a:prstGeom prst="rect">
            <a:avLst/>
          </a:prstGeom>
          <a:noFill/>
        </p:spPr>
        <p:txBody>
          <a:bodyPr wrap="square" rtlCol="0">
            <a:spAutoFit/>
          </a:bodyPr>
          <a:lstStyle/>
          <a:p>
            <a:r>
              <a:rPr lang="en-US" sz="1200" dirty="0" smtClean="0">
                <a:solidFill>
                  <a:srgbClr val="686868"/>
                </a:solidFill>
              </a:rPr>
              <a:t>It’s important to note that using, or copying, NIEM elements and types does not inherently make an IEPD NIEM-conformant. Also note that you will need to </a:t>
            </a:r>
            <a:r>
              <a:rPr lang="en-US" sz="1200" dirty="0" err="1" smtClean="0">
                <a:solidFill>
                  <a:srgbClr val="686868"/>
                </a:solidFill>
              </a:rPr>
              <a:t>xs:import</a:t>
            </a:r>
            <a:r>
              <a:rPr lang="en-US" sz="1200" dirty="0" smtClean="0">
                <a:solidFill>
                  <a:srgbClr val="686868"/>
                </a:solidFill>
              </a:rPr>
              <a:t> the NIEM target namespace when using NIEM components. </a:t>
            </a:r>
          </a:p>
        </p:txBody>
      </p:sp>
      <p:sp>
        <p:nvSpPr>
          <p:cNvPr id="5" name="Slide Number Placeholder 4"/>
          <p:cNvSpPr>
            <a:spLocks noGrp="1"/>
          </p:cNvSpPr>
          <p:nvPr>
            <p:ph type="sldNum" sz="quarter" idx="4"/>
          </p:nvPr>
        </p:nvSpPr>
        <p:spPr/>
        <p:txBody>
          <a:bodyPr/>
          <a:lstStyle/>
          <a:p>
            <a:fld id="{6E6030FC-FB78-5E4D-92EA-5D9433591EA9}" type="slidenum">
              <a:rPr lang="en-US" smtClean="0"/>
              <a:pPr/>
              <a:t>14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Title 2"/>
          <p:cNvSpPr>
            <a:spLocks noGrp="1"/>
          </p:cNvSpPr>
          <p:nvPr>
            <p:ph type="title"/>
          </p:nvPr>
        </p:nvSpPr>
        <p:spPr/>
        <p:txBody>
          <a:bodyPr>
            <a:normAutofit/>
          </a:bodyPr>
          <a:lstStyle/>
          <a:p>
            <a:r>
              <a:rPr lang="en-US" smtClean="0"/>
              <a:t>Subset Schema</a:t>
            </a:r>
          </a:p>
        </p:txBody>
      </p:sp>
      <p:sp>
        <p:nvSpPr>
          <p:cNvPr id="5" name="Content Placeholder 1"/>
          <p:cNvSpPr txBox="1">
            <a:spLocks/>
          </p:cNvSpPr>
          <p:nvPr/>
        </p:nvSpPr>
        <p:spPr>
          <a:xfrm>
            <a:off x="340525" y="1134267"/>
            <a:ext cx="8635488" cy="1331160"/>
          </a:xfrm>
          <a:prstGeom prst="rect">
            <a:avLst/>
          </a:prstGeom>
          <a:ln w="28575">
            <a:noFill/>
          </a:ln>
        </p:spPr>
        <p:txBody>
          <a:bodyPr anchor="ctr"/>
          <a:lstStyle/>
          <a:p>
            <a:pPr marL="17145" marR="12700" indent="-5080">
              <a:lnSpc>
                <a:spcPct val="108200"/>
              </a:lnSpc>
            </a:pPr>
            <a:r>
              <a:rPr lang="en-US" sz="1400" spc="5" dirty="0" smtClean="0">
                <a:solidFill>
                  <a:srgbClr val="676669"/>
                </a:solidFill>
                <a:latin typeface="Arial"/>
                <a:cs typeface="Arial"/>
              </a:rPr>
              <a:t>You will now learn about subset schemas within NIEM. Subset</a:t>
            </a:r>
            <a:r>
              <a:rPr lang="en-US" sz="1400" spc="60" dirty="0" smtClean="0">
                <a:solidFill>
                  <a:srgbClr val="676669"/>
                </a:solidFill>
                <a:latin typeface="Arial"/>
                <a:cs typeface="Arial"/>
              </a:rPr>
              <a:t> </a:t>
            </a:r>
            <a:r>
              <a:rPr lang="en-US" sz="1400" spc="5" dirty="0">
                <a:solidFill>
                  <a:srgbClr val="676669"/>
                </a:solidFill>
                <a:latin typeface="Arial"/>
                <a:cs typeface="Arial"/>
              </a:rPr>
              <a:t>schemas</a:t>
            </a:r>
            <a:r>
              <a:rPr lang="en-US" sz="1400" spc="110" dirty="0">
                <a:solidFill>
                  <a:srgbClr val="676669"/>
                </a:solidFill>
                <a:latin typeface="Arial"/>
                <a:cs typeface="Arial"/>
              </a:rPr>
              <a:t> </a:t>
            </a:r>
            <a:r>
              <a:rPr lang="en-US" sz="1400" spc="10" dirty="0">
                <a:solidFill>
                  <a:srgbClr val="676669"/>
                </a:solidFill>
                <a:latin typeface="Arial"/>
                <a:cs typeface="Arial"/>
              </a:rPr>
              <a:t>are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15" dirty="0">
                <a:solidFill>
                  <a:srgbClr val="676669"/>
                </a:solidFill>
                <a:latin typeface="Arial"/>
                <a:cs typeface="Arial"/>
              </a:rPr>
              <a:t>set </a:t>
            </a:r>
            <a:r>
              <a:rPr lang="en-US" sz="1400" spc="10" dirty="0">
                <a:solidFill>
                  <a:srgbClr val="676669"/>
                </a:solidFill>
                <a:latin typeface="Arial"/>
                <a:cs typeface="Arial"/>
              </a:rPr>
              <a:t>of</a:t>
            </a:r>
            <a:r>
              <a:rPr lang="en-US" sz="1400" spc="25" dirty="0">
                <a:solidFill>
                  <a:srgbClr val="676669"/>
                </a:solidFill>
                <a:latin typeface="Arial"/>
                <a:cs typeface="Arial"/>
              </a:rPr>
              <a:t> </a:t>
            </a:r>
            <a:r>
              <a:rPr lang="en-US" sz="1400" spc="5" dirty="0">
                <a:solidFill>
                  <a:srgbClr val="676669"/>
                </a:solidFill>
                <a:latin typeface="Arial"/>
                <a:cs typeface="Arial"/>
              </a:rPr>
              <a:t>schemas</a:t>
            </a:r>
            <a:r>
              <a:rPr lang="en-US" sz="1400" spc="70" dirty="0">
                <a:solidFill>
                  <a:srgbClr val="676669"/>
                </a:solidFill>
                <a:latin typeface="Arial"/>
                <a:cs typeface="Arial"/>
              </a:rPr>
              <a:t> </a:t>
            </a:r>
            <a:r>
              <a:rPr lang="en-US" sz="1400" spc="10" dirty="0">
                <a:solidFill>
                  <a:srgbClr val="676669"/>
                </a:solidFill>
                <a:latin typeface="Arial"/>
                <a:cs typeface="Arial"/>
              </a:rPr>
              <a:t>that</a:t>
            </a:r>
            <a:r>
              <a:rPr lang="en-US" sz="1400" spc="55" dirty="0">
                <a:solidFill>
                  <a:srgbClr val="676669"/>
                </a:solidFill>
                <a:latin typeface="Arial"/>
                <a:cs typeface="Arial"/>
              </a:rPr>
              <a:t> </a:t>
            </a:r>
            <a:r>
              <a:rPr lang="en-US" sz="1400" spc="10" dirty="0">
                <a:solidFill>
                  <a:srgbClr val="676669"/>
                </a:solidFill>
                <a:latin typeface="Arial"/>
                <a:cs typeface="Arial"/>
              </a:rPr>
              <a:t>contain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10" dirty="0">
                <a:solidFill>
                  <a:srgbClr val="676669"/>
                </a:solidFill>
                <a:latin typeface="Arial"/>
                <a:cs typeface="Arial"/>
              </a:rPr>
              <a:t>specified</a:t>
            </a:r>
            <a:r>
              <a:rPr lang="en-US" sz="1400" spc="55" dirty="0">
                <a:solidFill>
                  <a:srgbClr val="676669"/>
                </a:solidFill>
                <a:latin typeface="Arial"/>
                <a:cs typeface="Arial"/>
              </a:rPr>
              <a:t> </a:t>
            </a:r>
            <a:r>
              <a:rPr lang="en-US" sz="1400" spc="10" dirty="0">
                <a:solidFill>
                  <a:srgbClr val="676669"/>
                </a:solidFill>
                <a:latin typeface="Arial"/>
                <a:cs typeface="Arial"/>
              </a:rPr>
              <a:t>subset </a:t>
            </a:r>
            <a:r>
              <a:rPr lang="en-US" sz="1400" spc="30" dirty="0">
                <a:solidFill>
                  <a:srgbClr val="676669"/>
                </a:solidFill>
                <a:latin typeface="Arial"/>
                <a:cs typeface="Arial"/>
              </a:rPr>
              <a:t>of</a:t>
            </a:r>
            <a:r>
              <a:rPr lang="en-US" sz="1400" spc="20" dirty="0">
                <a:solidFill>
                  <a:srgbClr val="676669"/>
                </a:solidFill>
                <a:latin typeface="Arial"/>
                <a:cs typeface="Arial"/>
              </a:rPr>
              <a:t> </a:t>
            </a:r>
            <a:r>
              <a:rPr lang="en-US" sz="1400" spc="15" dirty="0">
                <a:solidFill>
                  <a:srgbClr val="575459"/>
                </a:solidFill>
                <a:latin typeface="Arial"/>
                <a:cs typeface="Arial"/>
              </a:rPr>
              <a:t>NIEM </a:t>
            </a:r>
            <a:r>
              <a:rPr lang="en-US" sz="1400" spc="5" dirty="0">
                <a:solidFill>
                  <a:srgbClr val="676669"/>
                </a:solidFill>
                <a:latin typeface="Arial"/>
                <a:cs typeface="Arial"/>
              </a:rPr>
              <a:t>elements</a:t>
            </a:r>
            <a:r>
              <a:rPr lang="en-US" sz="1400" spc="25" dirty="0">
                <a:solidFill>
                  <a:srgbClr val="676669"/>
                </a:solidFill>
                <a:latin typeface="Arial"/>
                <a:cs typeface="Arial"/>
              </a:rPr>
              <a:t> </a:t>
            </a:r>
            <a:r>
              <a:rPr lang="en-US" sz="1400" spc="30" dirty="0">
                <a:solidFill>
                  <a:srgbClr val="676669"/>
                </a:solidFill>
                <a:latin typeface="Arial"/>
                <a:cs typeface="Arial"/>
              </a:rPr>
              <a:t>and</a:t>
            </a:r>
            <a:r>
              <a:rPr lang="en-US" sz="1400" spc="-30" dirty="0">
                <a:solidFill>
                  <a:srgbClr val="676669"/>
                </a:solidFill>
                <a:latin typeface="Arial"/>
                <a:cs typeface="Arial"/>
              </a:rPr>
              <a:t> </a:t>
            </a:r>
            <a:r>
              <a:rPr lang="en-US" sz="1400" spc="15" dirty="0">
                <a:solidFill>
                  <a:srgbClr val="676669"/>
                </a:solidFill>
                <a:latin typeface="Arial"/>
                <a:cs typeface="Arial"/>
              </a:rPr>
              <a:t>types</a:t>
            </a:r>
            <a:r>
              <a:rPr lang="en-US" sz="1400" spc="75" dirty="0">
                <a:solidFill>
                  <a:srgbClr val="676669"/>
                </a:solidFill>
                <a:latin typeface="Arial"/>
                <a:cs typeface="Arial"/>
              </a:rPr>
              <a:t> </a:t>
            </a:r>
            <a:r>
              <a:rPr lang="en-US" sz="1400" spc="10" dirty="0">
                <a:solidFill>
                  <a:srgbClr val="676669"/>
                </a:solidFill>
                <a:latin typeface="Arial"/>
                <a:cs typeface="Arial"/>
              </a:rPr>
              <a:t>needed </a:t>
            </a:r>
            <a:r>
              <a:rPr lang="en-US" sz="1400" spc="5" dirty="0">
                <a:solidFill>
                  <a:srgbClr val="676669"/>
                </a:solidFill>
                <a:latin typeface="Arial"/>
                <a:cs typeface="Arial"/>
              </a:rPr>
              <a:t>for</a:t>
            </a:r>
            <a:r>
              <a:rPr lang="en-US" sz="1400" spc="35" dirty="0">
                <a:solidFill>
                  <a:srgbClr val="676669"/>
                </a:solidFill>
                <a:latin typeface="Arial"/>
                <a:cs typeface="Arial"/>
              </a:rPr>
              <a:t> </a:t>
            </a:r>
            <a:r>
              <a:rPr lang="en-US" sz="1400" spc="30" dirty="0">
                <a:solidFill>
                  <a:srgbClr val="676669"/>
                </a:solidFill>
                <a:latin typeface="Arial"/>
                <a:cs typeface="Arial"/>
              </a:rPr>
              <a:t>an</a:t>
            </a:r>
            <a:r>
              <a:rPr lang="en-US" sz="1400" spc="-25" dirty="0">
                <a:solidFill>
                  <a:srgbClr val="676669"/>
                </a:solidFill>
                <a:latin typeface="Arial"/>
                <a:cs typeface="Arial"/>
              </a:rPr>
              <a:t> </a:t>
            </a:r>
            <a:r>
              <a:rPr lang="en-US" sz="1400" spc="10" dirty="0">
                <a:solidFill>
                  <a:srgbClr val="676669"/>
                </a:solidFill>
                <a:latin typeface="Arial"/>
                <a:cs typeface="Arial"/>
              </a:rPr>
              <a:t>exchange.</a:t>
            </a:r>
            <a:r>
              <a:rPr lang="en-US" sz="1400" spc="5" dirty="0">
                <a:solidFill>
                  <a:srgbClr val="676669"/>
                </a:solidFill>
                <a:latin typeface="Arial"/>
                <a:cs typeface="Arial"/>
              </a:rPr>
              <a:t> </a:t>
            </a:r>
            <a:r>
              <a:rPr lang="en-US" sz="1400" spc="20" dirty="0">
                <a:solidFill>
                  <a:srgbClr val="575459"/>
                </a:solidFill>
                <a:latin typeface="Arial"/>
                <a:cs typeface="Arial"/>
              </a:rPr>
              <a:t>A</a:t>
            </a:r>
            <a:r>
              <a:rPr lang="en-US" sz="1400" spc="30" dirty="0">
                <a:solidFill>
                  <a:srgbClr val="575459"/>
                </a:solidFill>
                <a:latin typeface="Arial"/>
                <a:cs typeface="Arial"/>
              </a:rPr>
              <a:t> </a:t>
            </a:r>
            <a:r>
              <a:rPr lang="en-US" sz="1400" spc="10" dirty="0">
                <a:solidFill>
                  <a:srgbClr val="676669"/>
                </a:solidFill>
                <a:latin typeface="Arial"/>
                <a:cs typeface="Arial"/>
              </a:rPr>
              <a:t>subset</a:t>
            </a:r>
            <a:r>
              <a:rPr lang="en-US" sz="1400" spc="40" dirty="0">
                <a:solidFill>
                  <a:srgbClr val="676669"/>
                </a:solidFill>
                <a:latin typeface="Arial"/>
                <a:cs typeface="Arial"/>
              </a:rPr>
              <a:t> </a:t>
            </a:r>
            <a:r>
              <a:rPr lang="en-US" sz="1400" spc="10" dirty="0">
                <a:solidFill>
                  <a:srgbClr val="676669"/>
                </a:solidFill>
                <a:latin typeface="Arial"/>
                <a:cs typeface="Arial"/>
              </a:rPr>
              <a:t>schema</a:t>
            </a:r>
            <a:r>
              <a:rPr lang="en-US" sz="1400" spc="80" dirty="0">
                <a:solidFill>
                  <a:srgbClr val="676669"/>
                </a:solidFill>
                <a:latin typeface="Arial"/>
                <a:cs typeface="Arial"/>
              </a:rPr>
              <a:t> </a:t>
            </a:r>
            <a:r>
              <a:rPr lang="en-US" sz="1400" spc="20" dirty="0">
                <a:solidFill>
                  <a:srgbClr val="676669"/>
                </a:solidFill>
                <a:latin typeface="Arial"/>
                <a:cs typeface="Arial"/>
              </a:rPr>
              <a:t>is</a:t>
            </a:r>
            <a:r>
              <a:rPr lang="en-US" sz="1400" spc="-35" dirty="0">
                <a:solidFill>
                  <a:srgbClr val="676669"/>
                </a:solidFill>
                <a:latin typeface="Arial"/>
                <a:cs typeface="Arial"/>
              </a:rPr>
              <a:t> </a:t>
            </a:r>
            <a:r>
              <a:rPr lang="en-US" sz="1400" spc="15" dirty="0">
                <a:solidFill>
                  <a:srgbClr val="676669"/>
                </a:solidFill>
                <a:latin typeface="Arial"/>
                <a:cs typeface="Arial"/>
              </a:rPr>
              <a:t>defined</a:t>
            </a:r>
            <a:r>
              <a:rPr lang="en-US" sz="1400" spc="5" dirty="0">
                <a:solidFill>
                  <a:srgbClr val="676669"/>
                </a:solidFill>
                <a:latin typeface="Arial"/>
                <a:cs typeface="Arial"/>
              </a:rPr>
              <a:t> </a:t>
            </a:r>
            <a:r>
              <a:rPr lang="en-US" sz="1400" spc="20" dirty="0">
                <a:solidFill>
                  <a:srgbClr val="676669"/>
                </a:solidFill>
                <a:latin typeface="Arial"/>
                <a:cs typeface="Arial"/>
              </a:rPr>
              <a:t>such</a:t>
            </a:r>
            <a:r>
              <a:rPr lang="en-US" sz="1400" spc="-35" dirty="0">
                <a:solidFill>
                  <a:srgbClr val="676669"/>
                </a:solidFill>
                <a:latin typeface="Arial"/>
                <a:cs typeface="Arial"/>
              </a:rPr>
              <a:t> </a:t>
            </a:r>
            <a:r>
              <a:rPr lang="en-US" sz="1400" spc="15" dirty="0">
                <a:solidFill>
                  <a:srgbClr val="676669"/>
                </a:solidFill>
                <a:latin typeface="Arial"/>
                <a:cs typeface="Arial"/>
              </a:rPr>
              <a:t>that</a:t>
            </a:r>
            <a:r>
              <a:rPr lang="en-US" sz="1400" spc="60" dirty="0">
                <a:solidFill>
                  <a:srgbClr val="676669"/>
                </a:solidFill>
                <a:latin typeface="Arial"/>
                <a:cs typeface="Arial"/>
              </a:rPr>
              <a:t> </a:t>
            </a:r>
            <a:r>
              <a:rPr lang="en-US" sz="1400" dirty="0">
                <a:solidFill>
                  <a:srgbClr val="676669"/>
                </a:solidFill>
                <a:latin typeface="Arial"/>
                <a:cs typeface="Arial"/>
              </a:rPr>
              <a:t>any</a:t>
            </a:r>
            <a:r>
              <a:rPr lang="en-US" sz="1400" spc="35" dirty="0">
                <a:solidFill>
                  <a:srgbClr val="676669"/>
                </a:solidFill>
                <a:latin typeface="Arial"/>
                <a:cs typeface="Arial"/>
              </a:rPr>
              <a:t> </a:t>
            </a:r>
            <a:r>
              <a:rPr lang="en-US" sz="1400" spc="10" dirty="0">
                <a:solidFill>
                  <a:srgbClr val="676669"/>
                </a:solidFill>
                <a:latin typeface="Arial"/>
                <a:cs typeface="Arial"/>
              </a:rPr>
              <a:t>valid</a:t>
            </a:r>
            <a:r>
              <a:rPr lang="en-US" sz="1400" spc="50" dirty="0">
                <a:solidFill>
                  <a:srgbClr val="676669"/>
                </a:solidFill>
                <a:latin typeface="Arial"/>
                <a:cs typeface="Arial"/>
              </a:rPr>
              <a:t> </a:t>
            </a:r>
            <a:r>
              <a:rPr lang="en-US" sz="1400" spc="5" dirty="0">
                <a:solidFill>
                  <a:srgbClr val="676669"/>
                </a:solidFill>
                <a:latin typeface="Arial"/>
                <a:cs typeface="Arial"/>
              </a:rPr>
              <a:t>instance</a:t>
            </a:r>
            <a:r>
              <a:rPr lang="en-US" sz="1400" spc="30" dirty="0">
                <a:solidFill>
                  <a:srgbClr val="676669"/>
                </a:solidFill>
                <a:latin typeface="Arial"/>
                <a:cs typeface="Arial"/>
              </a:rPr>
              <a:t> of</a:t>
            </a:r>
            <a:r>
              <a:rPr lang="en-US" sz="1400" spc="-10" dirty="0">
                <a:solidFill>
                  <a:srgbClr val="676669"/>
                </a:solidFill>
                <a:latin typeface="Arial"/>
                <a:cs typeface="Arial"/>
              </a:rPr>
              <a:t> </a:t>
            </a:r>
            <a:r>
              <a:rPr lang="en-US" sz="1400" spc="5" dirty="0">
                <a:solidFill>
                  <a:srgbClr val="676669"/>
                </a:solidFill>
                <a:latin typeface="Arial"/>
                <a:cs typeface="Arial"/>
              </a:rPr>
              <a:t>the</a:t>
            </a:r>
            <a:r>
              <a:rPr lang="en-US" sz="1400" spc="55" dirty="0">
                <a:solidFill>
                  <a:srgbClr val="676669"/>
                </a:solidFill>
                <a:latin typeface="Arial"/>
                <a:cs typeface="Arial"/>
              </a:rPr>
              <a:t> </a:t>
            </a:r>
            <a:r>
              <a:rPr lang="en-US" sz="1400" spc="5" dirty="0">
                <a:solidFill>
                  <a:srgbClr val="676669"/>
                </a:solidFill>
                <a:latin typeface="Arial"/>
                <a:cs typeface="Arial"/>
              </a:rPr>
              <a:t>subset</a:t>
            </a:r>
            <a:r>
              <a:rPr lang="en-US" sz="1400" dirty="0">
                <a:solidFill>
                  <a:srgbClr val="676669"/>
                </a:solidFill>
                <a:latin typeface="Arial"/>
                <a:cs typeface="Arial"/>
              </a:rPr>
              <a:t> </a:t>
            </a:r>
            <a:r>
              <a:rPr lang="en-US" sz="1400" spc="10" dirty="0">
                <a:solidFill>
                  <a:srgbClr val="676669"/>
                </a:solidFill>
                <a:latin typeface="Arial"/>
                <a:cs typeface="Arial"/>
              </a:rPr>
              <a:t>schema</a:t>
            </a:r>
            <a:r>
              <a:rPr lang="en-US" sz="1400" spc="80" dirty="0">
                <a:solidFill>
                  <a:srgbClr val="676669"/>
                </a:solidFill>
                <a:latin typeface="Arial"/>
                <a:cs typeface="Arial"/>
              </a:rPr>
              <a:t> </a:t>
            </a:r>
            <a:r>
              <a:rPr lang="en-US" sz="1400" spc="20" dirty="0">
                <a:solidFill>
                  <a:srgbClr val="676669"/>
                </a:solidFill>
                <a:latin typeface="Arial"/>
                <a:cs typeface="Arial"/>
              </a:rPr>
              <a:t>is </a:t>
            </a:r>
            <a:r>
              <a:rPr lang="en-US" sz="1400" dirty="0">
                <a:solidFill>
                  <a:srgbClr val="676669"/>
                </a:solidFill>
                <a:latin typeface="Arial"/>
                <a:cs typeface="Arial"/>
              </a:rPr>
              <a:t>also</a:t>
            </a:r>
            <a:r>
              <a:rPr lang="en-US" sz="1400" spc="60" dirty="0">
                <a:solidFill>
                  <a:srgbClr val="676669"/>
                </a:solidFill>
                <a:latin typeface="Arial"/>
                <a:cs typeface="Arial"/>
              </a:rPr>
              <a:t>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10" dirty="0">
                <a:solidFill>
                  <a:srgbClr val="676669"/>
                </a:solidFill>
                <a:latin typeface="Arial"/>
                <a:cs typeface="Arial"/>
              </a:rPr>
              <a:t>valid</a:t>
            </a:r>
            <a:r>
              <a:rPr lang="en-US" sz="1400" spc="50" dirty="0">
                <a:solidFill>
                  <a:srgbClr val="676669"/>
                </a:solidFill>
                <a:latin typeface="Arial"/>
                <a:cs typeface="Arial"/>
              </a:rPr>
              <a:t> </a:t>
            </a:r>
            <a:r>
              <a:rPr lang="en-US" sz="1400" spc="5" dirty="0">
                <a:solidFill>
                  <a:srgbClr val="676669"/>
                </a:solidFill>
                <a:latin typeface="Arial"/>
                <a:cs typeface="Arial"/>
              </a:rPr>
              <a:t>instance</a:t>
            </a:r>
            <a:r>
              <a:rPr lang="en-US" sz="1400" spc="30" dirty="0">
                <a:solidFill>
                  <a:srgbClr val="676669"/>
                </a:solidFill>
                <a:latin typeface="Arial"/>
                <a:cs typeface="Arial"/>
              </a:rPr>
              <a:t> of</a:t>
            </a:r>
            <a:r>
              <a:rPr lang="en-US" sz="1400" spc="-10" dirty="0">
                <a:solidFill>
                  <a:srgbClr val="676669"/>
                </a:solidFill>
                <a:latin typeface="Arial"/>
                <a:cs typeface="Arial"/>
              </a:rPr>
              <a:t> </a:t>
            </a:r>
            <a:r>
              <a:rPr lang="en-US" sz="1400" spc="5" dirty="0">
                <a:solidFill>
                  <a:srgbClr val="575459"/>
                </a:solidFill>
                <a:latin typeface="Arial"/>
                <a:cs typeface="Arial"/>
              </a:rPr>
              <a:t>the</a:t>
            </a:r>
            <a:r>
              <a:rPr lang="en-US" sz="1400" spc="55" dirty="0">
                <a:solidFill>
                  <a:srgbClr val="575459"/>
                </a:solidFill>
                <a:latin typeface="Arial"/>
                <a:cs typeface="Arial"/>
              </a:rPr>
              <a:t> </a:t>
            </a:r>
            <a:r>
              <a:rPr lang="en-US" sz="1400" spc="15" dirty="0">
                <a:solidFill>
                  <a:srgbClr val="575459"/>
                </a:solidFill>
                <a:latin typeface="Arial"/>
                <a:cs typeface="Arial"/>
              </a:rPr>
              <a:t>NIEM </a:t>
            </a:r>
            <a:r>
              <a:rPr lang="en-US" sz="1400" spc="20" dirty="0">
                <a:solidFill>
                  <a:srgbClr val="676669"/>
                </a:solidFill>
                <a:latin typeface="Arial"/>
                <a:cs typeface="Arial"/>
              </a:rPr>
              <a:t>base</a:t>
            </a:r>
            <a:r>
              <a:rPr lang="en-US" sz="1400" spc="-15" dirty="0">
                <a:solidFill>
                  <a:srgbClr val="676669"/>
                </a:solidFill>
                <a:latin typeface="Arial"/>
                <a:cs typeface="Arial"/>
              </a:rPr>
              <a:t> </a:t>
            </a:r>
            <a:r>
              <a:rPr lang="en-US" sz="1400" spc="10" dirty="0">
                <a:solidFill>
                  <a:srgbClr val="575459"/>
                </a:solidFill>
                <a:latin typeface="Arial"/>
                <a:cs typeface="Arial"/>
              </a:rPr>
              <a:t>reference</a:t>
            </a:r>
            <a:r>
              <a:rPr lang="en-US" sz="1400" spc="60" dirty="0">
                <a:solidFill>
                  <a:srgbClr val="575459"/>
                </a:solidFill>
                <a:latin typeface="Arial"/>
                <a:cs typeface="Arial"/>
              </a:rPr>
              <a:t> </a:t>
            </a:r>
            <a:r>
              <a:rPr lang="en-US" sz="1400" spc="5" dirty="0">
                <a:solidFill>
                  <a:srgbClr val="676669"/>
                </a:solidFill>
                <a:latin typeface="Arial"/>
                <a:cs typeface="Arial"/>
              </a:rPr>
              <a:t>schema.</a:t>
            </a:r>
            <a:r>
              <a:rPr lang="en-US" sz="1400" spc="55" dirty="0">
                <a:solidFill>
                  <a:srgbClr val="676669"/>
                </a:solidFill>
                <a:latin typeface="Arial"/>
                <a:cs typeface="Arial"/>
              </a:rPr>
              <a:t> </a:t>
            </a:r>
            <a:r>
              <a:rPr lang="en-US" sz="1400" spc="15" dirty="0">
                <a:solidFill>
                  <a:srgbClr val="575459"/>
                </a:solidFill>
                <a:latin typeface="Arial"/>
                <a:cs typeface="Arial"/>
              </a:rPr>
              <a:t>This</a:t>
            </a:r>
            <a:r>
              <a:rPr lang="en-US" sz="1400" spc="20" dirty="0">
                <a:solidFill>
                  <a:srgbClr val="575459"/>
                </a:solidFill>
                <a:latin typeface="Arial"/>
                <a:cs typeface="Arial"/>
              </a:rPr>
              <a:t> </a:t>
            </a:r>
            <a:r>
              <a:rPr lang="en-US" sz="1400" spc="15" dirty="0">
                <a:solidFill>
                  <a:srgbClr val="676669"/>
                </a:solidFill>
                <a:latin typeface="Arial"/>
                <a:cs typeface="Arial"/>
              </a:rPr>
              <a:t>means that</a:t>
            </a:r>
            <a:r>
              <a:rPr lang="en-US" sz="1400" spc="-10" dirty="0">
                <a:solidFill>
                  <a:srgbClr val="676669"/>
                </a:solidFill>
                <a:latin typeface="Arial"/>
                <a:cs typeface="Arial"/>
              </a:rPr>
              <a:t> </a:t>
            </a:r>
            <a:r>
              <a:rPr lang="en-US" sz="1400" spc="60" dirty="0">
                <a:solidFill>
                  <a:srgbClr val="676669"/>
                </a:solidFill>
                <a:latin typeface="Arial"/>
                <a:cs typeface="Arial"/>
              </a:rPr>
              <a:t>a</a:t>
            </a:r>
            <a:r>
              <a:rPr lang="en-US" sz="1400" spc="20" dirty="0">
                <a:solidFill>
                  <a:srgbClr val="676669"/>
                </a:solidFill>
                <a:latin typeface="Arial"/>
                <a:cs typeface="Arial"/>
              </a:rPr>
              <a:t> </a:t>
            </a:r>
            <a:r>
              <a:rPr lang="en-US" sz="1400" spc="5" dirty="0">
                <a:solidFill>
                  <a:srgbClr val="676669"/>
                </a:solidFill>
                <a:latin typeface="Arial"/>
                <a:cs typeface="Arial"/>
              </a:rPr>
              <a:t>subset</a:t>
            </a:r>
            <a:r>
              <a:rPr lang="en-US" sz="1400" spc="25" dirty="0">
                <a:solidFill>
                  <a:srgbClr val="676669"/>
                </a:solidFill>
                <a:latin typeface="Arial"/>
                <a:cs typeface="Arial"/>
              </a:rPr>
              <a:t> </a:t>
            </a:r>
            <a:r>
              <a:rPr lang="en-US" sz="1400" spc="10" dirty="0">
                <a:solidFill>
                  <a:srgbClr val="676669"/>
                </a:solidFill>
                <a:latin typeface="Arial"/>
                <a:cs typeface="Arial"/>
              </a:rPr>
              <a:t>schema</a:t>
            </a:r>
            <a:r>
              <a:rPr lang="en-US" sz="1400" spc="80" dirty="0">
                <a:solidFill>
                  <a:srgbClr val="676669"/>
                </a:solidFill>
                <a:latin typeface="Arial"/>
                <a:cs typeface="Arial"/>
              </a:rPr>
              <a:t> </a:t>
            </a:r>
            <a:r>
              <a:rPr lang="en-US" sz="1400" spc="20" dirty="0">
                <a:solidFill>
                  <a:srgbClr val="575459"/>
                </a:solidFill>
                <a:latin typeface="Arial"/>
                <a:cs typeface="Arial"/>
              </a:rPr>
              <a:t>is </a:t>
            </a:r>
            <a:r>
              <a:rPr lang="en-US" sz="1400" spc="10" dirty="0">
                <a:solidFill>
                  <a:srgbClr val="676669"/>
                </a:solidFill>
                <a:latin typeface="Arial"/>
                <a:cs typeface="Arial"/>
              </a:rPr>
              <a:t>not</a:t>
            </a:r>
            <a:r>
              <a:rPr lang="en-US" sz="1400" spc="-25" dirty="0">
                <a:solidFill>
                  <a:srgbClr val="676669"/>
                </a:solidFill>
                <a:latin typeface="Arial"/>
                <a:cs typeface="Arial"/>
              </a:rPr>
              <a:t> </a:t>
            </a:r>
            <a:r>
              <a:rPr lang="en-US" sz="1400" spc="15" dirty="0">
                <a:solidFill>
                  <a:srgbClr val="676669"/>
                </a:solidFill>
                <a:latin typeface="Arial"/>
                <a:cs typeface="Arial"/>
              </a:rPr>
              <a:t>allowed</a:t>
            </a:r>
            <a:r>
              <a:rPr lang="en-US" sz="1400" spc="5" dirty="0">
                <a:solidFill>
                  <a:srgbClr val="676669"/>
                </a:solidFill>
                <a:latin typeface="Arial"/>
                <a:cs typeface="Arial"/>
              </a:rPr>
              <a:t> </a:t>
            </a:r>
            <a:r>
              <a:rPr lang="en-US" sz="1400" spc="20" dirty="0">
                <a:solidFill>
                  <a:srgbClr val="676669"/>
                </a:solidFill>
                <a:latin typeface="Arial"/>
                <a:cs typeface="Arial"/>
              </a:rPr>
              <a:t>to</a:t>
            </a:r>
            <a:r>
              <a:rPr lang="en-US" sz="1400" spc="10" dirty="0">
                <a:solidFill>
                  <a:srgbClr val="676669"/>
                </a:solidFill>
                <a:latin typeface="Arial"/>
                <a:cs typeface="Arial"/>
              </a:rPr>
              <a:t> </a:t>
            </a:r>
            <a:r>
              <a:rPr lang="en-US" sz="1400" spc="5" dirty="0">
                <a:solidFill>
                  <a:srgbClr val="676669"/>
                </a:solidFill>
                <a:latin typeface="Arial"/>
                <a:cs typeface="Arial"/>
              </a:rPr>
              <a:t>introduce</a:t>
            </a:r>
            <a:r>
              <a:rPr lang="en-US" sz="1400" spc="50" dirty="0">
                <a:solidFill>
                  <a:srgbClr val="676669"/>
                </a:solidFill>
                <a:latin typeface="Arial"/>
                <a:cs typeface="Arial"/>
              </a:rPr>
              <a:t> </a:t>
            </a:r>
            <a:r>
              <a:rPr lang="en-US" sz="1400" spc="20" dirty="0">
                <a:solidFill>
                  <a:srgbClr val="676669"/>
                </a:solidFill>
                <a:latin typeface="Arial"/>
                <a:cs typeface="Arial"/>
              </a:rPr>
              <a:t>new</a:t>
            </a:r>
            <a:r>
              <a:rPr lang="en-US" sz="1400" spc="10" dirty="0">
                <a:solidFill>
                  <a:srgbClr val="676669"/>
                </a:solidFill>
                <a:latin typeface="Arial"/>
                <a:cs typeface="Arial"/>
              </a:rPr>
              <a:t> </a:t>
            </a:r>
            <a:r>
              <a:rPr lang="en-US" sz="1400" spc="5" dirty="0">
                <a:solidFill>
                  <a:srgbClr val="676669"/>
                </a:solidFill>
                <a:latin typeface="Arial"/>
                <a:cs typeface="Arial"/>
              </a:rPr>
              <a:t>content</a:t>
            </a:r>
            <a:r>
              <a:rPr lang="en-US" sz="1400" spc="-155" dirty="0">
                <a:solidFill>
                  <a:srgbClr val="676669"/>
                </a:solidFill>
                <a:latin typeface="Arial"/>
                <a:cs typeface="Arial"/>
              </a:rPr>
              <a:t> </a:t>
            </a:r>
            <a:r>
              <a:rPr lang="en-US" sz="1400" spc="40" dirty="0">
                <a:solidFill>
                  <a:srgbClr val="858587"/>
                </a:solidFill>
                <a:latin typeface="Arial"/>
                <a:cs typeface="Arial"/>
              </a:rPr>
              <a:t>,</a:t>
            </a:r>
            <a:r>
              <a:rPr lang="en-US" sz="1400" spc="-50" dirty="0">
                <a:solidFill>
                  <a:srgbClr val="858587"/>
                </a:solidFill>
                <a:latin typeface="Arial"/>
                <a:cs typeface="Arial"/>
              </a:rPr>
              <a:t> </a:t>
            </a:r>
            <a:r>
              <a:rPr lang="en-US" sz="1400" spc="15" dirty="0">
                <a:solidFill>
                  <a:srgbClr val="575459"/>
                </a:solidFill>
                <a:latin typeface="Arial"/>
                <a:cs typeface="Arial"/>
              </a:rPr>
              <a:t>nor</a:t>
            </a:r>
            <a:r>
              <a:rPr lang="en-US" sz="1400" spc="30" dirty="0">
                <a:solidFill>
                  <a:srgbClr val="575459"/>
                </a:solidFill>
                <a:latin typeface="Arial"/>
                <a:cs typeface="Arial"/>
              </a:rPr>
              <a:t> </a:t>
            </a:r>
            <a:r>
              <a:rPr lang="en-US" sz="1400" spc="20" dirty="0">
                <a:solidFill>
                  <a:srgbClr val="575459"/>
                </a:solidFill>
                <a:latin typeface="Arial"/>
                <a:cs typeface="Arial"/>
              </a:rPr>
              <a:t>is</a:t>
            </a:r>
            <a:r>
              <a:rPr lang="en-US" sz="1400" spc="-35" dirty="0">
                <a:solidFill>
                  <a:srgbClr val="575459"/>
                </a:solidFill>
                <a:latin typeface="Arial"/>
                <a:cs typeface="Arial"/>
              </a:rPr>
              <a:t> </a:t>
            </a:r>
            <a:r>
              <a:rPr lang="en-US" sz="1400" spc="10" dirty="0">
                <a:solidFill>
                  <a:srgbClr val="575459"/>
                </a:solidFill>
                <a:latin typeface="Arial"/>
                <a:cs typeface="Arial"/>
              </a:rPr>
              <a:t>it</a:t>
            </a:r>
            <a:r>
              <a:rPr lang="en-US" sz="1400" spc="-15" dirty="0">
                <a:solidFill>
                  <a:srgbClr val="575459"/>
                </a:solidFill>
                <a:latin typeface="Arial"/>
                <a:cs typeface="Arial"/>
              </a:rPr>
              <a:t> </a:t>
            </a:r>
            <a:r>
              <a:rPr lang="en-US" sz="1400" spc="15" dirty="0">
                <a:solidFill>
                  <a:srgbClr val="676669"/>
                </a:solidFill>
                <a:latin typeface="Arial"/>
                <a:cs typeface="Arial"/>
              </a:rPr>
              <a:t>allowed</a:t>
            </a:r>
            <a:r>
              <a:rPr lang="en-US" sz="1400" spc="40" dirty="0">
                <a:solidFill>
                  <a:srgbClr val="676669"/>
                </a:solidFill>
                <a:latin typeface="Arial"/>
                <a:cs typeface="Arial"/>
              </a:rPr>
              <a:t> </a:t>
            </a:r>
            <a:r>
              <a:rPr lang="en-US" sz="1400" dirty="0">
                <a:solidFill>
                  <a:srgbClr val="575459"/>
                </a:solidFill>
                <a:latin typeface="Arial"/>
                <a:cs typeface="Arial"/>
              </a:rPr>
              <a:t>to</a:t>
            </a:r>
            <a:r>
              <a:rPr lang="en-US" sz="1400" spc="20" dirty="0">
                <a:solidFill>
                  <a:srgbClr val="575459"/>
                </a:solidFill>
                <a:latin typeface="Arial"/>
                <a:cs typeface="Arial"/>
              </a:rPr>
              <a:t> </a:t>
            </a:r>
            <a:r>
              <a:rPr lang="en-US" sz="1400" spc="15" dirty="0">
                <a:solidFill>
                  <a:srgbClr val="676669"/>
                </a:solidFill>
                <a:latin typeface="Arial"/>
                <a:cs typeface="Arial"/>
              </a:rPr>
              <a:t>extend </a:t>
            </a:r>
            <a:r>
              <a:rPr lang="en-US" sz="1400" spc="5" dirty="0">
                <a:solidFill>
                  <a:srgbClr val="676669"/>
                </a:solidFill>
                <a:latin typeface="Arial"/>
                <a:cs typeface="Arial"/>
              </a:rPr>
              <a:t>the</a:t>
            </a:r>
            <a:r>
              <a:rPr lang="en-US" sz="1400" spc="20" dirty="0">
                <a:solidFill>
                  <a:srgbClr val="676669"/>
                </a:solidFill>
                <a:latin typeface="Arial"/>
                <a:cs typeface="Arial"/>
              </a:rPr>
              <a:t> </a:t>
            </a:r>
            <a:r>
              <a:rPr lang="en-US" sz="1400" spc="10" dirty="0">
                <a:solidFill>
                  <a:srgbClr val="676669"/>
                </a:solidFill>
                <a:latin typeface="Arial"/>
                <a:cs typeface="Arial"/>
              </a:rPr>
              <a:t>data</a:t>
            </a:r>
            <a:r>
              <a:rPr lang="en-US" sz="1400" spc="20" dirty="0">
                <a:solidFill>
                  <a:srgbClr val="676669"/>
                </a:solidFill>
                <a:latin typeface="Arial"/>
                <a:cs typeface="Arial"/>
              </a:rPr>
              <a:t> </a:t>
            </a:r>
            <a:r>
              <a:rPr lang="en-US" sz="1400" spc="10" dirty="0">
                <a:solidFill>
                  <a:srgbClr val="676669"/>
                </a:solidFill>
                <a:latin typeface="Arial"/>
                <a:cs typeface="Arial"/>
              </a:rPr>
              <a:t>content</a:t>
            </a:r>
            <a:r>
              <a:rPr lang="en-US" sz="1400" spc="30" dirty="0">
                <a:solidFill>
                  <a:srgbClr val="676669"/>
                </a:solidFill>
                <a:latin typeface="Arial"/>
                <a:cs typeface="Arial"/>
              </a:rPr>
              <a:t> </a:t>
            </a:r>
            <a:r>
              <a:rPr lang="en-US" sz="1400" spc="15" dirty="0">
                <a:solidFill>
                  <a:srgbClr val="676669"/>
                </a:solidFill>
                <a:latin typeface="Arial"/>
                <a:cs typeface="Arial"/>
              </a:rPr>
              <a:t>defined</a:t>
            </a:r>
            <a:r>
              <a:rPr lang="en-US" sz="1400" spc="40" dirty="0">
                <a:solidFill>
                  <a:srgbClr val="676669"/>
                </a:solidFill>
                <a:latin typeface="Arial"/>
                <a:cs typeface="Arial"/>
              </a:rPr>
              <a:t> </a:t>
            </a:r>
            <a:r>
              <a:rPr lang="en-US" sz="1400" spc="25" dirty="0">
                <a:solidFill>
                  <a:srgbClr val="676669"/>
                </a:solidFill>
                <a:latin typeface="Arial"/>
                <a:cs typeface="Arial"/>
              </a:rPr>
              <a:t>by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5" dirty="0">
                <a:solidFill>
                  <a:srgbClr val="676669"/>
                </a:solidFill>
                <a:latin typeface="Arial"/>
                <a:cs typeface="Arial"/>
              </a:rPr>
              <a:t>component</a:t>
            </a:r>
            <a:r>
              <a:rPr lang="en-US" sz="1400" spc="75" dirty="0">
                <a:solidFill>
                  <a:srgbClr val="676669"/>
                </a:solidFill>
                <a:latin typeface="Arial"/>
                <a:cs typeface="Arial"/>
              </a:rPr>
              <a:t> </a:t>
            </a:r>
            <a:r>
              <a:rPr lang="en-US" sz="1400" spc="10" dirty="0">
                <a:solidFill>
                  <a:srgbClr val="676669"/>
                </a:solidFill>
                <a:latin typeface="Arial"/>
                <a:cs typeface="Arial"/>
              </a:rPr>
              <a:t>of</a:t>
            </a:r>
            <a:r>
              <a:rPr lang="en-US" sz="1400" spc="-10" dirty="0">
                <a:solidFill>
                  <a:srgbClr val="676669"/>
                </a:solidFill>
                <a:latin typeface="Arial"/>
                <a:cs typeface="Arial"/>
              </a:rPr>
              <a:t> </a:t>
            </a:r>
            <a:r>
              <a:rPr lang="en-US" sz="1400" spc="15" dirty="0">
                <a:solidFill>
                  <a:srgbClr val="575459"/>
                </a:solidFill>
                <a:latin typeface="Arial"/>
                <a:cs typeface="Arial"/>
              </a:rPr>
              <a:t>the</a:t>
            </a:r>
            <a:r>
              <a:rPr lang="en-US" sz="1400" spc="20" dirty="0">
                <a:solidFill>
                  <a:srgbClr val="575459"/>
                </a:solidFill>
                <a:latin typeface="Arial"/>
                <a:cs typeface="Arial"/>
              </a:rPr>
              <a:t> </a:t>
            </a:r>
            <a:r>
              <a:rPr lang="en-US" sz="1400" spc="10" dirty="0">
                <a:solidFill>
                  <a:srgbClr val="575459"/>
                </a:solidFill>
                <a:latin typeface="Arial"/>
                <a:cs typeface="Arial"/>
              </a:rPr>
              <a:t>reference</a:t>
            </a:r>
            <a:r>
              <a:rPr lang="en-US" sz="1400" spc="60" dirty="0">
                <a:solidFill>
                  <a:srgbClr val="575459"/>
                </a:solidFill>
                <a:latin typeface="Arial"/>
                <a:cs typeface="Arial"/>
              </a:rPr>
              <a:t> </a:t>
            </a:r>
            <a:r>
              <a:rPr lang="en-US" sz="1400" dirty="0">
                <a:solidFill>
                  <a:srgbClr val="676669"/>
                </a:solidFill>
                <a:latin typeface="Arial"/>
                <a:cs typeface="Arial"/>
              </a:rPr>
              <a:t>schema.</a:t>
            </a:r>
            <a:endParaRPr lang="en-US" sz="1400" dirty="0">
              <a:latin typeface="Arial"/>
              <a:cs typeface="Arial"/>
            </a:endParaRPr>
          </a:p>
        </p:txBody>
      </p:sp>
      <p:sp>
        <p:nvSpPr>
          <p:cNvPr id="8" name="Rectangle 7"/>
          <p:cNvSpPr/>
          <p:nvPr/>
        </p:nvSpPr>
        <p:spPr>
          <a:xfrm>
            <a:off x="188125" y="2734290"/>
            <a:ext cx="8359775" cy="3200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182880" defTabSz="457200">
              <a:spcBef>
                <a:spcPts val="0"/>
              </a:spcBef>
              <a:spcAft>
                <a:spcPts val="600"/>
              </a:spcAft>
              <a:defRPr/>
            </a:pPr>
            <a:r>
              <a:rPr lang="en-US" sz="1400" dirty="0">
                <a:solidFill>
                  <a:srgbClr val="646769"/>
                </a:solidFill>
                <a:latin typeface="Arial" charset="0"/>
                <a:cs typeface="Arial" charset="0"/>
              </a:rPr>
              <a:t>NIEM is a large data model and certain considerations should be taken into mind when working with </a:t>
            </a:r>
            <a:r>
              <a:rPr lang="en-US" sz="1400" dirty="0" smtClean="0">
                <a:solidFill>
                  <a:srgbClr val="646769"/>
                </a:solidFill>
                <a:latin typeface="Arial" charset="0"/>
                <a:cs typeface="Arial" charset="0"/>
              </a:rPr>
              <a:t>base reference schemas. Base reference schemas:</a:t>
            </a:r>
            <a:endParaRPr lang="en-US" sz="1400" dirty="0">
              <a:solidFill>
                <a:srgbClr val="646769"/>
              </a:solidFill>
              <a:latin typeface="Arial" charset="0"/>
              <a:cs typeface="Arial" charset="0"/>
            </a:endParaRPr>
          </a:p>
          <a:p>
            <a:pPr marL="925830" lvl="1" indent="-285750" defTabSz="457200">
              <a:spcBef>
                <a:spcPts val="0"/>
              </a:spcBef>
              <a:spcAft>
                <a:spcPts val="600"/>
              </a:spcAft>
              <a:buFont typeface="Lucida Grande"/>
              <a:buChar char="-"/>
              <a:defRPr/>
            </a:pPr>
            <a:r>
              <a:rPr lang="en-US" sz="1400" dirty="0" smtClean="0">
                <a:solidFill>
                  <a:srgbClr val="646769"/>
                </a:solidFill>
                <a:latin typeface="Arial" charset="0"/>
                <a:cs typeface="Arial" charset="0"/>
              </a:rPr>
              <a:t>Are slow </a:t>
            </a:r>
            <a:r>
              <a:rPr lang="en-US" sz="1400" dirty="0">
                <a:solidFill>
                  <a:srgbClr val="646769"/>
                </a:solidFill>
                <a:latin typeface="Arial" charset="0"/>
                <a:cs typeface="Arial" charset="0"/>
              </a:rPr>
              <a:t>to validate</a:t>
            </a:r>
          </a:p>
          <a:p>
            <a:pPr marL="925830" lvl="1" indent="-285750" defTabSz="457200">
              <a:spcBef>
                <a:spcPts val="0"/>
              </a:spcBef>
              <a:spcAft>
                <a:spcPts val="600"/>
              </a:spcAft>
              <a:buFont typeface="Lucida Grande"/>
              <a:buChar char="-"/>
              <a:defRPr/>
            </a:pPr>
            <a:r>
              <a:rPr lang="en-US" sz="1400" dirty="0" smtClean="0">
                <a:solidFill>
                  <a:srgbClr val="646769"/>
                </a:solidFill>
                <a:latin typeface="Arial" charset="0"/>
                <a:cs typeface="Arial" charset="0"/>
              </a:rPr>
              <a:t>Are difficult </a:t>
            </a:r>
            <a:r>
              <a:rPr lang="en-US" sz="1400" dirty="0">
                <a:solidFill>
                  <a:srgbClr val="646769"/>
                </a:solidFill>
                <a:latin typeface="Arial" charset="0"/>
                <a:cs typeface="Arial" charset="0"/>
              </a:rPr>
              <a:t>to search</a:t>
            </a:r>
          </a:p>
          <a:p>
            <a:pPr marL="925830" lvl="1" indent="-285750" defTabSz="457200">
              <a:spcBef>
                <a:spcPts val="0"/>
              </a:spcBef>
              <a:spcAft>
                <a:spcPts val="600"/>
              </a:spcAft>
              <a:buFont typeface="Lucida Grande"/>
              <a:buChar char="-"/>
              <a:defRPr/>
            </a:pPr>
            <a:r>
              <a:rPr lang="en-US" sz="1400" dirty="0">
                <a:solidFill>
                  <a:srgbClr val="646769"/>
                </a:solidFill>
                <a:latin typeface="Arial" charset="0"/>
                <a:cs typeface="Arial" charset="0"/>
              </a:rPr>
              <a:t>May cause tool problems due to size</a:t>
            </a:r>
          </a:p>
          <a:p>
            <a:pPr marL="925830" lvl="1" indent="-285750" defTabSz="457200">
              <a:spcBef>
                <a:spcPts val="0"/>
              </a:spcBef>
              <a:spcAft>
                <a:spcPts val="600"/>
              </a:spcAft>
              <a:buFont typeface="Lucida Grande"/>
              <a:buChar char="-"/>
              <a:defRPr/>
            </a:pPr>
            <a:r>
              <a:rPr lang="en-US" sz="1400" dirty="0" smtClean="0">
                <a:solidFill>
                  <a:srgbClr val="646769"/>
                </a:solidFill>
                <a:latin typeface="Arial" charset="0"/>
                <a:cs typeface="Arial" charset="0"/>
              </a:rPr>
              <a:t>Are hard </a:t>
            </a:r>
            <a:r>
              <a:rPr lang="en-US" sz="1400" dirty="0">
                <a:solidFill>
                  <a:srgbClr val="646769"/>
                </a:solidFill>
                <a:latin typeface="Arial" charset="0"/>
                <a:cs typeface="Arial" charset="0"/>
              </a:rPr>
              <a:t>to trace </a:t>
            </a:r>
            <a:r>
              <a:rPr lang="en-US" sz="1400" dirty="0" smtClean="0">
                <a:solidFill>
                  <a:srgbClr val="646769"/>
                </a:solidFill>
                <a:latin typeface="Arial" charset="0"/>
                <a:cs typeface="Arial" charset="0"/>
              </a:rPr>
              <a:t>when troubleshooting</a:t>
            </a:r>
          </a:p>
          <a:p>
            <a:pPr marL="182880" defTabSz="457200">
              <a:spcBef>
                <a:spcPts val="0"/>
              </a:spcBef>
              <a:spcAft>
                <a:spcPts val="600"/>
              </a:spcAft>
              <a:defRPr/>
            </a:pPr>
            <a:r>
              <a:rPr lang="en-US" sz="1400" spc="5" dirty="0">
                <a:solidFill>
                  <a:srgbClr val="646769"/>
                </a:solidFill>
                <a:cs typeface="Arial"/>
              </a:rPr>
              <a:t>To address these problems, subset schemas are used, </a:t>
            </a:r>
            <a:br>
              <a:rPr lang="en-US" sz="1400" spc="5" dirty="0">
                <a:solidFill>
                  <a:srgbClr val="646769"/>
                </a:solidFill>
                <a:cs typeface="Arial"/>
              </a:rPr>
            </a:br>
            <a:r>
              <a:rPr lang="en-US" sz="1400" spc="5" dirty="0">
                <a:solidFill>
                  <a:srgbClr val="646769"/>
                </a:solidFill>
                <a:cs typeface="Arial"/>
              </a:rPr>
              <a:t>which only contain the elements from NIEM that are </a:t>
            </a:r>
            <a:br>
              <a:rPr lang="en-US" sz="1400" spc="5" dirty="0">
                <a:solidFill>
                  <a:srgbClr val="646769"/>
                </a:solidFill>
                <a:cs typeface="Arial"/>
              </a:rPr>
            </a:br>
            <a:r>
              <a:rPr lang="en-US" sz="1400" spc="5" dirty="0">
                <a:solidFill>
                  <a:srgbClr val="646769"/>
                </a:solidFill>
                <a:cs typeface="Arial"/>
              </a:rPr>
              <a:t>used within an exchange. There</a:t>
            </a:r>
            <a:r>
              <a:rPr lang="en-US" sz="1400" spc="65" dirty="0">
                <a:solidFill>
                  <a:srgbClr val="646769"/>
                </a:solidFill>
                <a:cs typeface="Arial"/>
              </a:rPr>
              <a:t> </a:t>
            </a:r>
            <a:r>
              <a:rPr lang="en-US" sz="1400" spc="20" dirty="0">
                <a:solidFill>
                  <a:srgbClr val="646769"/>
                </a:solidFill>
                <a:cs typeface="Arial"/>
              </a:rPr>
              <a:t>is</a:t>
            </a:r>
            <a:r>
              <a:rPr lang="en-US" sz="1400" spc="-35" dirty="0">
                <a:solidFill>
                  <a:srgbClr val="646769"/>
                </a:solidFill>
                <a:cs typeface="Arial"/>
              </a:rPr>
              <a:t> </a:t>
            </a:r>
            <a:r>
              <a:rPr lang="en-US" sz="1400" spc="15" dirty="0">
                <a:solidFill>
                  <a:srgbClr val="646769"/>
                </a:solidFill>
                <a:cs typeface="Arial"/>
              </a:rPr>
              <a:t>a</a:t>
            </a:r>
            <a:r>
              <a:rPr lang="en-US" sz="1400" spc="-10" dirty="0">
                <a:solidFill>
                  <a:srgbClr val="646769"/>
                </a:solidFill>
                <a:cs typeface="Arial"/>
              </a:rPr>
              <a:t> </a:t>
            </a:r>
            <a:r>
              <a:rPr lang="en-US" sz="1400" spc="15" dirty="0">
                <a:solidFill>
                  <a:srgbClr val="646769"/>
                </a:solidFill>
                <a:cs typeface="Arial"/>
              </a:rPr>
              <a:t>strong</a:t>
            </a:r>
            <a:r>
              <a:rPr lang="en-US" sz="1400" spc="20" dirty="0">
                <a:solidFill>
                  <a:srgbClr val="646769"/>
                </a:solidFill>
                <a:cs typeface="Arial"/>
              </a:rPr>
              <a:t> </a:t>
            </a:r>
            <a:r>
              <a:rPr lang="en-US" sz="1400" spc="10" dirty="0">
                <a:solidFill>
                  <a:srgbClr val="646769"/>
                </a:solidFill>
                <a:cs typeface="Arial"/>
              </a:rPr>
              <a:t>connection</a:t>
            </a:r>
            <a:r>
              <a:rPr lang="en-US" sz="1400" spc="60" dirty="0">
                <a:solidFill>
                  <a:srgbClr val="646769"/>
                </a:solidFill>
                <a:cs typeface="Arial"/>
              </a:rPr>
              <a:t> </a:t>
            </a:r>
            <a:br>
              <a:rPr lang="en-US" sz="1400" spc="60" dirty="0">
                <a:solidFill>
                  <a:srgbClr val="646769"/>
                </a:solidFill>
                <a:cs typeface="Arial"/>
              </a:rPr>
            </a:br>
            <a:r>
              <a:rPr lang="en-US" sz="1400" spc="10" dirty="0">
                <a:solidFill>
                  <a:srgbClr val="646769"/>
                </a:solidFill>
                <a:cs typeface="Arial"/>
              </a:rPr>
              <a:t>between</a:t>
            </a:r>
            <a:r>
              <a:rPr lang="en-US" sz="1400" spc="5" dirty="0">
                <a:solidFill>
                  <a:srgbClr val="646769"/>
                </a:solidFill>
                <a:cs typeface="Arial"/>
              </a:rPr>
              <a:t> </a:t>
            </a:r>
            <a:r>
              <a:rPr lang="en-US" sz="1400" spc="5" dirty="0" err="1">
                <a:solidFill>
                  <a:srgbClr val="646769"/>
                </a:solidFill>
                <a:cs typeface="Arial"/>
              </a:rPr>
              <a:t>Wantlists</a:t>
            </a:r>
            <a:r>
              <a:rPr lang="en-US" sz="1400" spc="65" dirty="0">
                <a:solidFill>
                  <a:srgbClr val="646769"/>
                </a:solidFill>
                <a:cs typeface="Arial"/>
              </a:rPr>
              <a:t> </a:t>
            </a:r>
            <a:r>
              <a:rPr lang="en-US" sz="1400" spc="15" dirty="0">
                <a:solidFill>
                  <a:srgbClr val="646769"/>
                </a:solidFill>
                <a:cs typeface="Arial"/>
              </a:rPr>
              <a:t>and</a:t>
            </a:r>
            <a:r>
              <a:rPr lang="en-US" sz="1400" spc="50" dirty="0">
                <a:solidFill>
                  <a:srgbClr val="646769"/>
                </a:solidFill>
                <a:cs typeface="Arial"/>
              </a:rPr>
              <a:t> </a:t>
            </a:r>
            <a:r>
              <a:rPr lang="en-US" sz="1400" dirty="0">
                <a:solidFill>
                  <a:srgbClr val="646769"/>
                </a:solidFill>
                <a:cs typeface="Arial"/>
              </a:rPr>
              <a:t>subset</a:t>
            </a:r>
            <a:r>
              <a:rPr lang="en-US" sz="1400" spc="40" dirty="0">
                <a:solidFill>
                  <a:srgbClr val="646769"/>
                </a:solidFill>
                <a:cs typeface="Arial"/>
              </a:rPr>
              <a:t> </a:t>
            </a:r>
            <a:r>
              <a:rPr lang="en-US" sz="1400" spc="20" dirty="0">
                <a:solidFill>
                  <a:srgbClr val="646769"/>
                </a:solidFill>
                <a:cs typeface="Arial"/>
              </a:rPr>
              <a:t>schema</a:t>
            </a:r>
            <a:r>
              <a:rPr lang="en-US" sz="1400" spc="85" dirty="0">
                <a:solidFill>
                  <a:srgbClr val="646769"/>
                </a:solidFill>
                <a:cs typeface="Arial"/>
              </a:rPr>
              <a:t>s</a:t>
            </a:r>
            <a:r>
              <a:rPr lang="en-US" sz="1400" spc="55" dirty="0">
                <a:solidFill>
                  <a:srgbClr val="646769"/>
                </a:solidFill>
                <a:cs typeface="Arial"/>
              </a:rPr>
              <a:t>. </a:t>
            </a:r>
            <a:r>
              <a:rPr lang="en-US" sz="1400" spc="5" dirty="0" err="1">
                <a:solidFill>
                  <a:srgbClr val="646769"/>
                </a:solidFill>
                <a:cs typeface="Arial"/>
              </a:rPr>
              <a:t>Wantlists</a:t>
            </a:r>
            <a:r>
              <a:rPr lang="en-US" sz="1400" dirty="0">
                <a:solidFill>
                  <a:srgbClr val="646769"/>
                </a:solidFill>
                <a:cs typeface="Arial"/>
              </a:rPr>
              <a:t> </a:t>
            </a:r>
            <a:r>
              <a:rPr lang="en-US" sz="1400" spc="10" dirty="0">
                <a:solidFill>
                  <a:srgbClr val="646769"/>
                </a:solidFill>
                <a:cs typeface="Arial"/>
              </a:rPr>
              <a:t>contain</a:t>
            </a:r>
            <a:br>
              <a:rPr lang="en-US" sz="1400" spc="10" dirty="0">
                <a:solidFill>
                  <a:srgbClr val="646769"/>
                </a:solidFill>
                <a:cs typeface="Arial"/>
              </a:rPr>
            </a:br>
            <a:r>
              <a:rPr lang="en-US" sz="1400" spc="10" dirty="0">
                <a:solidFill>
                  <a:srgbClr val="646769"/>
                </a:solidFill>
                <a:cs typeface="Arial"/>
              </a:rPr>
              <a:t> </a:t>
            </a:r>
            <a:r>
              <a:rPr lang="en-US" sz="1400" spc="15" dirty="0">
                <a:solidFill>
                  <a:srgbClr val="646769"/>
                </a:solidFill>
                <a:cs typeface="Arial"/>
              </a:rPr>
              <a:t>a</a:t>
            </a:r>
            <a:r>
              <a:rPr lang="en-US" sz="1400" spc="60" dirty="0">
                <a:solidFill>
                  <a:srgbClr val="646769"/>
                </a:solidFill>
                <a:cs typeface="Arial"/>
              </a:rPr>
              <a:t> </a:t>
            </a:r>
            <a:r>
              <a:rPr lang="en-US" sz="1400" spc="10" dirty="0">
                <a:solidFill>
                  <a:srgbClr val="646769"/>
                </a:solidFill>
                <a:cs typeface="Arial"/>
              </a:rPr>
              <a:t>list</a:t>
            </a:r>
            <a:r>
              <a:rPr lang="en-US" sz="1400" spc="-30" dirty="0">
                <a:solidFill>
                  <a:srgbClr val="646769"/>
                </a:solidFill>
                <a:cs typeface="Arial"/>
              </a:rPr>
              <a:t> </a:t>
            </a:r>
            <a:r>
              <a:rPr lang="en-US" sz="1400" spc="10" dirty="0">
                <a:solidFill>
                  <a:srgbClr val="646769"/>
                </a:solidFill>
                <a:cs typeface="Arial"/>
              </a:rPr>
              <a:t>of</a:t>
            </a:r>
            <a:r>
              <a:rPr lang="en-US" sz="1400" spc="25" dirty="0">
                <a:solidFill>
                  <a:srgbClr val="646769"/>
                </a:solidFill>
                <a:cs typeface="Arial"/>
              </a:rPr>
              <a:t> </a:t>
            </a:r>
            <a:r>
              <a:rPr lang="en-US" sz="1400" spc="5" dirty="0">
                <a:solidFill>
                  <a:srgbClr val="646769"/>
                </a:solidFill>
                <a:cs typeface="Arial"/>
              </a:rPr>
              <a:t>elements</a:t>
            </a:r>
            <a:r>
              <a:rPr lang="en-US" sz="1400" spc="60" dirty="0">
                <a:solidFill>
                  <a:srgbClr val="646769"/>
                </a:solidFill>
                <a:cs typeface="Arial"/>
              </a:rPr>
              <a:t> </a:t>
            </a:r>
            <a:r>
              <a:rPr lang="en-US" sz="1400" spc="15" dirty="0">
                <a:solidFill>
                  <a:srgbClr val="646769"/>
                </a:solidFill>
                <a:cs typeface="Arial"/>
              </a:rPr>
              <a:t>and</a:t>
            </a:r>
            <a:r>
              <a:rPr lang="en-US" sz="1400" spc="-20" dirty="0">
                <a:solidFill>
                  <a:srgbClr val="646769"/>
                </a:solidFill>
                <a:cs typeface="Arial"/>
              </a:rPr>
              <a:t> </a:t>
            </a:r>
            <a:r>
              <a:rPr lang="en-US" sz="1400" spc="15" dirty="0">
                <a:solidFill>
                  <a:srgbClr val="646769"/>
                </a:solidFill>
                <a:cs typeface="Arial"/>
              </a:rPr>
              <a:t>types</a:t>
            </a:r>
            <a:r>
              <a:rPr lang="en-US" sz="1400" spc="5" dirty="0">
                <a:solidFill>
                  <a:srgbClr val="646769"/>
                </a:solidFill>
                <a:cs typeface="Arial"/>
              </a:rPr>
              <a:t> </a:t>
            </a:r>
            <a:r>
              <a:rPr lang="en-US" sz="1400" spc="15" dirty="0">
                <a:solidFill>
                  <a:srgbClr val="646769"/>
                </a:solidFill>
                <a:cs typeface="Arial"/>
              </a:rPr>
              <a:t>that</a:t>
            </a:r>
            <a:r>
              <a:rPr lang="en-US" sz="1400" spc="25" dirty="0">
                <a:solidFill>
                  <a:srgbClr val="646769"/>
                </a:solidFill>
                <a:cs typeface="Arial"/>
              </a:rPr>
              <a:t> </a:t>
            </a:r>
            <a:r>
              <a:rPr lang="en-US" sz="1400" spc="10" dirty="0">
                <a:solidFill>
                  <a:srgbClr val="646769"/>
                </a:solidFill>
                <a:cs typeface="Arial"/>
              </a:rPr>
              <a:t>are</a:t>
            </a:r>
            <a:r>
              <a:rPr lang="en-US" sz="1400" spc="5" dirty="0">
                <a:solidFill>
                  <a:srgbClr val="646769"/>
                </a:solidFill>
                <a:cs typeface="Arial"/>
              </a:rPr>
              <a:t> </a:t>
            </a:r>
            <a:r>
              <a:rPr lang="en-US" sz="1400" spc="15" dirty="0">
                <a:solidFill>
                  <a:srgbClr val="646769"/>
                </a:solidFill>
                <a:cs typeface="Arial"/>
              </a:rPr>
              <a:t>needed</a:t>
            </a:r>
            <a:r>
              <a:rPr lang="en-US" sz="1400" spc="50" dirty="0">
                <a:solidFill>
                  <a:srgbClr val="646769"/>
                </a:solidFill>
                <a:cs typeface="Arial"/>
              </a:rPr>
              <a:t> </a:t>
            </a:r>
            <a:r>
              <a:rPr lang="en-US" sz="1400" spc="30" dirty="0">
                <a:solidFill>
                  <a:srgbClr val="646769"/>
                </a:solidFill>
                <a:cs typeface="Arial"/>
              </a:rPr>
              <a:t>in</a:t>
            </a:r>
            <a:r>
              <a:rPr lang="en-US" sz="1400" spc="-65" dirty="0">
                <a:solidFill>
                  <a:srgbClr val="646769"/>
                </a:solidFill>
                <a:cs typeface="Arial"/>
              </a:rPr>
              <a:t> </a:t>
            </a:r>
            <a:r>
              <a:rPr lang="en-US" sz="1400" spc="5" dirty="0">
                <a:solidFill>
                  <a:srgbClr val="646769"/>
                </a:solidFill>
                <a:cs typeface="Arial"/>
              </a:rPr>
              <a:t>the</a:t>
            </a:r>
            <a:r>
              <a:rPr lang="en-US" sz="1400" spc="20" dirty="0">
                <a:solidFill>
                  <a:srgbClr val="646769"/>
                </a:solidFill>
                <a:cs typeface="Arial"/>
              </a:rPr>
              <a:t> </a:t>
            </a:r>
            <a:r>
              <a:rPr lang="en-US" sz="1400" spc="10" dirty="0">
                <a:solidFill>
                  <a:srgbClr val="646769"/>
                </a:solidFill>
                <a:cs typeface="Arial"/>
              </a:rPr>
              <a:t>subset</a:t>
            </a:r>
            <a:r>
              <a:rPr lang="en-US" sz="1400" spc="40" dirty="0">
                <a:solidFill>
                  <a:srgbClr val="646769"/>
                </a:solidFill>
                <a:cs typeface="Arial"/>
              </a:rPr>
              <a:t> </a:t>
            </a:r>
            <a:br>
              <a:rPr lang="en-US" sz="1400" spc="40" dirty="0">
                <a:solidFill>
                  <a:srgbClr val="646769"/>
                </a:solidFill>
                <a:cs typeface="Arial"/>
              </a:rPr>
            </a:br>
            <a:r>
              <a:rPr lang="en-US" sz="1400" spc="15" dirty="0">
                <a:solidFill>
                  <a:srgbClr val="646769"/>
                </a:solidFill>
                <a:cs typeface="Arial"/>
              </a:rPr>
              <a:t>schemas</a:t>
            </a:r>
            <a:r>
              <a:rPr lang="en-US" sz="1400" spc="40" dirty="0">
                <a:solidFill>
                  <a:srgbClr val="646769"/>
                </a:solidFill>
                <a:cs typeface="Arial"/>
              </a:rPr>
              <a:t> </a:t>
            </a:r>
            <a:r>
              <a:rPr lang="en-US" sz="1400" spc="5" dirty="0">
                <a:solidFill>
                  <a:srgbClr val="646769"/>
                </a:solidFill>
                <a:cs typeface="Arial"/>
              </a:rPr>
              <a:t>for</a:t>
            </a:r>
            <a:r>
              <a:rPr lang="en-US" sz="1400" spc="35" dirty="0">
                <a:solidFill>
                  <a:srgbClr val="646769"/>
                </a:solidFill>
                <a:cs typeface="Arial"/>
              </a:rPr>
              <a:t> </a:t>
            </a:r>
            <a:r>
              <a:rPr lang="en-US" sz="1400" spc="15" dirty="0">
                <a:solidFill>
                  <a:srgbClr val="646769"/>
                </a:solidFill>
                <a:cs typeface="Arial"/>
              </a:rPr>
              <a:t>a</a:t>
            </a:r>
            <a:r>
              <a:rPr lang="en-US" sz="1400" spc="-10" dirty="0">
                <a:solidFill>
                  <a:srgbClr val="646769"/>
                </a:solidFill>
                <a:cs typeface="Arial"/>
              </a:rPr>
              <a:t> </a:t>
            </a:r>
            <a:r>
              <a:rPr lang="en-US" sz="1400" spc="20" dirty="0">
                <a:solidFill>
                  <a:srgbClr val="646769"/>
                </a:solidFill>
                <a:cs typeface="Arial"/>
              </a:rPr>
              <a:t>given</a:t>
            </a:r>
            <a:r>
              <a:rPr lang="en-US" sz="1400" spc="10" dirty="0">
                <a:solidFill>
                  <a:srgbClr val="646769"/>
                </a:solidFill>
                <a:cs typeface="Arial"/>
              </a:rPr>
              <a:t> exchange</a:t>
            </a:r>
            <a:r>
              <a:rPr lang="en-US" sz="1400" spc="-145" dirty="0">
                <a:solidFill>
                  <a:srgbClr val="646769"/>
                </a:solidFill>
                <a:cs typeface="Arial"/>
              </a:rPr>
              <a:t> </a:t>
            </a:r>
            <a:r>
              <a:rPr lang="en-US" sz="1400" spc="155" dirty="0">
                <a:solidFill>
                  <a:srgbClr val="646769"/>
                </a:solidFill>
                <a:cs typeface="Arial"/>
              </a:rPr>
              <a:t>.</a:t>
            </a:r>
            <a:r>
              <a:rPr lang="en-US" sz="1400" spc="90" dirty="0">
                <a:solidFill>
                  <a:srgbClr val="646769"/>
                </a:solidFill>
                <a:cs typeface="Arial"/>
              </a:rPr>
              <a:t> </a:t>
            </a:r>
            <a:r>
              <a:rPr lang="en-US" sz="1400" spc="5" dirty="0" err="1">
                <a:solidFill>
                  <a:srgbClr val="646769"/>
                </a:solidFill>
                <a:cs typeface="Arial"/>
              </a:rPr>
              <a:t>Wantlists</a:t>
            </a:r>
            <a:r>
              <a:rPr lang="en-US" sz="1400" spc="30" dirty="0">
                <a:solidFill>
                  <a:srgbClr val="646769"/>
                </a:solidFill>
                <a:cs typeface="Arial"/>
              </a:rPr>
              <a:t> </a:t>
            </a:r>
            <a:r>
              <a:rPr lang="en-US" sz="1400" spc="35" dirty="0">
                <a:solidFill>
                  <a:srgbClr val="646769"/>
                </a:solidFill>
                <a:cs typeface="Arial"/>
              </a:rPr>
              <a:t>can</a:t>
            </a:r>
            <a:r>
              <a:rPr lang="en-US" sz="1400" spc="10" dirty="0">
                <a:solidFill>
                  <a:srgbClr val="646769"/>
                </a:solidFill>
                <a:cs typeface="Arial"/>
              </a:rPr>
              <a:t> </a:t>
            </a:r>
            <a:r>
              <a:rPr lang="en-US" sz="1400" spc="35" dirty="0">
                <a:solidFill>
                  <a:srgbClr val="646769"/>
                </a:solidFill>
                <a:cs typeface="Arial"/>
              </a:rPr>
              <a:t>be</a:t>
            </a:r>
            <a:r>
              <a:rPr lang="en-US" sz="1400" spc="-35" dirty="0">
                <a:solidFill>
                  <a:srgbClr val="646769"/>
                </a:solidFill>
                <a:cs typeface="Arial"/>
              </a:rPr>
              <a:t> </a:t>
            </a:r>
            <a:r>
              <a:rPr lang="en-US" sz="1400" spc="25" dirty="0">
                <a:solidFill>
                  <a:srgbClr val="646769"/>
                </a:solidFill>
                <a:cs typeface="Arial"/>
              </a:rPr>
              <a:t>used</a:t>
            </a:r>
            <a:r>
              <a:rPr lang="en-US" sz="1400" spc="-30" dirty="0">
                <a:solidFill>
                  <a:srgbClr val="646769"/>
                </a:solidFill>
                <a:cs typeface="Arial"/>
              </a:rPr>
              <a:t> </a:t>
            </a:r>
            <a:r>
              <a:rPr lang="en-US" sz="1400" spc="20" dirty="0">
                <a:solidFill>
                  <a:srgbClr val="646769"/>
                </a:solidFill>
                <a:cs typeface="Arial"/>
              </a:rPr>
              <a:t>to</a:t>
            </a:r>
            <a:r>
              <a:rPr lang="en-US" sz="1400" spc="10" dirty="0">
                <a:solidFill>
                  <a:srgbClr val="646769"/>
                </a:solidFill>
                <a:cs typeface="Arial"/>
              </a:rPr>
              <a:t> </a:t>
            </a:r>
            <a:br>
              <a:rPr lang="en-US" sz="1400" spc="10" dirty="0">
                <a:solidFill>
                  <a:srgbClr val="646769"/>
                </a:solidFill>
                <a:cs typeface="Arial"/>
              </a:rPr>
            </a:br>
            <a:r>
              <a:rPr lang="en-US" sz="1400" spc="5" dirty="0">
                <a:solidFill>
                  <a:srgbClr val="646769"/>
                </a:solidFill>
                <a:cs typeface="Arial"/>
              </a:rPr>
              <a:t>create subset</a:t>
            </a:r>
            <a:r>
              <a:rPr lang="en-US" sz="1400" spc="65" dirty="0">
                <a:solidFill>
                  <a:srgbClr val="646769"/>
                </a:solidFill>
                <a:cs typeface="Arial"/>
              </a:rPr>
              <a:t> </a:t>
            </a:r>
            <a:r>
              <a:rPr lang="en-US" sz="1400" spc="5" dirty="0">
                <a:solidFill>
                  <a:srgbClr val="646769"/>
                </a:solidFill>
                <a:cs typeface="Arial"/>
              </a:rPr>
              <a:t>schemas</a:t>
            </a:r>
            <a:r>
              <a:rPr lang="en-US" sz="1400" spc="70" dirty="0">
                <a:solidFill>
                  <a:srgbClr val="646769"/>
                </a:solidFill>
                <a:cs typeface="Arial"/>
              </a:rPr>
              <a:t> </a:t>
            </a:r>
            <a:r>
              <a:rPr lang="en-US" sz="1400" spc="20" dirty="0">
                <a:solidFill>
                  <a:srgbClr val="646769"/>
                </a:solidFill>
                <a:cs typeface="Arial"/>
              </a:rPr>
              <a:t>when</a:t>
            </a:r>
            <a:r>
              <a:rPr lang="en-US" sz="1400" spc="60" dirty="0">
                <a:solidFill>
                  <a:srgbClr val="646769"/>
                </a:solidFill>
                <a:cs typeface="Arial"/>
              </a:rPr>
              <a:t> </a:t>
            </a:r>
            <a:r>
              <a:rPr lang="en-US" sz="1400" spc="15" dirty="0">
                <a:solidFill>
                  <a:srgbClr val="646769"/>
                </a:solidFill>
                <a:cs typeface="Arial"/>
              </a:rPr>
              <a:t>loaded</a:t>
            </a:r>
            <a:r>
              <a:rPr lang="en-US" sz="1400" spc="25" dirty="0">
                <a:solidFill>
                  <a:srgbClr val="646769"/>
                </a:solidFill>
                <a:cs typeface="Arial"/>
              </a:rPr>
              <a:t> </a:t>
            </a:r>
            <a:r>
              <a:rPr lang="en-US" sz="1400" spc="10" dirty="0">
                <a:solidFill>
                  <a:srgbClr val="646769"/>
                </a:solidFill>
                <a:cs typeface="Arial"/>
              </a:rPr>
              <a:t>into</a:t>
            </a:r>
            <a:r>
              <a:rPr lang="en-US" sz="1400" spc="15" dirty="0">
                <a:solidFill>
                  <a:srgbClr val="646769"/>
                </a:solidFill>
                <a:cs typeface="Arial"/>
              </a:rPr>
              <a:t> a</a:t>
            </a:r>
            <a:r>
              <a:rPr lang="en-US" sz="1400" spc="-10" dirty="0">
                <a:solidFill>
                  <a:srgbClr val="646769"/>
                </a:solidFill>
                <a:cs typeface="Arial"/>
              </a:rPr>
              <a:t> </a:t>
            </a:r>
            <a:r>
              <a:rPr lang="en-US" sz="1400" dirty="0">
                <a:solidFill>
                  <a:srgbClr val="646769"/>
                </a:solidFill>
                <a:cs typeface="Arial"/>
              </a:rPr>
              <a:t>tool.</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8" name="Straight Connector 17"/>
          <p:cNvCxnSpPr/>
          <p:nvPr/>
        </p:nvCxnSpPr>
        <p:spPr>
          <a:xfrm>
            <a:off x="451484" y="260675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pic>
        <p:nvPicPr>
          <p:cNvPr id="19" name="Picture 2"/>
          <p:cNvPicPr>
            <a:picLocks noChangeAspect="1" noChangeArrowheads="1"/>
          </p:cNvPicPr>
          <p:nvPr/>
        </p:nvPicPr>
        <p:blipFill>
          <a:blip r:embed="rId2" cstate="print"/>
          <a:srcRect/>
          <a:stretch>
            <a:fillRect/>
          </a:stretch>
        </p:blipFill>
        <p:spPr bwMode="auto">
          <a:xfrm>
            <a:off x="5268426" y="3501432"/>
            <a:ext cx="3640252" cy="1968664"/>
          </a:xfrm>
          <a:prstGeom prst="rect">
            <a:avLst/>
          </a:prstGeom>
          <a:noFill/>
          <a:ln w="9525">
            <a:noFill/>
            <a:miter lim="800000"/>
            <a:headEnd/>
            <a:tailEnd/>
          </a:ln>
        </p:spPr>
      </p:pic>
      <p:sp>
        <p:nvSpPr>
          <p:cNvPr id="3" name="Slide Number Placeholder 2"/>
          <p:cNvSpPr>
            <a:spLocks noGrp="1"/>
          </p:cNvSpPr>
          <p:nvPr>
            <p:ph type="sldNum" sz="quarter" idx="4"/>
          </p:nvPr>
        </p:nvSpPr>
        <p:spPr/>
        <p:txBody>
          <a:bodyPr/>
          <a:lstStyle/>
          <a:p>
            <a:fld id="{6E6030FC-FB78-5E4D-92EA-5D9433591EA9}" type="slidenum">
              <a:rPr lang="en-US" smtClean="0"/>
              <a:pPr/>
              <a:t>140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0" indent="0">
              <a:buNone/>
            </a:pPr>
            <a:r>
              <a:rPr lang="en-US" dirty="0">
                <a:solidFill>
                  <a:schemeClr val="tx1"/>
                </a:solidFill>
              </a:rPr>
              <a:t>A Subset schema contains only those types and elements you </a:t>
            </a:r>
            <a:r>
              <a:rPr lang="en-US" dirty="0" smtClean="0">
                <a:solidFill>
                  <a:schemeClr val="tx1"/>
                </a:solidFill>
              </a:rPr>
              <a:t>need for </a:t>
            </a:r>
            <a:r>
              <a:rPr lang="en-US" dirty="0">
                <a:solidFill>
                  <a:schemeClr val="tx1"/>
                </a:solidFill>
              </a:rPr>
              <a:t>a particular exchange.</a:t>
            </a:r>
          </a:p>
          <a:p>
            <a:pPr marL="0" indent="0">
              <a:buNone/>
            </a:pPr>
            <a:endParaRPr lang="en-US" dirty="0">
              <a:solidFill>
                <a:schemeClr val="tx1"/>
              </a:solidFill>
            </a:endParaRPr>
          </a:p>
        </p:txBody>
      </p:sp>
      <p:sp>
        <p:nvSpPr>
          <p:cNvPr id="131074" name="Title 2"/>
          <p:cNvSpPr>
            <a:spLocks noGrp="1"/>
          </p:cNvSpPr>
          <p:nvPr>
            <p:ph type="title"/>
          </p:nvPr>
        </p:nvSpPr>
        <p:spPr/>
        <p:txBody>
          <a:bodyPr>
            <a:normAutofit/>
          </a:bodyPr>
          <a:lstStyle/>
          <a:p>
            <a:r>
              <a:rPr lang="en-US" smtClean="0"/>
              <a:t>Subset Schema</a:t>
            </a:r>
          </a:p>
        </p:txBody>
      </p:sp>
      <p:sp>
        <p:nvSpPr>
          <p:cNvPr id="9" name="Oval 17"/>
          <p:cNvSpPr>
            <a:spLocks noChangeArrowheads="1"/>
          </p:cNvSpPr>
          <p:nvPr/>
        </p:nvSpPr>
        <p:spPr bwMode="auto">
          <a:xfrm>
            <a:off x="1447800" y="2286000"/>
            <a:ext cx="5867400" cy="3581400"/>
          </a:xfrm>
          <a:prstGeom prst="ellipse">
            <a:avLst/>
          </a:prstGeom>
          <a:gradFill rotWithShape="1">
            <a:gsLst>
              <a:gs pos="35000">
                <a:srgbClr val="FFFFFF"/>
              </a:gs>
              <a:gs pos="100000">
                <a:schemeClr val="accent1">
                  <a:lumMod val="40000"/>
                  <a:lumOff val="60000"/>
                </a:schemeClr>
              </a:gs>
            </a:gsLst>
            <a:path path="shape">
              <a:fillToRect l="50000" t="50000" r="50000" b="50000"/>
            </a:path>
          </a:gradFill>
          <a:ln w="3175">
            <a:solidFill>
              <a:schemeClr val="accent1">
                <a:lumMod val="20000"/>
                <a:lumOff val="80000"/>
              </a:schemeClr>
            </a:solidFill>
          </a:ln>
          <a:effectLst/>
          <a:extLst/>
        </p:spPr>
        <p:txBody>
          <a:bodyPr wrap="none" anchor="ctr"/>
          <a:lstStyle/>
          <a:p>
            <a:pPr marL="0" marR="0" lvl="0" indent="0" defTabSz="914400" eaLnBrk="1" fontAlgn="auto" latinLnBrk="0" hangingPunct="1">
              <a:lnSpc>
                <a:spcPct val="100000"/>
              </a:lnSpc>
              <a:spcBef>
                <a:spcPts val="300"/>
              </a:spcBef>
              <a:spcAft>
                <a:spcPts val="0"/>
              </a:spcAft>
              <a:buClr>
                <a:srgbClr val="000000"/>
              </a:buClr>
              <a:buSzPct val="80000"/>
              <a:buFontTx/>
              <a:buNone/>
              <a:tabLst/>
              <a:defRPr/>
            </a:pPr>
            <a:endParaRPr kumimoji="0" lang="en-US" sz="1200" b="1" i="0" u="none" strike="noStrike" kern="0" cap="none" spc="0" normalizeH="0" baseline="0" noProof="0" smtClean="0">
              <a:ln>
                <a:noFill/>
              </a:ln>
              <a:solidFill>
                <a:srgbClr val="000000"/>
              </a:solidFill>
              <a:effectLst/>
              <a:uLnTx/>
              <a:uFillTx/>
              <a:cs typeface="Arial" charset="0"/>
            </a:endParaRPr>
          </a:p>
        </p:txBody>
      </p:sp>
      <p:sp>
        <p:nvSpPr>
          <p:cNvPr id="10" name="Oval 18"/>
          <p:cNvSpPr>
            <a:spLocks noChangeArrowheads="1"/>
          </p:cNvSpPr>
          <p:nvPr/>
        </p:nvSpPr>
        <p:spPr bwMode="auto">
          <a:xfrm>
            <a:off x="4648200" y="3581400"/>
            <a:ext cx="1600200" cy="990600"/>
          </a:xfrm>
          <a:prstGeom prst="ellipse">
            <a:avLst/>
          </a:prstGeom>
          <a:noFill/>
          <a:ln w="25400">
            <a:solidFill>
              <a:schemeClr val="tx1"/>
            </a:solidFill>
            <a:prstDash val="sysDot"/>
            <a:round/>
            <a:headEnd/>
            <a:tailEnd/>
          </a:ln>
          <a:effectLst/>
        </p:spPr>
        <p:txBody>
          <a:bodyPr wrap="none" anchor="ctr"/>
          <a:lstStyle/>
          <a:p>
            <a:pPr marL="0" marR="0" lvl="0" indent="0" algn="l" defTabSz="914400" eaLnBrk="1" fontAlgn="auto" latinLnBrk="0" hangingPunct="1">
              <a:lnSpc>
                <a:spcPct val="100000"/>
              </a:lnSpc>
              <a:spcBef>
                <a:spcPts val="300"/>
              </a:spcBef>
              <a:spcAft>
                <a:spcPts val="0"/>
              </a:spcAft>
              <a:buClr>
                <a:srgbClr val="000000"/>
              </a:buClr>
              <a:buSzPct val="80000"/>
              <a:buFontTx/>
              <a:buNone/>
              <a:tabLst/>
              <a:defRPr/>
            </a:pPr>
            <a:endParaRPr kumimoji="0" lang="en-US" sz="1100" b="0" i="0" u="none" strike="noStrike" kern="0" cap="none" spc="0" normalizeH="0" baseline="0" noProof="0">
              <a:ln>
                <a:noFill/>
              </a:ln>
              <a:solidFill>
                <a:srgbClr val="000000"/>
              </a:solidFill>
              <a:effectLst/>
              <a:uLnTx/>
              <a:uFillTx/>
              <a:cs typeface="Arial" charset="0"/>
            </a:endParaRPr>
          </a:p>
        </p:txBody>
      </p:sp>
      <p:sp>
        <p:nvSpPr>
          <p:cNvPr id="12" name="Rectangle 23"/>
          <p:cNvSpPr>
            <a:spLocks noChangeArrowheads="1"/>
          </p:cNvSpPr>
          <p:nvPr/>
        </p:nvSpPr>
        <p:spPr bwMode="auto">
          <a:xfrm>
            <a:off x="3260437" y="2854037"/>
            <a:ext cx="2079841" cy="400110"/>
          </a:xfrm>
          <a:prstGeom prst="rect">
            <a:avLst/>
          </a:prstGeom>
          <a:noFill/>
          <a:ln w="9525">
            <a:noFill/>
            <a:miter lim="800000"/>
            <a:headEnd/>
            <a:tailEnd/>
          </a:ln>
          <a:effectLst>
            <a:prstShdw prst="shdw17" dist="17961" dir="2700000">
              <a:srgbClr val="BBE0E3">
                <a:gamma/>
                <a:shade val="60000"/>
                <a:invGamma/>
              </a:srgbClr>
            </a:prstShdw>
          </a:effectLst>
        </p:spPr>
        <p:txBody>
          <a:bodyPr wrap="none">
            <a:spAutoFit/>
          </a:bodyPr>
          <a:lstStyle/>
          <a:p>
            <a:pPr marL="0" marR="0" lvl="0" indent="0" algn="l" defTabSz="914400" eaLnBrk="1" fontAlgn="auto" latinLnBrk="0" hangingPunct="1">
              <a:lnSpc>
                <a:spcPct val="100000"/>
              </a:lnSpc>
              <a:spcBef>
                <a:spcPts val="300"/>
              </a:spcBef>
              <a:spcAft>
                <a:spcPts val="0"/>
              </a:spcAft>
              <a:buClr>
                <a:srgbClr val="000000"/>
              </a:buClr>
              <a:buSzPct val="80000"/>
              <a:buFontTx/>
              <a:buNone/>
              <a:tabLst/>
              <a:defRPr/>
            </a:pPr>
            <a:r>
              <a:rPr kumimoji="0" lang="en-US" sz="2000" b="1" i="0" u="none" strike="noStrike" kern="0" cap="none" spc="0" normalizeH="0" baseline="0" noProof="0" dirty="0">
                <a:ln>
                  <a:noFill/>
                </a:ln>
                <a:solidFill>
                  <a:srgbClr val="1F497D"/>
                </a:solidFill>
                <a:effectLst/>
                <a:uLnTx/>
                <a:uFillTx/>
                <a:cs typeface="Arial" charset="0"/>
              </a:rPr>
              <a:t>Full Data Model</a:t>
            </a:r>
          </a:p>
        </p:txBody>
      </p:sp>
      <p:sp>
        <p:nvSpPr>
          <p:cNvPr id="15" name="Rectangle 24"/>
          <p:cNvSpPr>
            <a:spLocks noChangeArrowheads="1"/>
          </p:cNvSpPr>
          <p:nvPr/>
        </p:nvSpPr>
        <p:spPr bwMode="auto">
          <a:xfrm>
            <a:off x="4895850" y="3829050"/>
            <a:ext cx="1123950" cy="495300"/>
          </a:xfrm>
          <a:prstGeom prst="rect">
            <a:avLst/>
          </a:prstGeom>
          <a:noFill/>
          <a:ln w="9525">
            <a:noFill/>
            <a:miter lim="800000"/>
            <a:headEnd/>
            <a:tailEnd/>
          </a:ln>
          <a:effectLst>
            <a:prstShdw prst="shdw17" dist="17961" dir="2700000">
              <a:srgbClr val="BBE0E3">
                <a:gamma/>
                <a:shade val="60000"/>
                <a:invGamma/>
              </a:srgbClr>
            </a:prstShdw>
          </a:effectLst>
        </p:spPr>
        <p:txBody>
          <a:bodyPr wrap="none">
            <a:spAutoFit/>
          </a:bodyPr>
          <a:lstStyle/>
          <a:p>
            <a:pPr marL="0" marR="0" lvl="0" indent="0" algn="ctr" defTabSz="914400" eaLnBrk="1" fontAlgn="auto" latinLnBrk="0" hangingPunct="1">
              <a:lnSpc>
                <a:spcPct val="100000"/>
              </a:lnSpc>
              <a:spcBef>
                <a:spcPts val="300"/>
              </a:spcBef>
              <a:spcAft>
                <a:spcPts val="0"/>
              </a:spcAft>
              <a:buClr>
                <a:srgbClr val="000000"/>
              </a:buClr>
              <a:buSzPct val="80000"/>
              <a:buFontTx/>
              <a:buNone/>
              <a:tabLst/>
              <a:defRPr/>
            </a:pPr>
            <a:r>
              <a:rPr kumimoji="0" lang="en-US" sz="1200" b="1" i="0" u="none" strike="noStrike" kern="0" cap="none" spc="0" normalizeH="0" baseline="0" noProof="0" dirty="0">
                <a:ln>
                  <a:noFill/>
                </a:ln>
                <a:solidFill>
                  <a:schemeClr val="tx2"/>
                </a:solidFill>
                <a:effectLst/>
                <a:uLnTx/>
                <a:uFillTx/>
                <a:cs typeface="Arial" charset="0"/>
              </a:rPr>
              <a:t>Limited area </a:t>
            </a:r>
          </a:p>
          <a:p>
            <a:pPr marL="0" marR="0" lvl="0" indent="0" algn="ctr" defTabSz="914400" eaLnBrk="1" fontAlgn="auto" latinLnBrk="0" hangingPunct="1">
              <a:lnSpc>
                <a:spcPct val="100000"/>
              </a:lnSpc>
              <a:spcBef>
                <a:spcPts val="300"/>
              </a:spcBef>
              <a:spcAft>
                <a:spcPts val="0"/>
              </a:spcAft>
              <a:buClr>
                <a:srgbClr val="000000"/>
              </a:buClr>
              <a:buSzPct val="80000"/>
              <a:buFontTx/>
              <a:buNone/>
              <a:tabLst/>
              <a:defRPr/>
            </a:pPr>
            <a:r>
              <a:rPr kumimoji="0" lang="en-US" sz="1200" b="1" i="0" u="none" strike="noStrike" kern="0" cap="none" spc="0" normalizeH="0" baseline="0" noProof="0" dirty="0">
                <a:ln>
                  <a:noFill/>
                </a:ln>
                <a:solidFill>
                  <a:schemeClr val="tx2"/>
                </a:solidFill>
                <a:effectLst/>
                <a:uLnTx/>
                <a:uFillTx/>
                <a:cs typeface="Arial" charset="0"/>
              </a:rPr>
              <a:t>of interest</a:t>
            </a:r>
          </a:p>
        </p:txBody>
      </p:sp>
      <p:grpSp>
        <p:nvGrpSpPr>
          <p:cNvPr id="13" name="Group 12"/>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Oval Callout 1"/>
          <p:cNvSpPr/>
          <p:nvPr/>
        </p:nvSpPr>
        <p:spPr>
          <a:xfrm>
            <a:off x="7008089" y="1906731"/>
            <a:ext cx="1789547" cy="1198997"/>
          </a:xfrm>
          <a:prstGeom prst="wedgeEllipseCallout">
            <a:avLst>
              <a:gd name="adj1" fmla="val -96396"/>
              <a:gd name="adj2" fmla="val 111689"/>
            </a:avLst>
          </a:prstGeom>
          <a:gradFill>
            <a:gsLst>
              <a:gs pos="0">
                <a:schemeClr val="tx1"/>
              </a:gs>
              <a:gs pos="100000">
                <a:schemeClr val="bg1">
                  <a:lumMod val="85000"/>
                </a:schemeClr>
              </a:gs>
            </a:gsLst>
          </a:gradFill>
          <a:ln w="31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solidFill>
                  <a:schemeClr val="tx1"/>
                </a:solidFill>
              </a:rPr>
              <a:t>What I </a:t>
            </a:r>
            <a:r>
              <a:rPr lang="en-US" sz="1500" dirty="0" smtClean="0">
                <a:solidFill>
                  <a:schemeClr val="tx1"/>
                </a:solidFill>
              </a:rPr>
              <a:t>Need</a:t>
            </a:r>
            <a:endParaRPr lang="en-US" sz="1500" dirty="0">
              <a:solidFill>
                <a:schemeClr val="tx1"/>
              </a:solidFil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141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9" name="Title 2"/>
          <p:cNvSpPr>
            <a:spLocks noGrp="1"/>
          </p:cNvSpPr>
          <p:nvPr>
            <p:ph type="title"/>
          </p:nvPr>
        </p:nvSpPr>
        <p:spPr/>
        <p:txBody>
          <a:bodyPr>
            <a:normAutofit/>
          </a:bodyPr>
          <a:lstStyle/>
          <a:p>
            <a:r>
              <a:rPr lang="en-US" smtClean="0"/>
              <a:t>Subset Schema Generation</a:t>
            </a:r>
          </a:p>
        </p:txBody>
      </p:sp>
      <p:sp>
        <p:nvSpPr>
          <p:cNvPr id="7" name="Rounded Rectangle 6"/>
          <p:cNvSpPr/>
          <p:nvPr/>
        </p:nvSpPr>
        <p:spPr bwMode="auto">
          <a:xfrm>
            <a:off x="380999" y="1439787"/>
            <a:ext cx="8305801" cy="409972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NIEM Tools</a:t>
            </a:r>
          </a:p>
        </p:txBody>
      </p:sp>
      <p:sp>
        <p:nvSpPr>
          <p:cNvPr id="8" name="Text Placeholder 11"/>
          <p:cNvSpPr txBox="1">
            <a:spLocks/>
          </p:cNvSpPr>
          <p:nvPr/>
        </p:nvSpPr>
        <p:spPr>
          <a:xfrm>
            <a:off x="634990" y="2050473"/>
            <a:ext cx="7885545" cy="3276600"/>
          </a:xfrm>
          <a:prstGeom prst="rect">
            <a:avLst/>
          </a:prstGeom>
        </p:spPr>
        <p:txBody>
          <a:bodyPr/>
          <a:lstStyle/>
          <a:p>
            <a:pPr marL="285750" indent="-285750">
              <a:spcBef>
                <a:spcPts val="1032"/>
              </a:spcBef>
              <a:buFont typeface="Arial" pitchFamily="34" charset="0"/>
              <a:buChar char="•"/>
              <a:defRPr/>
            </a:pPr>
            <a:r>
              <a:rPr lang="en-US" sz="2000" dirty="0">
                <a:solidFill>
                  <a:srgbClr val="686868"/>
                </a:solidFill>
              </a:rPr>
              <a:t>NIEM </a:t>
            </a:r>
            <a:r>
              <a:rPr lang="en-US" sz="2000" dirty="0" smtClean="0">
                <a:solidFill>
                  <a:srgbClr val="686868"/>
                </a:solidFill>
              </a:rPr>
              <a:t>software does </a:t>
            </a:r>
            <a:r>
              <a:rPr lang="en-US" sz="2000" dirty="0">
                <a:solidFill>
                  <a:srgbClr val="686868"/>
                </a:solidFill>
              </a:rPr>
              <a:t>assist in the creation of subset schemas; no need to code by hand</a:t>
            </a:r>
          </a:p>
          <a:p>
            <a:pPr marL="742950" lvl="1" indent="-285750" fontAlgn="auto">
              <a:spcBef>
                <a:spcPct val="20000"/>
              </a:spcBef>
              <a:spcAft>
                <a:spcPts val="0"/>
              </a:spcAft>
              <a:buFont typeface="Arial" pitchFamily="34" charset="0"/>
              <a:buChar char="–"/>
              <a:defRPr/>
            </a:pPr>
            <a:r>
              <a:rPr lang="en-US" sz="1600" dirty="0">
                <a:solidFill>
                  <a:srgbClr val="686868"/>
                </a:solidFill>
              </a:rPr>
              <a:t>Useful to understand the structure of subset schemas for troubleshooting or customization purposes</a:t>
            </a:r>
          </a:p>
          <a:p>
            <a:pPr marL="742950" lvl="1" indent="-285750" fontAlgn="auto">
              <a:spcBef>
                <a:spcPct val="20000"/>
              </a:spcBef>
              <a:spcAft>
                <a:spcPts val="0"/>
              </a:spcAft>
              <a:buFont typeface="Arial" pitchFamily="34" charset="0"/>
              <a:buChar char="–"/>
              <a:defRPr/>
            </a:pPr>
            <a:r>
              <a:rPr lang="en-US" sz="1600" dirty="0" err="1">
                <a:solidFill>
                  <a:srgbClr val="686868"/>
                </a:solidFill>
              </a:rPr>
              <a:t>Wantlists</a:t>
            </a:r>
            <a:r>
              <a:rPr lang="en-US" sz="1600" dirty="0">
                <a:solidFill>
                  <a:srgbClr val="686868"/>
                </a:solidFill>
              </a:rPr>
              <a:t> are used to define the list of elements and types that should be contained within the subset schemas for an </a:t>
            </a:r>
            <a:r>
              <a:rPr lang="en-US" sz="1600" dirty="0" smtClean="0">
                <a:solidFill>
                  <a:srgbClr val="686868"/>
                </a:solidFill>
              </a:rPr>
              <a:t>exchange. </a:t>
            </a:r>
            <a:r>
              <a:rPr lang="en-US" sz="1600" dirty="0" err="1" smtClean="0">
                <a:solidFill>
                  <a:srgbClr val="686868"/>
                </a:solidFill>
              </a:rPr>
              <a:t>Wantlists</a:t>
            </a:r>
            <a:r>
              <a:rPr lang="en-US" sz="1600" dirty="0" smtClean="0">
                <a:solidFill>
                  <a:srgbClr val="686868"/>
                </a:solidFill>
              </a:rPr>
              <a:t> </a:t>
            </a:r>
            <a:r>
              <a:rPr lang="en-US" sz="1600" dirty="0">
                <a:solidFill>
                  <a:srgbClr val="686868"/>
                </a:solidFill>
              </a:rPr>
              <a:t>are uploaded to a tool to generate subset schemas</a:t>
            </a:r>
          </a:p>
          <a:p>
            <a:pPr marL="285750" indent="-285750">
              <a:spcBef>
                <a:spcPts val="1032"/>
              </a:spcBef>
              <a:buFont typeface="Arial" pitchFamily="34" charset="0"/>
              <a:buChar char="•"/>
              <a:defRPr/>
            </a:pPr>
            <a:r>
              <a:rPr lang="en-US" sz="2000" dirty="0" smtClean="0">
                <a:solidFill>
                  <a:srgbClr val="686868"/>
                </a:solidFill>
              </a:rPr>
              <a:t>When </a:t>
            </a:r>
            <a:r>
              <a:rPr lang="en-US" sz="2000" dirty="0">
                <a:solidFill>
                  <a:srgbClr val="686868"/>
                </a:solidFill>
              </a:rPr>
              <a:t>generating subset schemas with NIEM Tools, the subset schemas are placed in a pre-determined folder structure within the downloaded zip file</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 Placeholder 2"/>
          <p:cNvSpPr txBox="1">
            <a:spLocks/>
          </p:cNvSpPr>
          <p:nvPr/>
        </p:nvSpPr>
        <p:spPr bwMode="auto">
          <a:xfrm>
            <a:off x="168275" y="1276350"/>
            <a:ext cx="8339138" cy="4895850"/>
          </a:xfrm>
          <a:prstGeom prst="rect">
            <a:avLst/>
          </a:prstGeom>
          <a:noFill/>
          <a:ln w="9525">
            <a:solidFill>
              <a:srgbClr val="304776"/>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228600" marR="0" lvl="0" indent="-2286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 data type for a conveyance designed to carry an operator, passengers and/or cargo, over    land.&lt;/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nc:ConveyanceType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nc:VehicleAugmentationPoint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500" b="0" i="0" u="none" strike="noStrike" kern="1200" cap="none" spc="0" normalizeH="0" baseline="0" noProof="0" dirty="0" smtClean="0">
              <a:ln>
                <a:noFill/>
              </a:ln>
              <a:solidFill>
                <a:srgbClr val="000000"/>
              </a:solidFill>
              <a:effectLst/>
              <a:uLnTx/>
              <a:uFillTx/>
              <a:latin typeface="Calibri" pitchFamily="34" charset="0"/>
              <a:cs typeface="Calibri" pitchFamily="34" charset="0"/>
            </a:endParaRP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name="Vehicle"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niem-xsd:nonNegativeInteger</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sp>
        <p:nvSpPr>
          <p:cNvPr id="141317" name="Title 2"/>
          <p:cNvSpPr>
            <a:spLocks noGrp="1"/>
          </p:cNvSpPr>
          <p:nvPr>
            <p:ph type="title"/>
          </p:nvPr>
        </p:nvSpPr>
        <p:spPr/>
        <p:txBody>
          <a:bodyPr/>
          <a:lstStyle/>
          <a:p>
            <a:r>
              <a:rPr lang="en-US" smtClean="0"/>
              <a:t>Subset Schema Example</a:t>
            </a:r>
            <a:endParaRPr lang="en-US" dirty="0" smtClean="0"/>
          </a:p>
        </p:txBody>
      </p:sp>
      <p:sp>
        <p:nvSpPr>
          <p:cNvPr id="11" name="Rectangle 10"/>
          <p:cNvSpPr/>
          <p:nvPr/>
        </p:nvSpPr>
        <p:spPr>
          <a:xfrm>
            <a:off x="122792" y="838200"/>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Subset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1" name="Group 24"/>
          <p:cNvGrpSpPr>
            <a:grpSpLocks/>
          </p:cNvGrpSpPr>
          <p:nvPr/>
        </p:nvGrpSpPr>
        <p:grpSpPr bwMode="auto">
          <a:xfrm>
            <a:off x="146049" y="1298618"/>
            <a:ext cx="8077618" cy="4873582"/>
            <a:chOff x="685799" y="1600145"/>
            <a:chExt cx="8077417" cy="4847090"/>
          </a:xfrm>
        </p:grpSpPr>
        <p:sp>
          <p:nvSpPr>
            <p:cNvPr id="32" name="Rectangle 31"/>
            <p:cNvSpPr/>
            <p:nvPr/>
          </p:nvSpPr>
          <p:spPr>
            <a:xfrm>
              <a:off x="685799" y="1600145"/>
              <a:ext cx="8075412" cy="370248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33" name="TextBox 6"/>
            <p:cNvSpPr txBox="1">
              <a:spLocks noChangeArrowheads="1"/>
            </p:cNvSpPr>
            <p:nvPr/>
          </p:nvSpPr>
          <p:spPr bwMode="auto">
            <a:xfrm>
              <a:off x="6248616" y="1603961"/>
              <a:ext cx="2514600" cy="30475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2060"/>
                  </a:solidFill>
                  <a:effectLst/>
                  <a:uLnTx/>
                  <a:uFillTx/>
                </a:rPr>
                <a:t>Definition for </a:t>
              </a:r>
              <a:r>
                <a:rPr kumimoji="0" lang="en-US" sz="1400" b="1" i="0" u="none" strike="noStrike" kern="0" cap="none" spc="0" normalizeH="0" baseline="0" noProof="0" dirty="0" err="1">
                  <a:ln>
                    <a:noFill/>
                  </a:ln>
                  <a:solidFill>
                    <a:srgbClr val="002060"/>
                  </a:solidFill>
                  <a:effectLst/>
                  <a:uLnTx/>
                  <a:uFillTx/>
                </a:rPr>
                <a:t>VehicleType</a:t>
              </a:r>
              <a:endParaRPr kumimoji="0" lang="en-US" sz="1400" b="1" i="0" u="none" strike="noStrike" kern="0" cap="none" spc="0" normalizeH="0" baseline="0" noProof="0" dirty="0">
                <a:ln>
                  <a:noFill/>
                </a:ln>
                <a:solidFill>
                  <a:srgbClr val="002060"/>
                </a:solidFill>
                <a:effectLst/>
                <a:uLnTx/>
                <a:uFillTx/>
              </a:endParaRPr>
            </a:p>
          </p:txBody>
        </p:sp>
        <p:sp>
          <p:nvSpPr>
            <p:cNvPr id="34" name="Rectangle 33"/>
            <p:cNvSpPr/>
            <p:nvPr/>
          </p:nvSpPr>
          <p:spPr>
            <a:xfrm>
              <a:off x="685800" y="5302627"/>
              <a:ext cx="8075411" cy="1144608"/>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35" name="TextBox 22"/>
            <p:cNvSpPr txBox="1">
              <a:spLocks noChangeArrowheads="1"/>
            </p:cNvSpPr>
            <p:nvPr/>
          </p:nvSpPr>
          <p:spPr bwMode="auto">
            <a:xfrm>
              <a:off x="5637012" y="4997189"/>
              <a:ext cx="3124200" cy="307733"/>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2060"/>
                  </a:solidFill>
                  <a:effectLst/>
                  <a:uLnTx/>
                  <a:uFillTx/>
                </a:rPr>
                <a:t>Globally defined vehicle elements</a:t>
              </a:r>
            </a:p>
          </p:txBody>
        </p:sp>
      </p:grpSp>
      <p:grpSp>
        <p:nvGrpSpPr>
          <p:cNvPr id="12" name="Group 11"/>
          <p:cNvGrpSpPr/>
          <p:nvPr/>
        </p:nvGrpSpPr>
        <p:grpSpPr>
          <a:xfrm>
            <a:off x="7407343" y="730894"/>
            <a:ext cx="1235427" cy="143483"/>
            <a:chOff x="7407343" y="730894"/>
            <a:chExt cx="1235427" cy="143483"/>
          </a:xfrm>
        </p:grpSpPr>
        <p:cxnSp>
          <p:nvCxnSpPr>
            <p:cNvPr id="13" name="Straight Connector 12"/>
            <p:cNvCxnSpPr>
              <a:endCxn id="1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
          <p:cNvSpPr>
            <a:spLocks noGrp="1"/>
          </p:cNvSpPr>
          <p:nvPr>
            <p:ph idx="1"/>
          </p:nvPr>
        </p:nvSpPr>
        <p:spPr/>
        <p:txBody>
          <a:bodyPr/>
          <a:lstStyle/>
          <a:p>
            <a:pPr marL="0" indent="0">
              <a:buNone/>
            </a:pPr>
            <a:r>
              <a:rPr lang="en-US" dirty="0" smtClean="0">
                <a:solidFill>
                  <a:srgbClr val="686868"/>
                </a:solidFill>
              </a:rPr>
              <a:t>The Code List Generator provides you with the ability to build an XML Schema file for code sets from an Excel spreadsheet.</a:t>
            </a:r>
          </a:p>
        </p:txBody>
      </p:sp>
      <p:sp>
        <p:nvSpPr>
          <p:cNvPr id="12" name="Title 2"/>
          <p:cNvSpPr>
            <a:spLocks noGrp="1"/>
          </p:cNvSpPr>
          <p:nvPr>
            <p:ph type="title"/>
          </p:nvPr>
        </p:nvSpPr>
        <p:spPr/>
        <p:txBody>
          <a:bodyPr>
            <a:normAutofit fontScale="90000"/>
          </a:bodyPr>
          <a:lstStyle/>
          <a:p>
            <a:r>
              <a:rPr lang="en-US" dirty="0" smtClean="0"/>
              <a:t>NIEM Tools Catalog – Schema Generation</a:t>
            </a: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2057400"/>
            <a:ext cx="7162800" cy="341556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TextBox 13"/>
          <p:cNvSpPr txBox="1"/>
          <p:nvPr/>
        </p:nvSpPr>
        <p:spPr>
          <a:xfrm>
            <a:off x="3321564" y="5574268"/>
            <a:ext cx="2500877" cy="338554"/>
          </a:xfrm>
          <a:prstGeom prst="rect">
            <a:avLst/>
          </a:prstGeom>
          <a:noFill/>
          <a:ln>
            <a:solidFill>
              <a:schemeClr val="bg1"/>
            </a:solidFill>
          </a:ln>
        </p:spPr>
        <p:txBody>
          <a:bodyPr wrap="none" rtlCol="0">
            <a:spAutoFit/>
          </a:bodyPr>
          <a:lstStyle/>
          <a:p>
            <a:pPr algn="ctr"/>
            <a:r>
              <a:rPr lang="en-US" sz="1600" dirty="0">
                <a:solidFill>
                  <a:schemeClr val="tx1">
                    <a:lumMod val="50000"/>
                    <a:lumOff val="50000"/>
                  </a:schemeClr>
                </a:solidFill>
                <a:hlinkClick r:id="rId4"/>
              </a:rPr>
              <a:t>http</a:t>
            </a:r>
            <a:r>
              <a:rPr lang="en-US" sz="1600" dirty="0" smtClean="0">
                <a:solidFill>
                  <a:schemeClr val="tx1">
                    <a:lumMod val="50000"/>
                    <a:lumOff val="50000"/>
                  </a:schemeClr>
                </a:solidFill>
                <a:hlinkClick r:id="rId4"/>
              </a:rPr>
              <a:t>://www.niem.gov/CLG</a:t>
            </a:r>
            <a:endParaRPr lang="en-US" sz="1600" dirty="0">
              <a:solidFill>
                <a:schemeClr val="tx1">
                  <a:lumMod val="50000"/>
                  <a:lumOff val="50000"/>
                </a:schemeClr>
              </a:solidFill>
            </a:endParaRP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Content Placeholder 1"/>
          <p:cNvSpPr>
            <a:spLocks noGrp="1"/>
          </p:cNvSpPr>
          <p:nvPr>
            <p:ph idx="1"/>
          </p:nvPr>
        </p:nvSpPr>
        <p:spPr/>
        <p:txBody>
          <a:bodyPr/>
          <a:lstStyle/>
          <a:p>
            <a:pPr marL="0" indent="0">
              <a:buNone/>
            </a:pPr>
            <a:r>
              <a:rPr lang="en-US" sz="1800" dirty="0" err="1" smtClean="0"/>
              <a:t>Wantlists</a:t>
            </a:r>
            <a:r>
              <a:rPr lang="en-US" sz="1800" dirty="0" smtClean="0"/>
              <a:t> are XML documents that specify the elements and types from NIEM that will be used in the subset schemas for an exchange</a:t>
            </a:r>
          </a:p>
          <a:p>
            <a:pPr marL="0" indent="0">
              <a:buNone/>
            </a:pPr>
            <a:endParaRPr lang="en-US" sz="1800" dirty="0"/>
          </a:p>
          <a:p>
            <a:pPr marL="0" indent="0">
              <a:buNone/>
            </a:pPr>
            <a:endParaRPr lang="en-US" sz="1800" dirty="0" smtClean="0"/>
          </a:p>
          <a:p>
            <a:pPr marL="0" indent="0">
              <a:buNone/>
            </a:pPr>
            <a:endParaRPr lang="en-US" sz="1800" dirty="0" smtClean="0"/>
          </a:p>
          <a:p>
            <a:pPr marL="0" indent="0">
              <a:buNone/>
            </a:pPr>
            <a:endParaRPr lang="en-US" sz="1800" dirty="0"/>
          </a:p>
          <a:p>
            <a:pPr marL="0" indent="0">
              <a:buNone/>
            </a:pPr>
            <a:endParaRPr lang="en-US" sz="1800" dirty="0" smtClean="0"/>
          </a:p>
          <a:p>
            <a:pPr marL="0" indent="0">
              <a:buNone/>
            </a:pPr>
            <a:endParaRPr lang="en-US" sz="1800" dirty="0"/>
          </a:p>
          <a:p>
            <a:pPr marL="0" indent="0">
              <a:buNone/>
            </a:pPr>
            <a:endParaRPr lang="en-US" sz="1800" dirty="0" err="1"/>
          </a:p>
          <a:p>
            <a:pPr marL="0" indent="0">
              <a:buNone/>
            </a:pPr>
            <a:r>
              <a:rPr lang="en-US" sz="1800" b="1" dirty="0" err="1">
                <a:solidFill>
                  <a:schemeClr val="tx2"/>
                </a:solidFill>
              </a:rPr>
              <a:t>Wantlists</a:t>
            </a:r>
            <a:r>
              <a:rPr lang="en-US" sz="1800" b="1" dirty="0">
                <a:solidFill>
                  <a:schemeClr val="tx2"/>
                </a:solidFill>
              </a:rPr>
              <a:t>:</a:t>
            </a:r>
          </a:p>
          <a:p>
            <a:pPr marL="285750" indent="-285750">
              <a:buClrTx/>
              <a:buFont typeface="Arial"/>
              <a:buChar char="•"/>
            </a:pPr>
            <a:r>
              <a:rPr lang="en-US" sz="1600" dirty="0"/>
              <a:t>Do not contain any elements or types that are not already defined within NIEM</a:t>
            </a:r>
          </a:p>
          <a:p>
            <a:pPr marL="285750" indent="-285750">
              <a:buClrTx/>
              <a:buFont typeface="Arial"/>
              <a:buChar char="•"/>
            </a:pPr>
            <a:r>
              <a:rPr lang="en-US" sz="1600" dirty="0"/>
              <a:t>Can contain the structure of elements within types and whether certain elements will be used as references</a:t>
            </a:r>
          </a:p>
          <a:p>
            <a:pPr marL="285750" indent="-285750">
              <a:buClrTx/>
              <a:buFont typeface="Arial"/>
              <a:buChar char="•"/>
            </a:pPr>
            <a:r>
              <a:rPr lang="en-US" sz="1600" dirty="0"/>
              <a:t>Can be created and loaded into a software tool for automated subset schema generation</a:t>
            </a:r>
          </a:p>
          <a:p>
            <a:pPr marL="0" indent="0">
              <a:buNone/>
            </a:pPr>
            <a:endParaRPr lang="en-US" sz="1800" dirty="0" smtClean="0"/>
          </a:p>
        </p:txBody>
      </p:sp>
      <p:sp>
        <p:nvSpPr>
          <p:cNvPr id="135171" name="Title 2"/>
          <p:cNvSpPr>
            <a:spLocks noGrp="1"/>
          </p:cNvSpPr>
          <p:nvPr>
            <p:ph type="title"/>
          </p:nvPr>
        </p:nvSpPr>
        <p:spPr/>
        <p:txBody>
          <a:bodyPr>
            <a:normAutofit/>
          </a:bodyPr>
          <a:lstStyle/>
          <a:p>
            <a:r>
              <a:rPr lang="en-US" smtClean="0"/>
              <a:t>Wantlists</a:t>
            </a:r>
          </a:p>
        </p:txBody>
      </p:sp>
      <p:grpSp>
        <p:nvGrpSpPr>
          <p:cNvPr id="135174" name="Group 36"/>
          <p:cNvGrpSpPr>
            <a:grpSpLocks/>
          </p:cNvGrpSpPr>
          <p:nvPr/>
        </p:nvGrpSpPr>
        <p:grpSpPr bwMode="auto">
          <a:xfrm>
            <a:off x="3987942" y="2311645"/>
            <a:ext cx="1113594" cy="1011565"/>
            <a:chOff x="3896878" y="2130623"/>
            <a:chExt cx="1113594" cy="1011565"/>
          </a:xfrm>
        </p:grpSpPr>
        <p:sp>
          <p:nvSpPr>
            <p:cNvPr id="135185" name="TextBox 23"/>
            <p:cNvSpPr txBox="1">
              <a:spLocks noChangeArrowheads="1"/>
            </p:cNvSpPr>
            <p:nvPr/>
          </p:nvSpPr>
          <p:spPr bwMode="auto">
            <a:xfrm rot="21176653">
              <a:off x="3943672" y="2834411"/>
              <a:ext cx="1066800" cy="307777"/>
            </a:xfrm>
            <a:prstGeom prst="rect">
              <a:avLst/>
            </a:prstGeom>
            <a:noFill/>
            <a:ln w="9525">
              <a:noFill/>
              <a:miter lim="800000"/>
              <a:headEnd/>
              <a:tailEnd/>
            </a:ln>
          </p:spPr>
          <p:txBody>
            <a:bodyPr>
              <a:spAutoFit/>
            </a:bodyPr>
            <a:lstStyle/>
            <a:p>
              <a:r>
                <a:rPr lang="en-US" sz="1400" b="1"/>
                <a:t>Attributes</a:t>
              </a:r>
            </a:p>
          </p:txBody>
        </p:sp>
        <p:sp>
          <p:nvSpPr>
            <p:cNvPr id="135183" name="TextBox 24"/>
            <p:cNvSpPr txBox="1">
              <a:spLocks noChangeArrowheads="1"/>
            </p:cNvSpPr>
            <p:nvPr/>
          </p:nvSpPr>
          <p:spPr bwMode="auto">
            <a:xfrm rot="455421">
              <a:off x="4118809" y="2130623"/>
              <a:ext cx="740909" cy="307777"/>
            </a:xfrm>
            <a:prstGeom prst="rect">
              <a:avLst/>
            </a:prstGeom>
            <a:noFill/>
            <a:ln w="9525">
              <a:noFill/>
              <a:miter lim="800000"/>
              <a:headEnd/>
              <a:tailEnd/>
            </a:ln>
          </p:spPr>
          <p:txBody>
            <a:bodyPr>
              <a:spAutoFit/>
            </a:bodyPr>
            <a:lstStyle/>
            <a:p>
              <a:r>
                <a:rPr lang="en-US" sz="1400" b="1" dirty="0"/>
                <a:t>Types</a:t>
              </a:r>
            </a:p>
          </p:txBody>
        </p:sp>
        <p:sp>
          <p:nvSpPr>
            <p:cNvPr id="135181" name="TextBox 25"/>
            <p:cNvSpPr txBox="1">
              <a:spLocks noChangeArrowheads="1"/>
            </p:cNvSpPr>
            <p:nvPr/>
          </p:nvSpPr>
          <p:spPr bwMode="auto">
            <a:xfrm>
              <a:off x="3896878" y="2488102"/>
              <a:ext cx="1066800" cy="307777"/>
            </a:xfrm>
            <a:prstGeom prst="rect">
              <a:avLst/>
            </a:prstGeom>
            <a:noFill/>
            <a:ln w="9525">
              <a:noFill/>
              <a:miter lim="800000"/>
              <a:headEnd/>
              <a:tailEnd/>
            </a:ln>
          </p:spPr>
          <p:txBody>
            <a:bodyPr>
              <a:spAutoFit/>
            </a:bodyPr>
            <a:lstStyle/>
            <a:p>
              <a:r>
                <a:rPr lang="en-US" sz="1400" b="1" dirty="0"/>
                <a:t>Elements</a:t>
              </a:r>
            </a:p>
          </p:txBody>
        </p:sp>
      </p:grpSp>
      <p:sp>
        <p:nvSpPr>
          <p:cNvPr id="20" name="Right Arrow 19"/>
          <p:cNvSpPr/>
          <p:nvPr/>
        </p:nvSpPr>
        <p:spPr>
          <a:xfrm rot="422569">
            <a:off x="3373142" y="2547749"/>
            <a:ext cx="2152180" cy="172880"/>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ounded Rectangle 23"/>
          <p:cNvSpPr/>
          <p:nvPr/>
        </p:nvSpPr>
        <p:spPr bwMode="auto">
          <a:xfrm>
            <a:off x="5638800" y="2644615"/>
            <a:ext cx="1124403" cy="588266"/>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smtClean="0">
                <a:solidFill>
                  <a:srgbClr val="304776"/>
                </a:solidFill>
                <a:latin typeface="+mj-lt"/>
                <a:cs typeface="Arial"/>
              </a:rPr>
              <a:t>Wantlist</a:t>
            </a:r>
            <a:endParaRPr lang="en-US" b="1" spc="-50" dirty="0">
              <a:solidFill>
                <a:srgbClr val="304776"/>
              </a:solidFill>
              <a:latin typeface="+mj-lt"/>
              <a:cs typeface="Arial"/>
            </a:endParaRPr>
          </a:p>
        </p:txBody>
      </p:sp>
      <p:sp>
        <p:nvSpPr>
          <p:cNvPr id="25" name="Right Arrow 24"/>
          <p:cNvSpPr/>
          <p:nvPr/>
        </p:nvSpPr>
        <p:spPr>
          <a:xfrm rot="21065908">
            <a:off x="3371076" y="3221110"/>
            <a:ext cx="2152180" cy="172880"/>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6" name="Right Arrow 25"/>
          <p:cNvSpPr/>
          <p:nvPr/>
        </p:nvSpPr>
        <p:spPr>
          <a:xfrm>
            <a:off x="3375208" y="2873660"/>
            <a:ext cx="2152180" cy="172880"/>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8" name="Rounded Rectangle 17"/>
          <p:cNvSpPr/>
          <p:nvPr/>
        </p:nvSpPr>
        <p:spPr bwMode="auto">
          <a:xfrm>
            <a:off x="2133600" y="2340260"/>
            <a:ext cx="1447800" cy="126100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NIEM</a:t>
            </a:r>
          </a:p>
          <a:p>
            <a:pPr algn="ctr">
              <a:lnSpc>
                <a:spcPct val="90000"/>
              </a:lnSpc>
              <a:defRPr/>
            </a:pPr>
            <a:r>
              <a:rPr lang="en-US" b="1" spc="-50" dirty="0" smtClean="0">
                <a:solidFill>
                  <a:srgbClr val="304776"/>
                </a:solidFill>
                <a:latin typeface="+mj-lt"/>
                <a:cs typeface="Arial"/>
              </a:rPr>
              <a:t>References</a:t>
            </a:r>
            <a:endParaRPr lang="en-US" b="1" spc="-50" dirty="0">
              <a:solidFill>
                <a:srgbClr val="304776"/>
              </a:solidFill>
              <a:latin typeface="+mj-lt"/>
              <a:cs typeface="Arial"/>
            </a:endParaRP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
          <p:cNvSpPr txBox="1">
            <a:spLocks/>
          </p:cNvSpPr>
          <p:nvPr/>
        </p:nvSpPr>
        <p:spPr bwMode="auto">
          <a:xfrm>
            <a:off x="168275" y="1306513"/>
            <a:ext cx="8480425" cy="47132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285750" marR="0" lvl="0" indent="-28575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 data type for a conveyance designed to carry an operator, passengers and/or cargo, over land.&lt;/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nc:ConveyanceType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339725"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500" b="0" i="0" u="none" strike="noStrike" kern="1200" cap="none" spc="0" normalizeH="0" baseline="0" noProof="0" dirty="0" smtClean="0">
              <a:ln>
                <a:noFill/>
              </a:ln>
              <a:solidFill>
                <a:srgbClr val="000000"/>
              </a:solidFill>
              <a:effectLst/>
              <a:uLnTx/>
              <a:uFillTx/>
              <a:latin typeface="Calibri" pitchFamily="34" charset="0"/>
              <a:cs typeface="Calibri" pitchFamily="34" charset="0"/>
            </a:endParaRP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name="Vehicle"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niem-xsd:nonNegativeInteger</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sp>
        <p:nvSpPr>
          <p:cNvPr id="141317" name="Title 2"/>
          <p:cNvSpPr>
            <a:spLocks noGrp="1"/>
          </p:cNvSpPr>
          <p:nvPr>
            <p:ph type="title"/>
          </p:nvPr>
        </p:nvSpPr>
        <p:spPr/>
        <p:txBody>
          <a:bodyPr>
            <a:normAutofit fontScale="90000"/>
          </a:bodyPr>
          <a:lstStyle/>
          <a:p>
            <a:r>
              <a:rPr lang="en-US" smtClean="0"/>
              <a:t>Subset Schema and Wantlist Example</a:t>
            </a:r>
            <a:endParaRPr lang="en-US" dirty="0" smtClean="0"/>
          </a:p>
        </p:txBody>
      </p:sp>
      <p:sp>
        <p:nvSpPr>
          <p:cNvPr id="11" name="Rectangle 10"/>
          <p:cNvSpPr/>
          <p:nvPr/>
        </p:nvSpPr>
        <p:spPr>
          <a:xfrm>
            <a:off x="122792" y="838200"/>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Subset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2" name="Group 24"/>
          <p:cNvGrpSpPr>
            <a:grpSpLocks/>
          </p:cNvGrpSpPr>
          <p:nvPr/>
        </p:nvGrpSpPr>
        <p:grpSpPr bwMode="auto">
          <a:xfrm>
            <a:off x="146050" y="1295400"/>
            <a:ext cx="8426450" cy="4780548"/>
            <a:chOff x="685800" y="1600144"/>
            <a:chExt cx="8149104" cy="4334905"/>
          </a:xfrm>
        </p:grpSpPr>
        <p:sp>
          <p:nvSpPr>
            <p:cNvPr id="14" name="Rectangle 13"/>
            <p:cNvSpPr/>
            <p:nvPr/>
          </p:nvSpPr>
          <p:spPr>
            <a:xfrm>
              <a:off x="685800" y="1600145"/>
              <a:ext cx="8149104" cy="321299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5" name="TextBox 6"/>
            <p:cNvSpPr txBox="1">
              <a:spLocks noChangeArrowheads="1"/>
            </p:cNvSpPr>
            <p:nvPr/>
          </p:nvSpPr>
          <p:spPr bwMode="auto">
            <a:xfrm>
              <a:off x="6320304" y="1600144"/>
              <a:ext cx="2514600" cy="27908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chemeClr val="tx2"/>
                  </a:solidFill>
                  <a:effectLst/>
                  <a:uLnTx/>
                  <a:uFillTx/>
                </a:rPr>
                <a:t>Definition for </a:t>
              </a:r>
              <a:r>
                <a:rPr kumimoji="0" lang="en-US" sz="1400" b="1" i="0" u="none" strike="noStrike" kern="0" cap="none" spc="0" normalizeH="0" baseline="0" noProof="0" dirty="0" err="1">
                  <a:ln>
                    <a:noFill/>
                  </a:ln>
                  <a:solidFill>
                    <a:schemeClr val="tx2"/>
                  </a:solidFill>
                  <a:effectLst/>
                  <a:uLnTx/>
                  <a:uFillTx/>
                </a:rPr>
                <a:t>VehicleType</a:t>
              </a:r>
              <a:endParaRPr kumimoji="0" lang="en-US" sz="1400" b="1" i="0" u="none" strike="noStrike" kern="0" cap="none" spc="0" normalizeH="0" baseline="0" noProof="0" dirty="0">
                <a:ln>
                  <a:noFill/>
                </a:ln>
                <a:solidFill>
                  <a:schemeClr val="tx2"/>
                </a:solidFill>
                <a:effectLst/>
                <a:uLnTx/>
                <a:uFillTx/>
              </a:endParaRPr>
            </a:p>
          </p:txBody>
        </p:sp>
        <p:sp>
          <p:nvSpPr>
            <p:cNvPr id="16" name="Rectangle 15"/>
            <p:cNvSpPr/>
            <p:nvPr/>
          </p:nvSpPr>
          <p:spPr>
            <a:xfrm>
              <a:off x="685800" y="4813137"/>
              <a:ext cx="8149104" cy="112191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7" name="TextBox 22"/>
            <p:cNvSpPr txBox="1">
              <a:spLocks noChangeArrowheads="1"/>
            </p:cNvSpPr>
            <p:nvPr/>
          </p:nvSpPr>
          <p:spPr bwMode="auto">
            <a:xfrm>
              <a:off x="5905648" y="4819923"/>
              <a:ext cx="2929256" cy="474445"/>
            </a:xfrm>
            <a:prstGeom prst="rect">
              <a:avLst/>
            </a:prstGeom>
            <a:noFill/>
            <a:ln w="9525">
              <a:solidFill>
                <a:srgbClr val="304776"/>
              </a:solidFill>
              <a:miter lim="800000"/>
              <a:headEnd/>
              <a:tailEnd/>
            </a:ln>
          </p:spPr>
          <p:txBody>
            <a:bodyPr wrap="square">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1F497D"/>
                  </a:solidFill>
                  <a:effectLst/>
                  <a:uLnTx/>
                  <a:uFillTx/>
                </a:rPr>
                <a:t>Globally defined vehicle elements</a:t>
              </a:r>
            </a:p>
          </p:txBody>
        </p:sp>
      </p:grpSp>
      <p:grpSp>
        <p:nvGrpSpPr>
          <p:cNvPr id="13" name="Group 12"/>
          <p:cNvGrpSpPr/>
          <p:nvPr/>
        </p:nvGrpSpPr>
        <p:grpSpPr>
          <a:xfrm>
            <a:off x="7407343" y="730894"/>
            <a:ext cx="1235427" cy="143483"/>
            <a:chOff x="7407343" y="730894"/>
            <a:chExt cx="1235427" cy="143483"/>
          </a:xfrm>
        </p:grpSpPr>
        <p:cxnSp>
          <p:nvCxnSpPr>
            <p:cNvPr id="18" name="Straight Connector 17"/>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
          <p:cNvSpPr txBox="1">
            <a:spLocks/>
          </p:cNvSpPr>
          <p:nvPr/>
        </p:nvSpPr>
        <p:spPr bwMode="auto">
          <a:xfrm>
            <a:off x="168275" y="1306513"/>
            <a:ext cx="8480425" cy="47132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285750" marR="0" lvl="0" indent="-28575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 data type for a conveyance designed to carry an operator, passengers and/or cargo, over land.&lt;/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nc:ConveyanceType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339725"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500" b="0" i="0" u="none" strike="noStrike" kern="1200" cap="none" spc="0" normalizeH="0" baseline="0" noProof="0" dirty="0" smtClean="0">
              <a:ln>
                <a:noFill/>
              </a:ln>
              <a:solidFill>
                <a:srgbClr val="000000"/>
              </a:solidFill>
              <a:effectLst/>
              <a:uLnTx/>
              <a:uFillTx/>
              <a:latin typeface="Calibri" pitchFamily="34" charset="0"/>
              <a:cs typeface="Calibri" pitchFamily="34" charset="0"/>
            </a:endParaRP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name="Vehicle"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niem-xsd:nonNegativeInteger</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sp>
        <p:nvSpPr>
          <p:cNvPr id="141317" name="Title 2"/>
          <p:cNvSpPr>
            <a:spLocks noGrp="1"/>
          </p:cNvSpPr>
          <p:nvPr>
            <p:ph type="title"/>
          </p:nvPr>
        </p:nvSpPr>
        <p:spPr/>
        <p:txBody>
          <a:bodyPr>
            <a:normAutofit fontScale="90000"/>
          </a:bodyPr>
          <a:lstStyle/>
          <a:p>
            <a:r>
              <a:rPr lang="en-US" smtClean="0"/>
              <a:t>Subset Schema and Wantlist Example</a:t>
            </a:r>
            <a:endParaRPr lang="en-US" dirty="0" smtClean="0"/>
          </a:p>
        </p:txBody>
      </p:sp>
      <p:sp>
        <p:nvSpPr>
          <p:cNvPr id="11" name="Rectangle 10"/>
          <p:cNvSpPr/>
          <p:nvPr/>
        </p:nvSpPr>
        <p:spPr>
          <a:xfrm>
            <a:off x="122792" y="838200"/>
            <a:ext cx="1782208" cy="457200"/>
          </a:xfrm>
          <a:prstGeom prst="rect">
            <a:avLst/>
          </a:prstGeom>
          <a:gradFill flip="none" rotWithShape="1">
            <a:gsLst>
              <a:gs pos="0">
                <a:srgbClr val="0A5683"/>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Subset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2" name="Group 24"/>
          <p:cNvGrpSpPr>
            <a:grpSpLocks/>
          </p:cNvGrpSpPr>
          <p:nvPr/>
        </p:nvGrpSpPr>
        <p:grpSpPr bwMode="auto">
          <a:xfrm>
            <a:off x="146050" y="1295400"/>
            <a:ext cx="8426450" cy="4780548"/>
            <a:chOff x="685800" y="1600144"/>
            <a:chExt cx="8149104" cy="4334905"/>
          </a:xfrm>
        </p:grpSpPr>
        <p:sp>
          <p:nvSpPr>
            <p:cNvPr id="14" name="Rectangle 13"/>
            <p:cNvSpPr/>
            <p:nvPr/>
          </p:nvSpPr>
          <p:spPr>
            <a:xfrm>
              <a:off x="685800" y="1600145"/>
              <a:ext cx="8149104" cy="321299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5" name="TextBox 6"/>
            <p:cNvSpPr txBox="1">
              <a:spLocks noChangeArrowheads="1"/>
            </p:cNvSpPr>
            <p:nvPr/>
          </p:nvSpPr>
          <p:spPr bwMode="auto">
            <a:xfrm>
              <a:off x="6320304" y="1600144"/>
              <a:ext cx="2514600" cy="27908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1F497D"/>
                  </a:solidFill>
                  <a:effectLst/>
                  <a:uLnTx/>
                  <a:uFillTx/>
                </a:rPr>
                <a:t>Definition for </a:t>
              </a:r>
              <a:r>
                <a:rPr kumimoji="0" lang="en-US" sz="1400" b="1" i="0" u="none" strike="noStrike" kern="0" cap="none" spc="0" normalizeH="0" baseline="0" noProof="0" dirty="0" err="1">
                  <a:ln>
                    <a:noFill/>
                  </a:ln>
                  <a:solidFill>
                    <a:srgbClr val="1F497D"/>
                  </a:solidFill>
                  <a:effectLst/>
                  <a:uLnTx/>
                  <a:uFillTx/>
                </a:rPr>
                <a:t>VehicleType</a:t>
              </a:r>
              <a:endParaRPr kumimoji="0" lang="en-US" sz="1400" b="1" i="0" u="none" strike="noStrike" kern="0" cap="none" spc="0" normalizeH="0" baseline="0" noProof="0" dirty="0">
                <a:ln>
                  <a:noFill/>
                </a:ln>
                <a:solidFill>
                  <a:srgbClr val="1F497D"/>
                </a:solidFill>
                <a:effectLst/>
                <a:uLnTx/>
                <a:uFillTx/>
              </a:endParaRPr>
            </a:p>
          </p:txBody>
        </p:sp>
        <p:sp>
          <p:nvSpPr>
            <p:cNvPr id="16" name="Rectangle 15"/>
            <p:cNvSpPr/>
            <p:nvPr/>
          </p:nvSpPr>
          <p:spPr>
            <a:xfrm>
              <a:off x="685800" y="4813137"/>
              <a:ext cx="8149104" cy="112191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7" name="TextBox 22"/>
            <p:cNvSpPr txBox="1">
              <a:spLocks noChangeArrowheads="1"/>
            </p:cNvSpPr>
            <p:nvPr/>
          </p:nvSpPr>
          <p:spPr bwMode="auto">
            <a:xfrm>
              <a:off x="5710704" y="4819923"/>
              <a:ext cx="3124200" cy="27908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chemeClr val="accent5">
                      <a:lumMod val="50000"/>
                    </a:schemeClr>
                  </a:solidFill>
                  <a:effectLst/>
                  <a:uLnTx/>
                  <a:uFillTx/>
                </a:rPr>
                <a:t>Globally defined vehicle elements</a:t>
              </a:r>
            </a:p>
          </p:txBody>
        </p:sp>
      </p:grpSp>
      <p:grpSp>
        <p:nvGrpSpPr>
          <p:cNvPr id="13" name="Group 12"/>
          <p:cNvGrpSpPr/>
          <p:nvPr/>
        </p:nvGrpSpPr>
        <p:grpSpPr>
          <a:xfrm>
            <a:off x="7407343" y="730894"/>
            <a:ext cx="1235427" cy="143483"/>
            <a:chOff x="7407343" y="730894"/>
            <a:chExt cx="1235427" cy="143483"/>
          </a:xfrm>
        </p:grpSpPr>
        <p:cxnSp>
          <p:nvCxnSpPr>
            <p:cNvPr id="18" name="Straight Connector 17"/>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7" name="Rectangle 26"/>
          <p:cNvSpPr/>
          <p:nvPr/>
        </p:nvSpPr>
        <p:spPr>
          <a:xfrm>
            <a:off x="332873" y="1371601"/>
            <a:ext cx="1782208" cy="457200"/>
          </a:xfrm>
          <a:prstGeom prst="rect">
            <a:avLst/>
          </a:prstGeom>
          <a:gradFill flip="none" rotWithShape="1">
            <a:gsLst>
              <a:gs pos="0">
                <a:srgbClr val="0A5683"/>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err="1"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Wantlist</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28" name="Group 26"/>
          <p:cNvGrpSpPr>
            <a:grpSpLocks/>
          </p:cNvGrpSpPr>
          <p:nvPr/>
        </p:nvGrpSpPr>
        <p:grpSpPr bwMode="auto">
          <a:xfrm>
            <a:off x="381000" y="1776413"/>
            <a:ext cx="8382000" cy="4371969"/>
            <a:chOff x="381000" y="3998956"/>
            <a:chExt cx="8382000" cy="4372008"/>
          </a:xfrm>
        </p:grpSpPr>
        <p:grpSp>
          <p:nvGrpSpPr>
            <p:cNvPr id="29" name="Group 25"/>
            <p:cNvGrpSpPr>
              <a:grpSpLocks/>
            </p:cNvGrpSpPr>
            <p:nvPr/>
          </p:nvGrpSpPr>
          <p:grpSpPr bwMode="auto">
            <a:xfrm>
              <a:off x="381000" y="3998956"/>
              <a:ext cx="8382000" cy="3405217"/>
              <a:chOff x="538162" y="1980450"/>
              <a:chExt cx="8382000" cy="3405217"/>
            </a:xfrm>
          </p:grpSpPr>
          <p:sp>
            <p:nvSpPr>
              <p:cNvPr id="33" name="Rectangle 32"/>
              <p:cNvSpPr/>
              <p:nvPr/>
            </p:nvSpPr>
            <p:spPr bwMode="auto">
              <a:xfrm>
                <a:off x="538162" y="1980450"/>
                <a:ext cx="8382000" cy="3405217"/>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sz="1600" dirty="0">
                  <a:solidFill>
                    <a:srgbClr val="FF0000"/>
                  </a:solidFill>
                </a:endParaRPr>
              </a:p>
            </p:txBody>
          </p:sp>
          <p:sp>
            <p:nvSpPr>
              <p:cNvPr id="34" name="Rectangle 8"/>
              <p:cNvSpPr>
                <a:spLocks noChangeArrowheads="1"/>
              </p:cNvSpPr>
              <p:nvPr/>
            </p:nvSpPr>
            <p:spPr bwMode="auto">
              <a:xfrm>
                <a:off x="609600" y="1980451"/>
                <a:ext cx="8229600" cy="3292149"/>
              </a:xfrm>
              <a:prstGeom prst="rect">
                <a:avLst/>
              </a:prstGeom>
              <a:noFill/>
              <a:ln w="9525">
                <a:noFill/>
                <a:miter lim="800000"/>
                <a:headEnd/>
                <a:tailEnd/>
              </a:ln>
            </p:spPr>
            <p:txBody>
              <a:bodyPr>
                <a:spAutoFit/>
              </a:bodyPr>
              <a:lstStyle/>
              <a:p>
                <a:pPr indent="-152400">
                  <a:lnSpc>
                    <a:spcPct val="115000"/>
                  </a:lnSpc>
                </a:pPr>
                <a:r>
                  <a:rPr lang="en-US" sz="1400" dirty="0">
                    <a:solidFill>
                      <a:srgbClr val="000000"/>
                    </a:solidFill>
                    <a:latin typeface="Calibri" pitchFamily="34" charset="0"/>
                    <a:cs typeface="Calibri" pitchFamily="34" charset="0"/>
                  </a:rPr>
                  <a:t>&lt;?xml version</a:t>
                </a:r>
                <a:r>
                  <a:rPr lang="en-US" sz="1400" dirty="0" smtClean="0">
                    <a:solidFill>
                      <a:srgbClr val="000000"/>
                    </a:solidFill>
                    <a:latin typeface="Calibri" pitchFamily="34" charset="0"/>
                    <a:cs typeface="Calibri" pitchFamily="34" charset="0"/>
                  </a:rPr>
                  <a:t>="1.0" </a:t>
                </a:r>
                <a:r>
                  <a:rPr lang="en-US" sz="1400" dirty="0">
                    <a:solidFill>
                      <a:srgbClr val="000000"/>
                    </a:solidFill>
                    <a:latin typeface="Calibri" pitchFamily="34" charset="0"/>
                    <a:cs typeface="Calibri" pitchFamily="34" charset="0"/>
                  </a:rPr>
                  <a:t>encoding</a:t>
                </a:r>
                <a:r>
                  <a:rPr lang="en-US" sz="1400" dirty="0" smtClean="0">
                    <a:solidFill>
                      <a:srgbClr val="000000"/>
                    </a:solidFill>
                    <a:latin typeface="Calibri" pitchFamily="34" charset="0"/>
                    <a:cs typeface="Calibri" pitchFamily="34" charset="0"/>
                  </a:rPr>
                  <a:t>="UTF-8"?&gt;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&lt;w:WantList w:release</a:t>
                </a:r>
                <a:r>
                  <a:rPr lang="en-US" sz="1400" dirty="0" smtClean="0">
                    <a:solidFill>
                      <a:srgbClr val="000000"/>
                    </a:solidFill>
                    <a:latin typeface="Calibri" pitchFamily="34" charset="0"/>
                    <a:cs typeface="Calibri" pitchFamily="34" charset="0"/>
                  </a:rPr>
                  <a:t>="3.0" </a:t>
                </a:r>
                <a:r>
                  <a:rPr lang="en-US" sz="1400" dirty="0">
                    <a:solidFill>
                      <a:srgbClr val="000000"/>
                    </a:solidFill>
                    <a:latin typeface="Calibri" pitchFamily="34" charset="0"/>
                    <a:cs typeface="Calibri" pitchFamily="34" charset="0"/>
                  </a:rPr>
                  <a:t>w:product</a:t>
                </a:r>
                <a:r>
                  <a:rPr lang="en-US" sz="1400" dirty="0" smtClean="0">
                    <a:solidFill>
                      <a:srgbClr val="000000"/>
                    </a:solidFill>
                    <a:latin typeface="Calibri" pitchFamily="34" charset="0"/>
                    <a:cs typeface="Calibri" pitchFamily="34" charset="0"/>
                  </a:rPr>
                  <a:t>="NIEM" </a:t>
                </a:r>
                <a:r>
                  <a:rPr lang="en-US" sz="1400" dirty="0">
                    <a:solidFill>
                      <a:srgbClr val="000000"/>
                    </a:solidFill>
                    <a:latin typeface="Calibri" pitchFamily="34" charset="0"/>
                    <a:cs typeface="Calibri" pitchFamily="34" charset="0"/>
                  </a:rPr>
                  <a:t>w:nillableDefault</a:t>
                </a:r>
                <a:r>
                  <a:rPr lang="en-US" sz="1400" dirty="0" smtClean="0">
                    <a:solidFill>
                      <a:srgbClr val="000000"/>
                    </a:solidFill>
                    <a:latin typeface="Calibri" pitchFamily="34" charset="0"/>
                    <a:cs typeface="Calibri" pitchFamily="34" charset="0"/>
                  </a:rPr>
                  <a:t>="true"</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a:t>
                </a:r>
                <a:r>
                  <a:rPr lang="en-US" sz="1400" dirty="0" err="1">
                    <a:solidFill>
                      <a:srgbClr val="000000"/>
                    </a:solidFill>
                    <a:latin typeface="Calibri" pitchFamily="34" charset="0"/>
                    <a:cs typeface="Calibri" pitchFamily="34" charset="0"/>
                  </a:rPr>
                  <a:t>xmlns:w</a:t>
                </a:r>
                <a:r>
                  <a:rPr lang="en-US" sz="1400" dirty="0" smtClean="0">
                    <a:solidFill>
                      <a:srgbClr val="000000"/>
                    </a:solidFill>
                    <a:latin typeface="Calibri" pitchFamily="34" charset="0"/>
                    <a:cs typeface="Calibri" pitchFamily="34" charset="0"/>
                  </a:rPr>
                  <a:t>="http</a:t>
                </a:r>
                <a:r>
                  <a:rPr lang="en-US" sz="1400" dirty="0">
                    <a:solidFill>
                      <a:srgbClr val="000000"/>
                    </a:solidFill>
                    <a:latin typeface="Calibri" pitchFamily="34" charset="0"/>
                    <a:cs typeface="Calibri" pitchFamily="34" charset="0"/>
                  </a:rPr>
                  <a:t>://</a:t>
                </a:r>
                <a:r>
                  <a:rPr lang="en-US" sz="1400" dirty="0" smtClean="0">
                    <a:solidFill>
                      <a:srgbClr val="000000"/>
                    </a:solidFill>
                    <a:latin typeface="Calibri" pitchFamily="34" charset="0"/>
                    <a:cs typeface="Calibri" pitchFamily="34" charset="0"/>
                  </a:rPr>
                  <a:t>niem.gov/niem/wantlist/2.2" </a:t>
                </a:r>
                <a:r>
                  <a:rPr lang="en-US" sz="1400" dirty="0" err="1">
                    <a:solidFill>
                      <a:srgbClr val="000000"/>
                    </a:solidFill>
                    <a:latin typeface="Calibri" pitchFamily="34" charset="0"/>
                    <a:cs typeface="Calibri" pitchFamily="34" charset="0"/>
                  </a:rPr>
                  <a:t>xmlns:nc</a:t>
                </a:r>
                <a:r>
                  <a:rPr lang="en-US" sz="1400" dirty="0" smtClean="0">
                    <a:solidFill>
                      <a:srgbClr val="000000"/>
                    </a:solidFill>
                    <a:latin typeface="Calibri" pitchFamily="34" charset="0"/>
                    <a:cs typeface="Calibri" pitchFamily="34" charset="0"/>
                  </a:rPr>
                  <a:t>="http</a:t>
                </a:r>
                <a:r>
                  <a:rPr lang="en-US" sz="1400" dirty="0">
                    <a:solidFill>
                      <a:srgbClr val="000000"/>
                    </a:solidFill>
                    <a:latin typeface="Calibri" pitchFamily="34" charset="0"/>
                    <a:cs typeface="Calibri" pitchFamily="34" charset="0"/>
                  </a:rPr>
                  <a:t>://release.niem.gov/niem/niem-core/3.0</a:t>
                </a:r>
                <a:r>
                  <a:rPr lang="en-US" sz="1400" dirty="0" smtClean="0">
                    <a:solidFill>
                      <a:srgbClr val="000000"/>
                    </a:solidFill>
                    <a:latin typeface="Calibri" pitchFamily="34" charset="0"/>
                    <a:cs typeface="Calibri" pitchFamily="34" charset="0"/>
                  </a:rPr>
                  <a:t>/"&gt;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a:t>
                </a:r>
                <a:r>
                  <a:rPr lang="en-US" sz="1400" dirty="0" smtClean="0">
                    <a:solidFill>
                      <a:srgbClr val="000000"/>
                    </a:solidFill>
                    <a:latin typeface="Calibri" pitchFamily="34" charset="0"/>
                    <a:cs typeface="Calibri" pitchFamily="34" charset="0"/>
                  </a:rPr>
                  <a:t>" </a:t>
                </a:r>
                <a:r>
                  <a:rPr lang="en-US" sz="1400" dirty="0">
                    <a:solidFill>
                      <a:srgbClr val="000000"/>
                    </a:solidFill>
                    <a:latin typeface="Calibri" pitchFamily="34" charset="0"/>
                    <a:cs typeface="Calibri" pitchFamily="34" charset="0"/>
                  </a:rPr>
                  <a:t>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w:nillable</a:t>
                </a:r>
                <a:r>
                  <a:rPr lang="en-US" sz="1400" dirty="0" smtClean="0">
                    <a:solidFill>
                      <a:srgbClr val="000000"/>
                    </a:solidFill>
                    <a:latin typeface="Calibri" pitchFamily="34" charset="0"/>
                    <a:cs typeface="Calibri" pitchFamily="34" charset="0"/>
                  </a:rPr>
                  <a:t>="true"/&gt;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nc:VehicleType</a:t>
                </a:r>
                <a:r>
                  <a:rPr lang="en-US" sz="1400" dirty="0" smtClean="0">
                    <a:solidFill>
                      <a:srgbClr val="000000"/>
                    </a:solidFill>
                    <a:latin typeface="Calibri" pitchFamily="34" charset="0"/>
                    <a:cs typeface="Calibri" pitchFamily="34" charset="0"/>
                  </a:rPr>
                  <a:t>" </a:t>
                </a:r>
                <a:r>
                  <a:rPr lang="en-US" sz="1400" dirty="0">
                    <a:solidFill>
                      <a:srgbClr val="000000"/>
                    </a:solidFill>
                    <a:latin typeface="Calibri" pitchFamily="34" charset="0"/>
                    <a:cs typeface="Calibri" pitchFamily="34" charset="0"/>
                  </a:rPr>
                  <a:t>w:isRequested</a:t>
                </a:r>
                <a:r>
                  <a:rPr lang="en-US" sz="1400" dirty="0" smtClean="0">
                    <a:solidFill>
                      <a:srgbClr val="000000"/>
                    </a:solidFill>
                    <a:latin typeface="Calibri" pitchFamily="34" charset="0"/>
                    <a:cs typeface="Calibri" pitchFamily="34" charset="0"/>
                  </a:rPr>
                  <a:t>="true"&gt;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&lt;w:ElementInType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nc:VehicleAxleQuantity</a:t>
                </a:r>
                <a:r>
                  <a:rPr lang="en-US" sz="1400" dirty="0" smtClean="0">
                    <a:solidFill>
                      <a:srgbClr val="000000"/>
                    </a:solidFill>
                    <a:latin typeface="Calibri" pitchFamily="34" charset="0"/>
                    <a:cs typeface="Calibri" pitchFamily="34" charset="0"/>
                  </a:rPr>
                  <a: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w:minOccurs</a:t>
                </a:r>
                <a:r>
                  <a:rPr lang="en-US" sz="1400" dirty="0" smtClean="0">
                    <a:solidFill>
                      <a:srgbClr val="000000"/>
                    </a:solidFill>
                    <a:latin typeface="Calibri" pitchFamily="34" charset="0"/>
                    <a:cs typeface="Calibri" pitchFamily="34" charset="0"/>
                  </a:rPr>
                  <a:t>="0" </a:t>
                </a:r>
                <a:r>
                  <a:rPr lang="en-US" sz="1400" dirty="0">
                    <a:solidFill>
                      <a:srgbClr val="000000"/>
                    </a:solidFill>
                    <a:latin typeface="Calibri" pitchFamily="34" charset="0"/>
                    <a:cs typeface="Calibri" pitchFamily="34" charset="0"/>
                  </a:rPr>
                  <a:t>w:maxOccurs</a:t>
                </a:r>
                <a:r>
                  <a:rPr lang="en-US" sz="1400" dirty="0" smtClean="0">
                    <a:solidFill>
                      <a:srgbClr val="000000"/>
                    </a:solidFill>
                    <a:latin typeface="Calibri" pitchFamily="34" charset="0"/>
                    <a:cs typeface="Calibri" pitchFamily="34" charset="0"/>
                  </a:rPr>
                  <a:t>="unbounded"/&gt;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&lt;w:ElementInType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nc:VehicleMakeAbstract</a:t>
                </a:r>
                <a:r>
                  <a:rPr lang="en-US" sz="1400" dirty="0" smtClean="0">
                    <a:solidFill>
                      <a:srgbClr val="000000"/>
                    </a:solidFill>
                    <a:latin typeface="Calibri" pitchFamily="34" charset="0"/>
                    <a:cs typeface="Calibri" pitchFamily="34" charset="0"/>
                  </a:rPr>
                  <a: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w:minOccurs</a:t>
                </a:r>
                <a:r>
                  <a:rPr lang="en-US" sz="1400" dirty="0" smtClean="0">
                    <a:solidFill>
                      <a:srgbClr val="000000"/>
                    </a:solidFill>
                    <a:latin typeface="Calibri" pitchFamily="34" charset="0"/>
                    <a:cs typeface="Calibri" pitchFamily="34" charset="0"/>
                  </a:rPr>
                  <a:t>="0" </a:t>
                </a:r>
                <a:r>
                  <a:rPr lang="en-US" sz="1400" dirty="0">
                    <a:solidFill>
                      <a:srgbClr val="000000"/>
                    </a:solidFill>
                    <a:latin typeface="Calibri" pitchFamily="34" charset="0"/>
                    <a:cs typeface="Calibri" pitchFamily="34" charset="0"/>
                  </a:rPr>
                  <a:t>w:maxOccurs</a:t>
                </a:r>
                <a:r>
                  <a:rPr lang="en-US" sz="1400" dirty="0" smtClean="0">
                    <a:solidFill>
                      <a:srgbClr val="000000"/>
                    </a:solidFill>
                    <a:latin typeface="Calibri" pitchFamily="34" charset="0"/>
                    <a:cs typeface="Calibri" pitchFamily="34" charset="0"/>
                  </a:rPr>
                  <a:t>="unbounded"/&gt;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&lt;w:ElementInType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nc:VehicleModelAbstract</a:t>
                </a:r>
                <a:r>
                  <a:rPr lang="en-US" sz="1400" dirty="0" smtClean="0">
                    <a:solidFill>
                      <a:srgbClr val="000000"/>
                    </a:solidFill>
                    <a:latin typeface="Calibri" pitchFamily="34" charset="0"/>
                    <a:cs typeface="Calibri" pitchFamily="34" charset="0"/>
                  </a:rPr>
                  <a: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w:minOccurs</a:t>
                </a:r>
                <a:r>
                  <a:rPr lang="en-US" sz="1400" dirty="0" smtClean="0">
                    <a:solidFill>
                      <a:srgbClr val="000000"/>
                    </a:solidFill>
                    <a:latin typeface="Calibri" pitchFamily="34" charset="0"/>
                    <a:cs typeface="Calibri" pitchFamily="34" charset="0"/>
                  </a:rPr>
                  <a:t>="0" </a:t>
                </a:r>
                <a:r>
                  <a:rPr lang="en-US" sz="1400" dirty="0">
                    <a:solidFill>
                      <a:srgbClr val="000000"/>
                    </a:solidFill>
                    <a:latin typeface="Calibri" pitchFamily="34" charset="0"/>
                    <a:cs typeface="Calibri" pitchFamily="34" charset="0"/>
                  </a:rPr>
                  <a:t>w:maxOccurs</a:t>
                </a:r>
                <a:r>
                  <a:rPr lang="en-US" sz="1400" dirty="0" smtClean="0">
                    <a:solidFill>
                      <a:srgbClr val="000000"/>
                    </a:solidFill>
                    <a:latin typeface="Calibri" pitchFamily="34" charset="0"/>
                    <a:cs typeface="Calibri" pitchFamily="34" charset="0"/>
                  </a:rPr>
                  <a:t>="unbounded"/&gt;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&lt;/w:Type&gt;</a:t>
                </a:r>
              </a:p>
              <a:p>
                <a:pPr indent="-152400">
                  <a:lnSpc>
                    <a:spcPct val="115000"/>
                  </a:lnSpc>
                </a:pPr>
                <a:r>
                  <a:rPr lang="en-US" sz="1400" dirty="0">
                    <a:solidFill>
                      <a:srgbClr val="000000"/>
                    </a:solidFill>
                    <a:latin typeface="Calibri" pitchFamily="34" charset="0"/>
                    <a:cs typeface="Calibri" pitchFamily="34" charset="0"/>
                  </a:rPr>
                  <a:t>&lt;/w:WantList&gt;</a:t>
                </a:r>
              </a:p>
            </p:txBody>
          </p:sp>
        </p:grpSp>
        <p:sp>
          <p:nvSpPr>
            <p:cNvPr id="30" name="Rectangle 29"/>
            <p:cNvSpPr/>
            <p:nvPr/>
          </p:nvSpPr>
          <p:spPr bwMode="auto">
            <a:xfrm>
              <a:off x="457200" y="4051344"/>
              <a:ext cx="8224838" cy="3239762"/>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1" name="Straight Connector 30"/>
            <p:cNvCxnSpPr>
              <a:stCxn id="32" idx="0"/>
            </p:cNvCxnSpPr>
            <p:nvPr/>
          </p:nvCxnSpPr>
          <p:spPr bwMode="auto">
            <a:xfrm flipH="1" flipV="1">
              <a:off x="7444581" y="7291106"/>
              <a:ext cx="1" cy="34167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32" name="TextBox 5"/>
            <p:cNvSpPr txBox="1">
              <a:spLocks noChangeArrowheads="1"/>
            </p:cNvSpPr>
            <p:nvPr/>
          </p:nvSpPr>
          <p:spPr bwMode="auto">
            <a:xfrm>
              <a:off x="6477000" y="7632776"/>
              <a:ext cx="1935163" cy="738188"/>
            </a:xfrm>
            <a:prstGeom prst="rect">
              <a:avLst/>
            </a:prstGeom>
            <a:noFill/>
            <a:ln w="9525">
              <a:solidFill>
                <a:srgbClr val="304776"/>
              </a:solidFill>
              <a:miter lim="800000"/>
              <a:headEnd/>
              <a:tailEnd/>
            </a:ln>
          </p:spPr>
          <p:txBody>
            <a:bodyPr>
              <a:spAutoFit/>
            </a:bodyPr>
            <a:lstStyle/>
            <a:p>
              <a:pPr algn="ctr"/>
              <a:r>
                <a:rPr lang="en-US" sz="1400" b="1" dirty="0" err="1">
                  <a:solidFill>
                    <a:srgbClr val="1F497D"/>
                  </a:solidFill>
                </a:rPr>
                <a:t>Wantlist</a:t>
              </a:r>
              <a:r>
                <a:rPr lang="en-US" sz="1400" b="1" dirty="0">
                  <a:solidFill>
                    <a:srgbClr val="1F497D"/>
                  </a:solidFill>
                </a:rPr>
                <a:t> entries for elements within the subset schema</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147</a:t>
            </a:fld>
            <a:endParaRPr lang="en-US" dirty="0"/>
          </a:p>
        </p:txBody>
      </p:sp>
    </p:spTree>
    <p:extLst>
      <p:ext uri="{BB962C8B-B14F-4D97-AF65-F5344CB8AC3E}">
        <p14:creationId xmlns:p14="http://schemas.microsoft.com/office/powerpoint/2010/main" val="39593744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additive="base">
                                        <p:cTn id="13" dur="500" fill="hold"/>
                                        <p:tgtEl>
                                          <p:spTgt spid="28"/>
                                        </p:tgtEl>
                                        <p:attrNameLst>
                                          <p:attrName>ppt_x</p:attrName>
                                        </p:attrNameLst>
                                      </p:cBhvr>
                                      <p:tavLst>
                                        <p:tav tm="0">
                                          <p:val>
                                            <p:strVal val="#ppt_x"/>
                                          </p:val>
                                        </p:tav>
                                        <p:tav tm="100000">
                                          <p:val>
                                            <p:strVal val="#ppt_x"/>
                                          </p:val>
                                        </p:tav>
                                      </p:tavLst>
                                    </p:anim>
                                    <p:anim calcmode="lin" valueType="num">
                                      <p:cBhvr additive="base">
                                        <p:cTn id="1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8" name="Text Placeholder 4"/>
          <p:cNvSpPr>
            <a:spLocks noGrp="1"/>
          </p:cNvSpPr>
          <p:nvPr>
            <p:ph idx="1"/>
          </p:nvPr>
        </p:nvSpPr>
        <p:spPr/>
        <p:txBody>
          <a:bodyPr/>
          <a:lstStyle/>
          <a:p>
            <a:pPr marL="0" indent="0">
              <a:buNone/>
            </a:pPr>
            <a:r>
              <a:rPr lang="en-US" dirty="0" smtClean="0">
                <a:solidFill>
                  <a:schemeClr val="tx1"/>
                </a:solidFill>
              </a:rPr>
              <a:t>Subset schemas contain the elements and types from NIEM that will be reused within an information exchange</a:t>
            </a:r>
          </a:p>
        </p:txBody>
      </p:sp>
      <p:sp>
        <p:nvSpPr>
          <p:cNvPr id="138242" name="SHP_216"/>
          <p:cNvSpPr>
            <a:spLocks noGrp="1" noChangeArrowheads="1"/>
          </p:cNvSpPr>
          <p:nvPr>
            <p:ph type="title"/>
          </p:nvPr>
        </p:nvSpPr>
        <p:spPr/>
        <p:txBody>
          <a:bodyPr>
            <a:normAutofit fontScale="90000"/>
          </a:bodyPr>
          <a:lstStyle/>
          <a:p>
            <a:r>
              <a:rPr lang="en-US" dirty="0" smtClean="0"/>
              <a:t>Exercise 301-6:</a:t>
            </a:r>
            <a:br>
              <a:rPr lang="en-US" dirty="0" smtClean="0"/>
            </a:br>
            <a:r>
              <a:rPr lang="en-US" dirty="0" smtClean="0"/>
              <a:t>Creating Subsets &amp; </a:t>
            </a:r>
            <a:r>
              <a:rPr lang="en-US" dirty="0" err="1" smtClean="0"/>
              <a:t>Wantlists</a:t>
            </a:r>
            <a:endParaRPr lang="en-US" dirty="0" smtClean="0"/>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Based on information </a:t>
              </a:r>
              <a:br>
                <a:rPr lang="en-US" b="1" dirty="0">
                  <a:solidFill>
                    <a:srgbClr val="7F7F7F"/>
                  </a:solidFill>
                  <a:latin typeface="+mj-lt"/>
                  <a:cs typeface="Arial"/>
                </a:rPr>
              </a:br>
              <a:r>
                <a:rPr lang="en-US" b="1" dirty="0">
                  <a:solidFill>
                    <a:srgbClr val="7F7F7F"/>
                  </a:solidFill>
                  <a:latin typeface="+mj-lt"/>
                  <a:cs typeface="Arial"/>
                </a:rPr>
                <a:t>in the exercise, create a subset schema and wantlist</a:t>
              </a: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Understand subset schemas and wantlists for information exchanges</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7" name="Title 2"/>
          <p:cNvSpPr>
            <a:spLocks noGrp="1"/>
          </p:cNvSpPr>
          <p:nvPr>
            <p:ph type="title"/>
          </p:nvPr>
        </p:nvSpPr>
        <p:spPr/>
        <p:txBody>
          <a:bodyPr/>
          <a:lstStyle/>
          <a:p>
            <a:r>
              <a:rPr lang="en-US" dirty="0" smtClean="0"/>
              <a:t>Solution </a:t>
            </a:r>
            <a:r>
              <a:rPr lang="en-US" dirty="0"/>
              <a:t>301-6</a:t>
            </a:r>
            <a:endParaRPr lang="en-US" dirty="0" smtClean="0"/>
          </a:p>
        </p:txBody>
      </p:sp>
      <p:grpSp>
        <p:nvGrpSpPr>
          <p:cNvPr id="23" name="Group 22"/>
          <p:cNvGrpSpPr/>
          <p:nvPr/>
        </p:nvGrpSpPr>
        <p:grpSpPr>
          <a:xfrm>
            <a:off x="7407343" y="730894"/>
            <a:ext cx="1235427" cy="143483"/>
            <a:chOff x="7407343" y="730894"/>
            <a:chExt cx="1235427" cy="143483"/>
          </a:xfrm>
        </p:grpSpPr>
        <p:cxnSp>
          <p:nvCxnSpPr>
            <p:cNvPr id="26" name="Straight Connector 25"/>
            <p:cNvCxnSpPr>
              <a:endCxn id="3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9" name="Oval 2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0" name="Oval 2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1" name="Oval 3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2" name="Oval 3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4" name="Oval 3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grpSp>
        <p:nvGrpSpPr>
          <p:cNvPr id="40" name="Group 14"/>
          <p:cNvGrpSpPr>
            <a:grpSpLocks/>
          </p:cNvGrpSpPr>
          <p:nvPr/>
        </p:nvGrpSpPr>
        <p:grpSpPr bwMode="auto">
          <a:xfrm>
            <a:off x="322041" y="1027637"/>
            <a:ext cx="8458200" cy="5147948"/>
            <a:chOff x="381001" y="4102005"/>
            <a:chExt cx="8458199" cy="4080978"/>
          </a:xfrm>
        </p:grpSpPr>
        <p:grpSp>
          <p:nvGrpSpPr>
            <p:cNvPr id="41" name="Group 15"/>
            <p:cNvGrpSpPr>
              <a:grpSpLocks/>
            </p:cNvGrpSpPr>
            <p:nvPr/>
          </p:nvGrpSpPr>
          <p:grpSpPr bwMode="auto">
            <a:xfrm>
              <a:off x="381001" y="4102005"/>
              <a:ext cx="8458199" cy="4080978"/>
              <a:chOff x="538163" y="2083499"/>
              <a:chExt cx="8458199" cy="4080978"/>
            </a:xfrm>
          </p:grpSpPr>
          <p:sp>
            <p:nvSpPr>
              <p:cNvPr id="45" name="Rectangle 44"/>
              <p:cNvSpPr/>
              <p:nvPr/>
            </p:nvSpPr>
            <p:spPr bwMode="auto">
              <a:xfrm>
                <a:off x="538163" y="2254636"/>
                <a:ext cx="8458199" cy="3876111"/>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fontAlgn="base">
                  <a:spcBef>
                    <a:spcPct val="0"/>
                  </a:spcBef>
                  <a:spcAft>
                    <a:spcPct val="0"/>
                  </a:spcAft>
                  <a:defRPr/>
                </a:pPr>
                <a:endParaRPr lang="en-US" sz="1600" dirty="0">
                  <a:solidFill>
                    <a:srgbClr val="FF0000"/>
                  </a:solidFill>
                </a:endParaRPr>
              </a:p>
            </p:txBody>
          </p:sp>
          <p:sp>
            <p:nvSpPr>
              <p:cNvPr id="46" name="Rectangle 22"/>
              <p:cNvSpPr>
                <a:spLocks noChangeArrowheads="1"/>
              </p:cNvSpPr>
              <p:nvPr/>
            </p:nvSpPr>
            <p:spPr bwMode="auto">
              <a:xfrm>
                <a:off x="609600" y="2083499"/>
                <a:ext cx="8229599" cy="4080978"/>
              </a:xfrm>
              <a:prstGeom prst="rect">
                <a:avLst/>
              </a:prstGeom>
              <a:noFill/>
              <a:ln w="9525">
                <a:noFill/>
                <a:miter lim="800000"/>
                <a:headEnd/>
                <a:tailEnd/>
              </a:ln>
            </p:spPr>
            <p:txBody>
              <a:bodyPr>
                <a:spAutoFit/>
              </a:bodyPr>
              <a:lstStyle/>
              <a:p>
                <a:pPr indent="-152400" fontAlgn="base">
                  <a:lnSpc>
                    <a:spcPct val="115000"/>
                  </a:lnSpc>
                  <a:spcBef>
                    <a:spcPct val="0"/>
                  </a:spcBef>
                  <a:spcAft>
                    <a:spcPct val="0"/>
                  </a:spcAft>
                </a:pPr>
                <a:endParaRPr lang="en-US" sz="1600" dirty="0">
                  <a:solidFill>
                    <a:srgbClr val="000000"/>
                  </a:solidFill>
                  <a:latin typeface="Calibri" pitchFamily="34" charset="0"/>
                  <a:cs typeface="Calibri" pitchFamily="34" charset="0"/>
                </a:endParaRP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xsd:schema</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xsd:complexType</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PersonNameType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xsd:complexContent</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xsd:extension</a:t>
                </a:r>
                <a:r>
                  <a:rPr lang="en-US" sz="1500" dirty="0">
                    <a:solidFill>
                      <a:srgbClr val="000000"/>
                    </a:solidFill>
                    <a:latin typeface="Calibri" pitchFamily="34" charset="0"/>
                    <a:cs typeface="Calibri" pitchFamily="34" charset="0"/>
                  </a:rPr>
                  <a:t> base="</a:t>
                </a:r>
                <a:r>
                  <a:rPr lang="en-US" sz="1500" dirty="0" err="1">
                    <a:solidFill>
                      <a:srgbClr val="000000"/>
                    </a:solidFill>
                    <a:latin typeface="Calibri" pitchFamily="34" charset="0"/>
                    <a:cs typeface="Calibri" pitchFamily="34" charset="0"/>
                  </a:rPr>
                  <a:t>structures:ObjectType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xsd:sequence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ref="</a:t>
                </a:r>
                <a:r>
                  <a:rPr lang="en-US" sz="1500" dirty="0" err="1">
                    <a:solidFill>
                      <a:srgbClr val="000000"/>
                    </a:solidFill>
                    <a:latin typeface="Calibri" pitchFamily="34" charset="0"/>
                    <a:cs typeface="Calibri" pitchFamily="34" charset="0"/>
                  </a:rPr>
                  <a:t>nc:PersonGivenName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ref="</a:t>
                </a:r>
                <a:r>
                  <a:rPr lang="en-US" sz="1500" dirty="0" err="1">
                    <a:solidFill>
                      <a:srgbClr val="000000"/>
                    </a:solidFill>
                    <a:latin typeface="Calibri" pitchFamily="34" charset="0"/>
                    <a:cs typeface="Calibri" pitchFamily="34" charset="0"/>
                  </a:rPr>
                  <a:t>nc:PersonMiddleName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ref="</a:t>
                </a:r>
                <a:r>
                  <a:rPr lang="en-US" sz="1500" dirty="0" err="1">
                    <a:solidFill>
                      <a:srgbClr val="000000"/>
                    </a:solidFill>
                    <a:latin typeface="Calibri" pitchFamily="34" charset="0"/>
                    <a:cs typeface="Calibri" pitchFamily="34" charset="0"/>
                  </a:rPr>
                  <a:t>nc:PersonSurName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a:solidFill>
                      <a:srgbClr val="000000"/>
                    </a:solidFill>
                    <a:latin typeface="Calibri" pitchFamily="34" charset="0"/>
                    <a:cs typeface="Calibri" pitchFamily="34" charset="0"/>
                  </a:rPr>
                  <a:t>/</a:t>
                </a:r>
                <a:r>
                  <a:rPr lang="en-US" sz="1500" dirty="0" err="1" smtClean="0">
                    <a:solidFill>
                      <a:srgbClr val="000000"/>
                    </a:solidFill>
                    <a:latin typeface="Calibri" pitchFamily="34" charset="0"/>
                    <a:cs typeface="Calibri" pitchFamily="34" charset="0"/>
                  </a:rPr>
                  <a:t>xsd:sequence</a:t>
                </a:r>
                <a:r>
                  <a:rPr lang="en-US" sz="1500" dirty="0" smtClean="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a:solidFill>
                      <a:srgbClr val="000000"/>
                    </a:solidFill>
                    <a:latin typeface="Calibri" pitchFamily="34" charset="0"/>
                    <a:cs typeface="Calibri" pitchFamily="34" charset="0"/>
                  </a:rPr>
                  <a:t>/</a:t>
                </a:r>
                <a:r>
                  <a:rPr lang="en-US" sz="1500" dirty="0" err="1">
                    <a:solidFill>
                      <a:srgbClr val="000000"/>
                    </a:solidFill>
                    <a:latin typeface="Calibri" pitchFamily="34" charset="0"/>
                    <a:cs typeface="Calibri" pitchFamily="34" charset="0"/>
                  </a:rPr>
                  <a:t>xsd:extension</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xsd:complexContent</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xsd:complexType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endParaRPr lang="en-US" sz="1500" dirty="0">
                  <a:solidFill>
                    <a:srgbClr val="000000"/>
                  </a:solidFill>
                  <a:latin typeface="Calibri" pitchFamily="34" charset="0"/>
                  <a:cs typeface="Calibri" pitchFamily="34" charset="0"/>
                </a:endParaRP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PersonName</a:t>
                </a:r>
                <a:r>
                  <a:rPr lang="en-US" sz="1500" dirty="0">
                    <a:solidFill>
                      <a:srgbClr val="000000"/>
                    </a:solidFill>
                    <a:latin typeface="Calibri" pitchFamily="34" charset="0"/>
                    <a:cs typeface="Calibri" pitchFamily="34" charset="0"/>
                  </a:rPr>
                  <a:t>" type="</a:t>
                </a:r>
                <a:r>
                  <a:rPr lang="en-US" sz="1500" dirty="0" err="1">
                    <a:solidFill>
                      <a:srgbClr val="000000"/>
                    </a:solidFill>
                    <a:latin typeface="Calibri" pitchFamily="34" charset="0"/>
                    <a:cs typeface="Calibri" pitchFamily="34" charset="0"/>
                  </a:rPr>
                  <a:t>nc:PersonNameType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PersonGivenName</a:t>
                </a:r>
                <a:r>
                  <a:rPr lang="en-US" sz="1500" dirty="0">
                    <a:solidFill>
                      <a:srgbClr val="000000"/>
                    </a:solidFill>
                    <a:latin typeface="Calibri" pitchFamily="34" charset="0"/>
                    <a:cs typeface="Calibri" pitchFamily="34" charset="0"/>
                  </a:rPr>
                  <a:t>" type= "</a:t>
                </a:r>
                <a:r>
                  <a:rPr lang="en-US" sz="1500" dirty="0" err="1">
                    <a:solidFill>
                      <a:srgbClr val="000000"/>
                    </a:solidFill>
                    <a:latin typeface="Calibri" pitchFamily="34" charset="0"/>
                    <a:cs typeface="Calibri" pitchFamily="34" charset="0"/>
                  </a:rPr>
                  <a:t>nc:PersonNameTextType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PersonMiddleName</a:t>
                </a:r>
                <a:r>
                  <a:rPr lang="en-US" sz="1500" dirty="0">
                    <a:solidFill>
                      <a:srgbClr val="000000"/>
                    </a:solidFill>
                    <a:latin typeface="Calibri" pitchFamily="34" charset="0"/>
                    <a:cs typeface="Calibri" pitchFamily="34" charset="0"/>
                  </a:rPr>
                  <a:t>" type="</a:t>
                </a:r>
                <a:r>
                  <a:rPr lang="en-US" sz="1500" dirty="0" err="1">
                    <a:solidFill>
                      <a:srgbClr val="000000"/>
                    </a:solidFill>
                    <a:latin typeface="Calibri" pitchFamily="34" charset="0"/>
                    <a:cs typeface="Calibri" pitchFamily="34" charset="0"/>
                  </a:rPr>
                  <a:t>nc:PersonNameTextType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PersonSurName</a:t>
                </a:r>
                <a:r>
                  <a:rPr lang="en-US" sz="1500" dirty="0">
                    <a:solidFill>
                      <a:srgbClr val="000000"/>
                    </a:solidFill>
                    <a:latin typeface="Calibri" pitchFamily="34" charset="0"/>
                    <a:cs typeface="Calibri" pitchFamily="34" charset="0"/>
                  </a:rPr>
                  <a:t>" type="</a:t>
                </a:r>
                <a:r>
                  <a:rPr lang="en-US" sz="1500" dirty="0" err="1">
                    <a:solidFill>
                      <a:srgbClr val="000000"/>
                    </a:solidFill>
                    <a:latin typeface="Calibri" pitchFamily="34" charset="0"/>
                    <a:cs typeface="Calibri" pitchFamily="34" charset="0"/>
                  </a:rPr>
                  <a:t>nc:PersonNameTextType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xsd:schema</a:t>
                </a:r>
                <a:r>
                  <a:rPr lang="en-US" sz="1500" dirty="0">
                    <a:solidFill>
                      <a:srgbClr val="000000"/>
                    </a:solidFill>
                    <a:latin typeface="Calibri" pitchFamily="34" charset="0"/>
                    <a:cs typeface="Calibri" pitchFamily="34" charset="0"/>
                  </a:rPr>
                  <a:t>&gt;</a:t>
                </a:r>
              </a:p>
            </p:txBody>
          </p:sp>
        </p:grpSp>
        <p:sp>
          <p:nvSpPr>
            <p:cNvPr id="42" name="Rectangle 41"/>
            <p:cNvSpPr/>
            <p:nvPr/>
          </p:nvSpPr>
          <p:spPr bwMode="auto">
            <a:xfrm>
              <a:off x="457200" y="4310550"/>
              <a:ext cx="8142286" cy="3819424"/>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endParaRPr>
            </a:p>
          </p:txBody>
        </p:sp>
      </p:grpSp>
      <p:sp>
        <p:nvSpPr>
          <p:cNvPr id="47" name="Rectangle 46"/>
          <p:cNvSpPr/>
          <p:nvPr/>
        </p:nvSpPr>
        <p:spPr>
          <a:xfrm>
            <a:off x="322041" y="762000"/>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a:defRPr/>
            </a:pPr>
            <a:r>
              <a:rPr lang="en-US" sz="1600" b="1" dirty="0" smtClean="0">
                <a:solidFill>
                  <a:prstClr val="white"/>
                </a:solidFill>
                <a:effectLst>
                  <a:outerShdw blurRad="50800" dist="38100" dir="2700000" algn="tl" rotWithShape="0">
                    <a:prstClr val="black">
                      <a:alpha val="30000"/>
                    </a:prstClr>
                  </a:outerShdw>
                </a:effectLst>
                <a:cs typeface="Arial" pitchFamily="34" charset="0"/>
              </a:rPr>
              <a:t>Subset Schema</a:t>
            </a:r>
            <a:endParaRPr lang="en-US" sz="1600" b="1" dirty="0">
              <a:solidFill>
                <a:prstClr val="white"/>
              </a:solidFill>
              <a:effectLst>
                <a:outerShdw blurRad="50800" dist="38100" dir="2700000" algn="tl" rotWithShape="0">
                  <a:prstClr val="black">
                    <a:alpha val="30000"/>
                  </a:prstClr>
                </a:outerShdw>
              </a:effectLst>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149</a:t>
            </a:fld>
            <a:endParaRPr lang="en-US" dirty="0"/>
          </a:p>
        </p:txBody>
      </p:sp>
    </p:spTree>
    <p:extLst>
      <p:ext uri="{BB962C8B-B14F-4D97-AF65-F5344CB8AC3E}">
        <p14:creationId xmlns:p14="http://schemas.microsoft.com/office/powerpoint/2010/main" val="8293813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Box 2"/>
          <p:cNvSpPr txBox="1">
            <a:spLocks noChangeArrowheads="1"/>
          </p:cNvSpPr>
          <p:nvPr/>
        </p:nvSpPr>
        <p:spPr bwMode="auto">
          <a:xfrm>
            <a:off x="304800" y="1330281"/>
            <a:ext cx="8534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chemeClr val="tx2"/>
                </a:solidFill>
                <a:effectLst/>
                <a:uLnTx/>
                <a:uFillTx/>
                <a:cs typeface="Arial" charset="0"/>
              </a:rPr>
              <a:t>The NIEM NDR defines the rules for which of the following parameters?</a:t>
            </a:r>
            <a:endParaRPr lang="en-US" sz="2000" b="1" kern="0" dirty="0">
              <a:solidFill>
                <a:schemeClr val="tx2"/>
              </a:solidFill>
            </a:endParaRPr>
          </a:p>
        </p:txBody>
      </p:sp>
      <p:sp>
        <p:nvSpPr>
          <p:cNvPr id="25" name="Text Box 3"/>
          <p:cNvSpPr txBox="1">
            <a:spLocks noChangeArrowheads="1"/>
          </p:cNvSpPr>
          <p:nvPr/>
        </p:nvSpPr>
        <p:spPr bwMode="auto">
          <a:xfrm>
            <a:off x="1390650" y="3005560"/>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effectLst/>
                <a:uLnTx/>
                <a:uFillTx/>
                <a:latin typeface="Arial" charset="0"/>
                <a:cs typeface="Arial" charset="0"/>
              </a:rPr>
              <a:t>A. Modeling and structuring NIEM-conformant schemas</a:t>
            </a:r>
          </a:p>
        </p:txBody>
      </p:sp>
      <p:sp>
        <p:nvSpPr>
          <p:cNvPr id="26" name="Text Box 4"/>
          <p:cNvSpPr txBox="1">
            <a:spLocks noChangeArrowheads="1"/>
          </p:cNvSpPr>
          <p:nvPr/>
        </p:nvSpPr>
        <p:spPr bwMode="auto">
          <a:xfrm>
            <a:off x="1390650" y="3559048"/>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Required artifacts for an IEPD</a:t>
            </a:r>
          </a:p>
        </p:txBody>
      </p:sp>
      <p:sp>
        <p:nvSpPr>
          <p:cNvPr id="27" name="Text Box 5"/>
          <p:cNvSpPr txBox="1">
            <a:spLocks noChangeArrowheads="1"/>
          </p:cNvSpPr>
          <p:nvPr/>
        </p:nvSpPr>
        <p:spPr bwMode="auto">
          <a:xfrm>
            <a:off x="1390649" y="4112536"/>
            <a:ext cx="6858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effectLst/>
                <a:uLnTx/>
                <a:uFillTx/>
                <a:latin typeface="Arial" charset="0"/>
                <a:cs typeface="Arial" charset="0"/>
              </a:rPr>
              <a:t>C. Creating NIEM-conformant XML instances</a:t>
            </a:r>
          </a:p>
        </p:txBody>
      </p:sp>
      <p:sp>
        <p:nvSpPr>
          <p:cNvPr id="28" name="Text Box 6"/>
          <p:cNvSpPr txBox="1">
            <a:spLocks noChangeArrowheads="1"/>
          </p:cNvSpPr>
          <p:nvPr/>
        </p:nvSpPr>
        <p:spPr bwMode="auto">
          <a:xfrm>
            <a:off x="1390650" y="4666025"/>
            <a:ext cx="64785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D. Extending NIEM-conformant data objects</a:t>
            </a:r>
          </a:p>
        </p:txBody>
      </p:sp>
      <p:grpSp>
        <p:nvGrpSpPr>
          <p:cNvPr id="54" name="Group 53"/>
          <p:cNvGrpSpPr/>
          <p:nvPr/>
        </p:nvGrpSpPr>
        <p:grpSpPr>
          <a:xfrm>
            <a:off x="7407343" y="730894"/>
            <a:ext cx="1235427" cy="143483"/>
            <a:chOff x="7407343" y="730894"/>
            <a:chExt cx="1235427" cy="143483"/>
          </a:xfrm>
        </p:grpSpPr>
        <p:cxnSp>
          <p:nvCxnSpPr>
            <p:cNvPr id="55" name="Straight Connector 54"/>
            <p:cNvCxnSpPr>
              <a:endCxn id="6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6" name="Oval 5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Oval 56"/>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70" name="Title 2"/>
          <p:cNvSpPr txBox="1">
            <a:spLocks/>
          </p:cNvSpPr>
          <p:nvPr/>
        </p:nvSpPr>
        <p:spPr>
          <a:xfrm>
            <a:off x="2126887" y="131380"/>
            <a:ext cx="4985113" cy="472966"/>
          </a:xfrm>
          <a:prstGeom prst="rect">
            <a:avLst/>
          </a:prstGeom>
          <a:ln/>
        </p:spPr>
        <p:txBody>
          <a:bodyPr vert="horz" lIns="91440" tIns="45720" rIns="91440" bIns="45720" rtlCol="0" anchor="ctr">
            <a:normAutofit fontScale="85000" lnSpcReduction="1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1 – Knowledge Check 1 </a:t>
            </a:r>
          </a:p>
        </p:txBody>
      </p:sp>
      <p:sp>
        <p:nvSpPr>
          <p:cNvPr id="71" name="Oval 70"/>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72" name="Picture 71"/>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3" name="Slide Number Placeholder 2"/>
          <p:cNvSpPr>
            <a:spLocks noGrp="1"/>
          </p:cNvSpPr>
          <p:nvPr>
            <p:ph type="sldNum" sz="quarter" idx="4"/>
          </p:nvPr>
        </p:nvSpPr>
        <p:spPr/>
        <p:txBody>
          <a:bodyPr/>
          <a:lstStyle/>
          <a:p>
            <a:fld id="{6E6030FC-FB78-5E4D-92EA-5D9433591EA9}" type="slidenum">
              <a:rPr lang="en-US" smtClean="0"/>
              <a:pPr/>
              <a:t>15</a:t>
            </a:fld>
            <a:endParaRPr lang="en-US" dirty="0"/>
          </a:p>
        </p:txBody>
      </p:sp>
      <p:grpSp>
        <p:nvGrpSpPr>
          <p:cNvPr id="23" name="Group 22"/>
          <p:cNvGrpSpPr/>
          <p:nvPr/>
        </p:nvGrpSpPr>
        <p:grpSpPr>
          <a:xfrm>
            <a:off x="949033" y="2997220"/>
            <a:ext cx="361950" cy="355338"/>
            <a:chOff x="914400" y="2974139"/>
            <a:chExt cx="361950" cy="355338"/>
          </a:xfrm>
        </p:grpSpPr>
        <p:sp>
          <p:nvSpPr>
            <p:cNvPr id="29"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0" name="Picture 29"/>
            <p:cNvPicPr>
              <a:picLocks noChangeAspect="1"/>
            </p:cNvPicPr>
            <p:nvPr/>
          </p:nvPicPr>
          <p:blipFill>
            <a:blip r:embed="rId4"/>
            <a:stretch>
              <a:fillRect/>
            </a:stretch>
          </p:blipFill>
          <p:spPr>
            <a:xfrm>
              <a:off x="958850" y="2974139"/>
              <a:ext cx="317500" cy="334211"/>
            </a:xfrm>
            <a:prstGeom prst="rect">
              <a:avLst/>
            </a:prstGeom>
          </p:spPr>
        </p:pic>
      </p:grpSp>
      <p:grpSp>
        <p:nvGrpSpPr>
          <p:cNvPr id="31" name="Group 30"/>
          <p:cNvGrpSpPr/>
          <p:nvPr/>
        </p:nvGrpSpPr>
        <p:grpSpPr>
          <a:xfrm>
            <a:off x="949033" y="3633461"/>
            <a:ext cx="304800" cy="265430"/>
            <a:chOff x="914400" y="3633470"/>
            <a:chExt cx="304800" cy="265430"/>
          </a:xfrm>
        </p:grpSpPr>
        <p:sp>
          <p:nvSpPr>
            <p:cNvPr id="32"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3" name="Picture 32"/>
            <p:cNvPicPr>
              <a:picLocks noChangeAspect="1"/>
            </p:cNvPicPr>
            <p:nvPr/>
          </p:nvPicPr>
          <p:blipFill>
            <a:blip r:embed="rId5"/>
            <a:stretch>
              <a:fillRect/>
            </a:stretch>
          </p:blipFill>
          <p:spPr>
            <a:xfrm>
              <a:off x="946151" y="3633470"/>
              <a:ext cx="241300" cy="265430"/>
            </a:xfrm>
            <a:prstGeom prst="rect">
              <a:avLst/>
            </a:prstGeom>
          </p:spPr>
        </p:pic>
      </p:grpSp>
      <p:grpSp>
        <p:nvGrpSpPr>
          <p:cNvPr id="34" name="Group 33"/>
          <p:cNvGrpSpPr/>
          <p:nvPr/>
        </p:nvGrpSpPr>
        <p:grpSpPr>
          <a:xfrm>
            <a:off x="949033" y="4082492"/>
            <a:ext cx="361950" cy="355338"/>
            <a:chOff x="914400" y="2974139"/>
            <a:chExt cx="361950" cy="355338"/>
          </a:xfrm>
        </p:grpSpPr>
        <p:sp>
          <p:nvSpPr>
            <p:cNvPr id="35"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6" name="Picture 35"/>
            <p:cNvPicPr>
              <a:picLocks noChangeAspect="1"/>
            </p:cNvPicPr>
            <p:nvPr/>
          </p:nvPicPr>
          <p:blipFill>
            <a:blip r:embed="rId4"/>
            <a:stretch>
              <a:fillRect/>
            </a:stretch>
          </p:blipFill>
          <p:spPr>
            <a:xfrm>
              <a:off x="958850" y="2974139"/>
              <a:ext cx="317500" cy="334211"/>
            </a:xfrm>
            <a:prstGeom prst="rect">
              <a:avLst/>
            </a:prstGeom>
          </p:spPr>
        </p:pic>
      </p:grpSp>
      <p:grpSp>
        <p:nvGrpSpPr>
          <p:cNvPr id="37" name="Group 36"/>
          <p:cNvGrpSpPr/>
          <p:nvPr/>
        </p:nvGrpSpPr>
        <p:grpSpPr>
          <a:xfrm>
            <a:off x="949033" y="4636674"/>
            <a:ext cx="361950" cy="355338"/>
            <a:chOff x="914400" y="2974139"/>
            <a:chExt cx="361950" cy="355338"/>
          </a:xfrm>
        </p:grpSpPr>
        <p:sp>
          <p:nvSpPr>
            <p:cNvPr id="38"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9" name="Picture 38"/>
            <p:cNvPicPr>
              <a:picLocks noChangeAspect="1"/>
            </p:cNvPicPr>
            <p:nvPr/>
          </p:nvPicPr>
          <p:blipFill>
            <a:blip r:embed="rId4"/>
            <a:stretch>
              <a:fillRect/>
            </a:stretch>
          </p:blipFill>
          <p:spPr>
            <a:xfrm>
              <a:off x="958850" y="2974139"/>
              <a:ext cx="317500" cy="334211"/>
            </a:xfrm>
            <a:prstGeom prst="rect">
              <a:avLst/>
            </a:prstGeom>
          </p:spPr>
        </p:pic>
      </p:grpSp>
    </p:spTree>
    <p:extLst>
      <p:ext uri="{BB962C8B-B14F-4D97-AF65-F5344CB8AC3E}">
        <p14:creationId xmlns:p14="http://schemas.microsoft.com/office/powerpoint/2010/main" val="34225133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7" name="Title 2"/>
          <p:cNvSpPr>
            <a:spLocks noGrp="1"/>
          </p:cNvSpPr>
          <p:nvPr>
            <p:ph type="title"/>
          </p:nvPr>
        </p:nvSpPr>
        <p:spPr/>
        <p:txBody>
          <a:bodyPr/>
          <a:lstStyle/>
          <a:p>
            <a:r>
              <a:rPr lang="en-US" dirty="0" smtClean="0"/>
              <a:t>Solution </a:t>
            </a:r>
            <a:r>
              <a:rPr lang="en-US" dirty="0"/>
              <a:t>301-6</a:t>
            </a:r>
            <a:endParaRPr lang="en-US" dirty="0" smtClean="0"/>
          </a:p>
        </p:txBody>
      </p:sp>
      <p:grpSp>
        <p:nvGrpSpPr>
          <p:cNvPr id="23" name="Group 22"/>
          <p:cNvGrpSpPr/>
          <p:nvPr/>
        </p:nvGrpSpPr>
        <p:grpSpPr>
          <a:xfrm>
            <a:off x="7407343" y="730894"/>
            <a:ext cx="1235427" cy="143483"/>
            <a:chOff x="7407343" y="730894"/>
            <a:chExt cx="1235427" cy="143483"/>
          </a:xfrm>
        </p:grpSpPr>
        <p:cxnSp>
          <p:nvCxnSpPr>
            <p:cNvPr id="26" name="Straight Connector 25"/>
            <p:cNvCxnSpPr>
              <a:endCxn id="3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40" name="Group 14"/>
          <p:cNvGrpSpPr>
            <a:grpSpLocks/>
          </p:cNvGrpSpPr>
          <p:nvPr/>
        </p:nvGrpSpPr>
        <p:grpSpPr bwMode="auto">
          <a:xfrm>
            <a:off x="373063" y="1362787"/>
            <a:ext cx="8458200" cy="4428413"/>
            <a:chOff x="381001" y="3779672"/>
            <a:chExt cx="8458199" cy="4634161"/>
          </a:xfrm>
        </p:grpSpPr>
        <p:grpSp>
          <p:nvGrpSpPr>
            <p:cNvPr id="41" name="Group 15"/>
            <p:cNvGrpSpPr>
              <a:grpSpLocks/>
            </p:cNvGrpSpPr>
            <p:nvPr/>
          </p:nvGrpSpPr>
          <p:grpSpPr bwMode="auto">
            <a:xfrm>
              <a:off x="381001" y="3779672"/>
              <a:ext cx="8458199" cy="4634161"/>
              <a:chOff x="538163" y="1761166"/>
              <a:chExt cx="8458199" cy="4634161"/>
            </a:xfrm>
          </p:grpSpPr>
          <p:sp>
            <p:nvSpPr>
              <p:cNvPr id="45" name="Rectangle 44"/>
              <p:cNvSpPr/>
              <p:nvPr/>
            </p:nvSpPr>
            <p:spPr bwMode="auto">
              <a:xfrm>
                <a:off x="538163" y="1980450"/>
                <a:ext cx="8458199" cy="4414877"/>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sz="1600" dirty="0">
                  <a:solidFill>
                    <a:srgbClr val="FF0000"/>
                  </a:solidFill>
                </a:endParaRPr>
              </a:p>
            </p:txBody>
          </p:sp>
          <p:sp>
            <p:nvSpPr>
              <p:cNvPr id="46" name="Rectangle 22"/>
              <p:cNvSpPr>
                <a:spLocks noChangeArrowheads="1"/>
              </p:cNvSpPr>
              <p:nvPr/>
            </p:nvSpPr>
            <p:spPr bwMode="auto">
              <a:xfrm>
                <a:off x="609600" y="1761166"/>
                <a:ext cx="8229599" cy="4541274"/>
              </a:xfrm>
              <a:prstGeom prst="rect">
                <a:avLst/>
              </a:prstGeom>
              <a:noFill/>
              <a:ln w="9525">
                <a:noFill/>
                <a:miter lim="800000"/>
                <a:headEnd/>
                <a:tailEnd/>
              </a:ln>
            </p:spPr>
            <p:txBody>
              <a:bodyPr>
                <a:spAutoFit/>
              </a:bodyPr>
              <a:lstStyle/>
              <a:p>
                <a:pPr indent="-152400">
                  <a:lnSpc>
                    <a:spcPct val="115000"/>
                  </a:lnSpc>
                </a:pPr>
                <a:endParaRPr lang="en-US" sz="1600" dirty="0" smtClean="0">
                  <a:solidFill>
                    <a:srgbClr val="000000"/>
                  </a:solidFill>
                  <a:latin typeface="Calibri" pitchFamily="34" charset="0"/>
                  <a:cs typeface="Calibri" pitchFamily="34" charset="0"/>
                </a:endParaRPr>
              </a:p>
              <a:p>
                <a:pPr indent="-152400">
                  <a:lnSpc>
                    <a:spcPct val="115000"/>
                  </a:lnSpc>
                </a:pPr>
                <a:r>
                  <a:rPr lang="en-US" sz="1600" dirty="0" smtClean="0">
                    <a:solidFill>
                      <a:srgbClr val="000000"/>
                    </a:solidFill>
                    <a:latin typeface="Calibri" pitchFamily="34" charset="0"/>
                    <a:cs typeface="Calibri" pitchFamily="34" charset="0"/>
                  </a:rPr>
                  <a:t>&lt;?</a:t>
                </a:r>
                <a:r>
                  <a:rPr lang="en-US" sz="1600" dirty="0">
                    <a:solidFill>
                      <a:srgbClr val="000000"/>
                    </a:solidFill>
                    <a:latin typeface="Calibri" pitchFamily="34" charset="0"/>
                    <a:cs typeface="Calibri" pitchFamily="34" charset="0"/>
                  </a:rPr>
                  <a:t>xml version</a:t>
                </a:r>
                <a:r>
                  <a:rPr lang="en-US" sz="1600" dirty="0" smtClean="0">
                    <a:solidFill>
                      <a:srgbClr val="000000"/>
                    </a:solidFill>
                    <a:latin typeface="Calibri" pitchFamily="34" charset="0"/>
                    <a:cs typeface="Calibri" pitchFamily="34" charset="0"/>
                  </a:rPr>
                  <a:t>="1.0" </a:t>
                </a:r>
                <a:r>
                  <a:rPr lang="en-US" sz="1600" dirty="0">
                    <a:solidFill>
                      <a:srgbClr val="000000"/>
                    </a:solidFill>
                    <a:latin typeface="Calibri" pitchFamily="34" charset="0"/>
                    <a:cs typeface="Calibri" pitchFamily="34" charset="0"/>
                  </a:rPr>
                  <a:t>encoding</a:t>
                </a:r>
                <a:r>
                  <a:rPr lang="en-US" sz="1600" dirty="0" smtClean="0">
                    <a:solidFill>
                      <a:srgbClr val="000000"/>
                    </a:solidFill>
                    <a:latin typeface="Calibri" pitchFamily="34" charset="0"/>
                    <a:cs typeface="Calibri" pitchFamily="34" charset="0"/>
                  </a:rPr>
                  <a:t>="UTF-8"?&gt;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&lt;w:WantList w:release</a:t>
                </a:r>
                <a:r>
                  <a:rPr lang="en-US" sz="1600" dirty="0" smtClean="0">
                    <a:solidFill>
                      <a:srgbClr val="000000"/>
                    </a:solidFill>
                    <a:latin typeface="Calibri" pitchFamily="34" charset="0"/>
                    <a:cs typeface="Calibri" pitchFamily="34" charset="0"/>
                  </a:rPr>
                  <a:t>="3.0" </a:t>
                </a:r>
                <a:r>
                  <a:rPr lang="en-US" sz="1600" dirty="0">
                    <a:solidFill>
                      <a:srgbClr val="000000"/>
                    </a:solidFill>
                    <a:latin typeface="Calibri" pitchFamily="34" charset="0"/>
                    <a:cs typeface="Calibri" pitchFamily="34" charset="0"/>
                  </a:rPr>
                  <a:t>w:product</a:t>
                </a:r>
                <a:r>
                  <a:rPr lang="en-US" sz="1600" dirty="0" smtClean="0">
                    <a:solidFill>
                      <a:srgbClr val="000000"/>
                    </a:solidFill>
                    <a:latin typeface="Calibri" pitchFamily="34" charset="0"/>
                    <a:cs typeface="Calibri" pitchFamily="34" charset="0"/>
                  </a:rPr>
                  <a:t>="NIEM" </a:t>
                </a:r>
                <a:r>
                  <a:rPr lang="en-US" sz="1600" dirty="0">
                    <a:solidFill>
                      <a:srgbClr val="000000"/>
                    </a:solidFill>
                    <a:latin typeface="Calibri" pitchFamily="34" charset="0"/>
                    <a:cs typeface="Calibri" pitchFamily="34" charset="0"/>
                  </a:rPr>
                  <a:t>w:nillableDefault</a:t>
                </a:r>
                <a:r>
                  <a:rPr lang="en-US" sz="1600" dirty="0" smtClean="0">
                    <a:solidFill>
                      <a:srgbClr val="000000"/>
                    </a:solidFill>
                    <a:latin typeface="Calibri" pitchFamily="34" charset="0"/>
                    <a:cs typeface="Calibri" pitchFamily="34" charset="0"/>
                  </a:rPr>
                  <a:t>="true"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xmlns:w</a:t>
                </a:r>
                <a:r>
                  <a:rPr lang="en-US" sz="1600" dirty="0" smtClean="0">
                    <a:solidFill>
                      <a:srgbClr val="000000"/>
                    </a:solidFill>
                    <a:latin typeface="Calibri" pitchFamily="34" charset="0"/>
                    <a:cs typeface="Calibri" pitchFamily="34" charset="0"/>
                  </a:rPr>
                  <a:t>="http</a:t>
                </a:r>
                <a:r>
                  <a:rPr lang="en-US" sz="1600" dirty="0">
                    <a:solidFill>
                      <a:srgbClr val="000000"/>
                    </a:solidFill>
                    <a:latin typeface="Calibri" pitchFamily="34" charset="0"/>
                    <a:cs typeface="Calibri" pitchFamily="34" charset="0"/>
                  </a:rPr>
                  <a:t>://</a:t>
                </a:r>
                <a:r>
                  <a:rPr lang="en-US" sz="1600" dirty="0" smtClean="0">
                    <a:solidFill>
                      <a:srgbClr val="000000"/>
                    </a:solidFill>
                    <a:latin typeface="Calibri" pitchFamily="34" charset="0"/>
                    <a:cs typeface="Calibri" pitchFamily="34" charset="0"/>
                  </a:rPr>
                  <a:t>niem.gov/niem/wantlist/2.2" </a:t>
                </a:r>
                <a:r>
                  <a:rPr lang="en-US" sz="1600" dirty="0" err="1">
                    <a:solidFill>
                      <a:srgbClr val="000000"/>
                    </a:solidFill>
                    <a:latin typeface="Calibri" pitchFamily="34" charset="0"/>
                    <a:cs typeface="Calibri" pitchFamily="34" charset="0"/>
                  </a:rPr>
                  <a:t>xmlns:nc</a:t>
                </a:r>
                <a:r>
                  <a:rPr lang="en-US" sz="1600" dirty="0" smtClean="0">
                    <a:solidFill>
                      <a:srgbClr val="000000"/>
                    </a:solidFill>
                    <a:latin typeface="Calibri" pitchFamily="34" charset="0"/>
                    <a:cs typeface="Calibri" pitchFamily="34" charset="0"/>
                  </a:rPr>
                  <a:t>="http</a:t>
                </a:r>
                <a:r>
                  <a:rPr lang="en-US" sz="1600" dirty="0">
                    <a:solidFill>
                      <a:srgbClr val="000000"/>
                    </a:solidFill>
                    <a:latin typeface="Calibri" pitchFamily="34" charset="0"/>
                    <a:cs typeface="Calibri" pitchFamily="34" charset="0"/>
                  </a:rPr>
                  <a:t>://release.niem.gov/niem/niem-core/3.0</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 w:name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nc:PersonName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 </a:t>
                </a:r>
                <a:r>
                  <a:rPr lang="en-US" sz="1600" dirty="0">
                    <a:solidFill>
                      <a:srgbClr val="000000"/>
                    </a:solidFill>
                    <a:latin typeface="Calibri" pitchFamily="34" charset="0"/>
                    <a:cs typeface="Calibri" pitchFamily="34" charset="0"/>
                  </a:rPr>
                  <a:t>w:nillable</a:t>
                </a:r>
                <a:r>
                  <a:rPr lang="en-US" sz="1600" dirty="0" smtClean="0">
                    <a:solidFill>
                      <a:srgbClr val="000000"/>
                    </a:solidFill>
                    <a:latin typeface="Calibri" pitchFamily="34" charset="0"/>
                    <a:cs typeface="Calibri" pitchFamily="34" charset="0"/>
                  </a:rPr>
                  <a:t>="false"/&gt;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&lt;w:Type w:name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nc:PersonNameType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w:isRequested</a:t>
                </a:r>
                <a:r>
                  <a:rPr lang="en-US" sz="1600" dirty="0" smtClean="0">
                    <a:solidFill>
                      <a:srgbClr val="000000"/>
                    </a:solidFill>
                    <a:latin typeface="Calibri" pitchFamily="34" charset="0"/>
                    <a:cs typeface="Calibri" pitchFamily="34" charset="0"/>
                  </a:rPr>
                  <a:t>="false"&gt;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&lt;w:ElementInType w:name</a:t>
                </a:r>
                <a:r>
                  <a:rPr lang="en-US" sz="1600" dirty="0" smtClean="0">
                    <a:solidFill>
                      <a:srgbClr val="000000"/>
                    </a:solidFill>
                    <a:latin typeface="Calibri" pitchFamily="34" charset="0"/>
                    <a:cs typeface="Calibri" pitchFamily="34" charset="0"/>
                  </a:rPr>
                  <a:t>=“____________________"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w:minOccurs</a:t>
                </a:r>
                <a:r>
                  <a:rPr lang="en-US" sz="1600" dirty="0" smtClean="0">
                    <a:solidFill>
                      <a:srgbClr val="000000"/>
                    </a:solidFill>
                    <a:latin typeface="Calibri" pitchFamily="34" charset="0"/>
                    <a:cs typeface="Calibri" pitchFamily="34" charset="0"/>
                  </a:rPr>
                  <a:t>="0" </a:t>
                </a:r>
                <a:r>
                  <a:rPr lang="en-US" sz="1600" dirty="0">
                    <a:solidFill>
                      <a:srgbClr val="000000"/>
                    </a:solidFill>
                    <a:latin typeface="Calibri" pitchFamily="34" charset="0"/>
                    <a:cs typeface="Calibri" pitchFamily="34" charset="0"/>
                  </a:rPr>
                  <a:t>w:maxOccurs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&lt;w:ElementInType w:name</a:t>
                </a:r>
                <a:r>
                  <a:rPr lang="en-US" sz="1600" dirty="0" smtClean="0">
                    <a:solidFill>
                      <a:srgbClr val="000000"/>
                    </a:solidFill>
                    <a:latin typeface="Calibri" pitchFamily="34" charset="0"/>
                    <a:cs typeface="Calibri" pitchFamily="34" charset="0"/>
                  </a:rPr>
                  <a:t>=“____________________"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w:minOccurs</a:t>
                </a:r>
                <a:r>
                  <a:rPr lang="en-US" sz="1600" dirty="0" smtClean="0">
                    <a:solidFill>
                      <a:srgbClr val="000000"/>
                    </a:solidFill>
                    <a:latin typeface="Calibri" pitchFamily="34" charset="0"/>
                    <a:cs typeface="Calibri" pitchFamily="34" charset="0"/>
                  </a:rPr>
                  <a:t>="0" </a:t>
                </a:r>
                <a:r>
                  <a:rPr lang="en-US" sz="1600" dirty="0">
                    <a:solidFill>
                      <a:srgbClr val="000000"/>
                    </a:solidFill>
                    <a:latin typeface="Calibri" pitchFamily="34" charset="0"/>
                    <a:cs typeface="Calibri" pitchFamily="34" charset="0"/>
                  </a:rPr>
                  <a:t>w:maxOccurs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&lt;w:ElementInType w:name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nc:PersonSurName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w:minOccurs</a:t>
                </a:r>
                <a:r>
                  <a:rPr lang="en-US" sz="1600" dirty="0" smtClean="0">
                    <a:solidFill>
                      <a:srgbClr val="000000"/>
                    </a:solidFill>
                    <a:latin typeface="Calibri" pitchFamily="34" charset="0"/>
                    <a:cs typeface="Calibri" pitchFamily="34" charset="0"/>
                  </a:rPr>
                  <a:t>="0" </a:t>
                </a:r>
                <a:r>
                  <a:rPr lang="en-US" sz="1600" dirty="0">
                    <a:solidFill>
                      <a:srgbClr val="000000"/>
                    </a:solidFill>
                    <a:latin typeface="Calibri" pitchFamily="34" charset="0"/>
                    <a:cs typeface="Calibri" pitchFamily="34" charset="0"/>
                  </a:rPr>
                  <a:t>w:maxOccurs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&lt;/w:Type&gt;</a:t>
                </a:r>
              </a:p>
              <a:p>
                <a:pPr indent="-152400">
                  <a:lnSpc>
                    <a:spcPct val="115000"/>
                  </a:lnSpc>
                </a:pPr>
                <a:r>
                  <a:rPr lang="en-US" sz="1600" dirty="0">
                    <a:solidFill>
                      <a:srgbClr val="000000"/>
                    </a:solidFill>
                    <a:latin typeface="Calibri" pitchFamily="34" charset="0"/>
                    <a:cs typeface="Calibri" pitchFamily="34" charset="0"/>
                  </a:rPr>
                  <a:t>&lt;/w:WantList&gt;</a:t>
                </a:r>
                <a:endParaRPr lang="en-US" sz="1600" dirty="0">
                  <a:solidFill>
                    <a:srgbClr val="000000"/>
                  </a:solidFill>
                  <a:latin typeface="Calibri" pitchFamily="34" charset="0"/>
                  <a:ea typeface="Calibri" pitchFamily="34" charset="0"/>
                  <a:cs typeface="Calibri" pitchFamily="34" charset="0"/>
                </a:endParaRPr>
              </a:p>
            </p:txBody>
          </p:sp>
        </p:grpSp>
        <p:sp>
          <p:nvSpPr>
            <p:cNvPr id="42" name="Rectangle 41"/>
            <p:cNvSpPr/>
            <p:nvPr/>
          </p:nvSpPr>
          <p:spPr bwMode="auto">
            <a:xfrm>
              <a:off x="457200" y="4119579"/>
              <a:ext cx="8142286" cy="4201366"/>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4" name="TextBox 5"/>
            <p:cNvSpPr txBox="1">
              <a:spLocks noChangeArrowheads="1"/>
            </p:cNvSpPr>
            <p:nvPr/>
          </p:nvSpPr>
          <p:spPr bwMode="auto">
            <a:xfrm>
              <a:off x="6537662" y="7420410"/>
              <a:ext cx="1935163" cy="772983"/>
            </a:xfrm>
            <a:prstGeom prst="rect">
              <a:avLst/>
            </a:prstGeom>
            <a:noFill/>
            <a:ln w="9525">
              <a:noFill/>
              <a:miter lim="800000"/>
              <a:headEnd/>
              <a:tailEnd/>
            </a:ln>
          </p:spPr>
          <p:txBody>
            <a:bodyPr>
              <a:spAutoFit/>
            </a:bodyPr>
            <a:lstStyle/>
            <a:p>
              <a:pPr algn="ctr"/>
              <a:r>
                <a:rPr lang="en-US" sz="1400" b="1" dirty="0" err="1">
                  <a:solidFill>
                    <a:srgbClr val="1F497D"/>
                  </a:solidFill>
                </a:rPr>
                <a:t>Wantlist</a:t>
              </a:r>
              <a:r>
                <a:rPr lang="en-US" sz="1400" b="1" dirty="0">
                  <a:solidFill>
                    <a:srgbClr val="1F497D"/>
                  </a:solidFill>
                </a:rPr>
                <a:t> entries for elements within the subset schema</a:t>
              </a:r>
            </a:p>
          </p:txBody>
        </p:sp>
      </p:grpSp>
      <p:sp>
        <p:nvSpPr>
          <p:cNvPr id="47" name="Rectangle 46"/>
          <p:cNvSpPr/>
          <p:nvPr/>
        </p:nvSpPr>
        <p:spPr>
          <a:xfrm>
            <a:off x="322041" y="1106488"/>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err="1"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Wantlist</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150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1" name="Title 2"/>
          <p:cNvSpPr>
            <a:spLocks noGrp="1"/>
          </p:cNvSpPr>
          <p:nvPr>
            <p:ph type="title"/>
          </p:nvPr>
        </p:nvSpPr>
        <p:spPr/>
        <p:txBody>
          <a:bodyPr>
            <a:normAutofit/>
          </a:bodyPr>
          <a:lstStyle/>
          <a:p>
            <a:r>
              <a:rPr lang="en-US" dirty="0" smtClean="0"/>
              <a:t>Module </a:t>
            </a:r>
            <a:r>
              <a:rPr lang="en-US" dirty="0" smtClean="0"/>
              <a:t>5.2 – Constraint Schema</a:t>
            </a:r>
          </a:p>
        </p:txBody>
      </p:sp>
      <p:sp>
        <p:nvSpPr>
          <p:cNvPr id="7" name="SHP_264"/>
          <p:cNvSpPr>
            <a:spLocks noChangeArrowheads="1"/>
          </p:cNvSpPr>
          <p:nvPr/>
        </p:nvSpPr>
        <p:spPr bwMode="auto">
          <a:xfrm>
            <a:off x="381000" y="1459345"/>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t>
            </a:r>
            <a:r>
              <a:rPr lang="en-US" sz="2800" b="1" dirty="0">
                <a:solidFill>
                  <a:srgbClr val="1F497D"/>
                </a:solidFill>
              </a:rPr>
              <a:t>able 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Describe how constraint schemas are used </a:t>
            </a:r>
          </a:p>
          <a:p>
            <a:pPr>
              <a:spcBef>
                <a:spcPts val="1632"/>
              </a:spcBef>
              <a:spcAft>
                <a:spcPts val="600"/>
              </a:spcAft>
              <a:defRPr/>
            </a:pPr>
            <a:r>
              <a:rPr lang="en-US" sz="2000" dirty="0">
                <a:solidFill>
                  <a:srgbClr val="646769"/>
                </a:solidFill>
              </a:rPr>
              <a:t>Create a constraint </a:t>
            </a:r>
            <a:r>
              <a:rPr lang="en-US" sz="2000" dirty="0" smtClean="0">
                <a:solidFill>
                  <a:srgbClr val="646769"/>
                </a:solidFill>
              </a:rPr>
              <a:t>schema</a:t>
            </a:r>
            <a:endParaRPr lang="en-US" sz="2000" dirty="0">
              <a:solidFill>
                <a:srgbClr val="646769"/>
              </a:solidFill>
            </a:endParaRPr>
          </a:p>
        </p:txBody>
      </p:sp>
      <p:grpSp>
        <p:nvGrpSpPr>
          <p:cNvPr id="14" name="Group 13"/>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151</a:t>
            </a:fld>
            <a:endParaRPr lang="en-US" dirty="0"/>
          </a:p>
        </p:txBody>
      </p:sp>
    </p:spTree>
    <p:extLst>
      <p:ext uri="{BB962C8B-B14F-4D97-AF65-F5344CB8AC3E}">
        <p14:creationId xmlns:p14="http://schemas.microsoft.com/office/powerpoint/2010/main" val="41269143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Title 2"/>
          <p:cNvSpPr>
            <a:spLocks noGrp="1"/>
          </p:cNvSpPr>
          <p:nvPr>
            <p:ph type="title"/>
          </p:nvPr>
        </p:nvSpPr>
        <p:spPr/>
        <p:txBody>
          <a:bodyPr>
            <a:normAutofit/>
          </a:bodyPr>
          <a:lstStyle/>
          <a:p>
            <a:r>
              <a:rPr lang="en-US" smtClean="0"/>
              <a:t>Constraint Schema</a:t>
            </a:r>
          </a:p>
        </p:txBody>
      </p:sp>
      <p:pic>
        <p:nvPicPr>
          <p:cNvPr id="141317" name="Picture 2"/>
          <p:cNvPicPr>
            <a:picLocks noChangeAspect="1" noChangeArrowheads="1"/>
          </p:cNvPicPr>
          <p:nvPr/>
        </p:nvPicPr>
        <p:blipFill>
          <a:blip r:embed="rId3" cstate="print"/>
          <a:srcRect/>
          <a:stretch>
            <a:fillRect/>
          </a:stretch>
        </p:blipFill>
        <p:spPr bwMode="auto">
          <a:xfrm>
            <a:off x="6327922" y="1216168"/>
            <a:ext cx="2466975" cy="1319212"/>
          </a:xfrm>
          <a:prstGeom prst="rect">
            <a:avLst/>
          </a:prstGeom>
          <a:noFill/>
          <a:ln w="9525">
            <a:noFill/>
            <a:miter lim="800000"/>
            <a:headEnd/>
            <a:tailEnd/>
          </a:ln>
        </p:spPr>
      </p:pic>
      <p:sp>
        <p:nvSpPr>
          <p:cNvPr id="8" name="Content Placeholder 1"/>
          <p:cNvSpPr txBox="1">
            <a:spLocks/>
          </p:cNvSpPr>
          <p:nvPr/>
        </p:nvSpPr>
        <p:spPr>
          <a:xfrm>
            <a:off x="403225" y="990600"/>
            <a:ext cx="5943600" cy="1554163"/>
          </a:xfrm>
          <a:prstGeom prst="rect">
            <a:avLst/>
          </a:prstGeom>
          <a:ln w="28575">
            <a:noFill/>
          </a:ln>
        </p:spPr>
        <p:txBody>
          <a:bodyPr anchor="ctr"/>
          <a:lstStyle/>
          <a:p>
            <a:pPr marL="120650" fontAlgn="auto">
              <a:spcBef>
                <a:spcPts val="0"/>
              </a:spcBef>
              <a:spcAft>
                <a:spcPts val="0"/>
              </a:spcAft>
              <a:defRPr/>
            </a:pPr>
            <a:r>
              <a:rPr lang="en-US" b="1" dirty="0">
                <a:solidFill>
                  <a:srgbClr val="1F497D"/>
                </a:solidFill>
              </a:rPr>
              <a:t>Constraint schemas are used to apply constraints or restrictions to data elements within an exchange.</a:t>
            </a:r>
          </a:p>
          <a:p>
            <a:pPr marL="120650" fontAlgn="auto">
              <a:spcBef>
                <a:spcPts val="0"/>
              </a:spcBef>
              <a:spcAft>
                <a:spcPts val="0"/>
              </a:spcAft>
              <a:defRPr/>
            </a:pPr>
            <a:r>
              <a:rPr lang="en-US" b="1" i="1" dirty="0">
                <a:solidFill>
                  <a:srgbClr val="1F497D"/>
                </a:solidFill>
              </a:rPr>
              <a:t>There are numerous ways to create constraint schemas – we will just be focusing on one method.</a:t>
            </a:r>
          </a:p>
        </p:txBody>
      </p:sp>
      <p:sp>
        <p:nvSpPr>
          <p:cNvPr id="9" name="Rectangle 8"/>
          <p:cNvSpPr/>
          <p:nvPr/>
        </p:nvSpPr>
        <p:spPr>
          <a:xfrm>
            <a:off x="403225" y="3089563"/>
            <a:ext cx="8359775" cy="266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Constraint schemas are not bound to the same design principles as exchange, subset, and extension schemas; constraint schema does not have to be NIEM-conformant</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Resulting instance must validate against a NIEM-conformant schema</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Minimum length, maximum length, and cardinality are examples of constraints</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Constraint schemas do not define type structure; simple types are used to apply constraints</a:t>
            </a: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9" name="Straight Connector 18"/>
          <p:cNvCxnSpPr/>
          <p:nvPr/>
        </p:nvCxnSpPr>
        <p:spPr>
          <a:xfrm>
            <a:off x="665018" y="284323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152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Content Placeholder 1"/>
          <p:cNvSpPr>
            <a:spLocks noGrp="1"/>
          </p:cNvSpPr>
          <p:nvPr>
            <p:ph idx="1"/>
          </p:nvPr>
        </p:nvSpPr>
        <p:spPr>
          <a:xfrm>
            <a:off x="324069" y="1256297"/>
            <a:ext cx="8362731" cy="4771606"/>
          </a:xfrm>
        </p:spPr>
        <p:txBody>
          <a:bodyPr/>
          <a:lstStyle/>
          <a:p>
            <a:pPr marL="0" indent="0">
              <a:buNone/>
            </a:pPr>
            <a:r>
              <a:rPr lang="en-US" b="1" dirty="0" smtClean="0">
                <a:solidFill>
                  <a:schemeClr val="tx2"/>
                </a:solidFill>
              </a:rPr>
              <a:t>Constraint Schemas can be represented in a few different methods:</a:t>
            </a:r>
          </a:p>
          <a:p>
            <a:pPr marL="0" indent="0">
              <a:buNone/>
            </a:pPr>
            <a:endParaRPr lang="en-US" sz="800" b="1" dirty="0" smtClean="0">
              <a:solidFill>
                <a:schemeClr val="tx2"/>
              </a:solidFill>
            </a:endParaRPr>
          </a:p>
          <a:p>
            <a:pPr marL="914400" lvl="1" indent="-457200">
              <a:spcBef>
                <a:spcPts val="1080"/>
              </a:spcBef>
              <a:buClr>
                <a:srgbClr val="646769"/>
              </a:buClr>
              <a:buFont typeface="+mj-lt"/>
              <a:buAutoNum type="arabicPeriod"/>
            </a:pPr>
            <a:r>
              <a:rPr lang="en-US" dirty="0" smtClean="0"/>
              <a:t>Constraints embedded within the Subset Schema</a:t>
            </a:r>
          </a:p>
          <a:p>
            <a:pPr marL="914400" lvl="1" indent="-457200">
              <a:spcBef>
                <a:spcPts val="1080"/>
              </a:spcBef>
              <a:buClr>
                <a:srgbClr val="646769"/>
              </a:buClr>
              <a:buFont typeface="+mj-lt"/>
              <a:buAutoNum type="arabicPeriod"/>
            </a:pPr>
            <a:r>
              <a:rPr lang="en-US" dirty="0" smtClean="0"/>
              <a:t>A separate Constraint Schema that is a modified copy of the NIEM-conformant Subset Schema</a:t>
            </a:r>
          </a:p>
          <a:p>
            <a:pPr marL="914400" lvl="1" indent="-457200">
              <a:spcBef>
                <a:spcPts val="1080"/>
              </a:spcBef>
              <a:buClr>
                <a:srgbClr val="646769"/>
              </a:buClr>
              <a:buFont typeface="+mj-lt"/>
              <a:buAutoNum type="arabicPeriod"/>
            </a:pPr>
            <a:r>
              <a:rPr lang="en-US" dirty="0" smtClean="0"/>
              <a:t>The use of </a:t>
            </a:r>
            <a:r>
              <a:rPr lang="en-US" dirty="0" err="1" smtClean="0"/>
              <a:t>Schematron</a:t>
            </a:r>
            <a:endParaRPr lang="en-US" dirty="0" smtClean="0"/>
          </a:p>
          <a:p>
            <a:pPr marL="914400" lvl="1" indent="-457200">
              <a:spcBef>
                <a:spcPts val="1080"/>
              </a:spcBef>
              <a:buClr>
                <a:srgbClr val="646769"/>
              </a:buClr>
              <a:buFont typeface="+mj-lt"/>
              <a:buAutoNum type="arabicPeriod"/>
            </a:pPr>
            <a:r>
              <a:rPr lang="en-US" dirty="0" smtClean="0"/>
              <a:t>The use of external coding languages </a:t>
            </a:r>
            <a:br>
              <a:rPr lang="en-US" dirty="0" smtClean="0"/>
            </a:br>
            <a:r>
              <a:rPr lang="en-US" dirty="0" smtClean="0"/>
              <a:t>(e.g. Java, Javascript, C#, etc.)</a:t>
            </a:r>
          </a:p>
          <a:p>
            <a:pPr marL="457200" lvl="1" indent="0">
              <a:buNone/>
            </a:pPr>
            <a:endParaRPr lang="en-US" dirty="0" smtClean="0"/>
          </a:p>
          <a:p>
            <a:pPr marL="457200" lvl="1" indent="0">
              <a:buNone/>
            </a:pPr>
            <a:endParaRPr lang="en-US" dirty="0" smtClean="0"/>
          </a:p>
          <a:p>
            <a:pPr marL="0" indent="0">
              <a:buNone/>
            </a:pPr>
            <a:endParaRPr lang="en-US" dirty="0" smtClean="0"/>
          </a:p>
        </p:txBody>
      </p:sp>
      <p:sp>
        <p:nvSpPr>
          <p:cNvPr id="142339" name="Title 2"/>
          <p:cNvSpPr>
            <a:spLocks noGrp="1"/>
          </p:cNvSpPr>
          <p:nvPr>
            <p:ph type="title"/>
          </p:nvPr>
        </p:nvSpPr>
        <p:spPr/>
        <p:txBody>
          <a:bodyPr>
            <a:normAutofit/>
          </a:bodyPr>
          <a:lstStyle/>
          <a:p>
            <a:r>
              <a:rPr lang="en-US" smtClean="0"/>
              <a:t>Various Methods of Constraints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5" name="Title 2"/>
          <p:cNvSpPr>
            <a:spLocks noGrp="1"/>
          </p:cNvSpPr>
          <p:nvPr>
            <p:ph type="title"/>
          </p:nvPr>
        </p:nvSpPr>
        <p:spPr/>
        <p:txBody>
          <a:bodyPr/>
          <a:lstStyle/>
          <a:p>
            <a:r>
              <a:rPr lang="en-US" smtClean="0"/>
              <a:t>Constraint Schema Example</a:t>
            </a:r>
            <a:endParaRPr lang="en-US" dirty="0" smtClean="0"/>
          </a:p>
        </p:txBody>
      </p:sp>
      <p:sp>
        <p:nvSpPr>
          <p:cNvPr id="12" name="Text Placeholder 4"/>
          <p:cNvSpPr txBox="1">
            <a:spLocks/>
          </p:cNvSpPr>
          <p:nvPr/>
        </p:nvSpPr>
        <p:spPr bwMode="auto">
          <a:xfrm>
            <a:off x="177800" y="1274763"/>
            <a:ext cx="8718550" cy="3983037"/>
          </a:xfrm>
          <a:prstGeom prst="rect">
            <a:avLst/>
          </a:prstGeom>
          <a:noFill/>
          <a:ln w="28575">
            <a:solidFill>
              <a:srgbClr val="000000"/>
            </a:solidFill>
            <a:miter lim="800000"/>
            <a:headEnd/>
            <a:tailEnd/>
          </a:ln>
        </p:spPr>
        <p:txBody>
          <a:bodyPr vert="horz" wrap="square" lIns="91440" tIns="45720" rIns="91440" bIns="45720" numCol="1" anchor="t" anchorCtr="0" compatLnSpc="1">
            <a:prstTxWarp prst="textNoShape">
              <a:avLst/>
            </a:prstTxWarp>
            <a:noAutofit/>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57467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xsd:complexContent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1147763"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xsd:extension</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base="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nc:ConveyanceType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171132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xsd:sequence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22860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ref="</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nc:VehicleAxleQuantity</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minoccurs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="0"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maxOccurs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="7"/&gt;</a:t>
            </a:r>
          </a:p>
          <a:p>
            <a:pPr marL="0" marR="0" lvl="0" indent="22860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ref="</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nc:VehicleMakeAbstract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minoccurs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="0"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maxOccurs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="8"/&gt;</a:t>
            </a:r>
          </a:p>
          <a:p>
            <a:pPr marL="0" marR="0" lvl="0" indent="22860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ref="</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nc:VehicleModelAbstract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minoccurs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="0"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maxOccurs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="9"/&gt;</a:t>
            </a:r>
          </a:p>
          <a:p>
            <a:pPr marL="0" marR="0" lvl="0" indent="171132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xsd:sequence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1147763"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xsd:extension</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57467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xsd:complexContent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name="Vehicle" type="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VehicleAxleQuantity</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type="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nc:VehicleAxleQuantity</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VehicleMakeAbstract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abstract="true"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VehicleModelAbstract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abstract="true"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1500" b="0" i="0" u="none" strike="noStrike" kern="1200" cap="none" spc="0" normalizeH="0" baseline="0" noProof="0" dirty="0">
              <a:ln>
                <a:noFill/>
              </a:ln>
              <a:solidFill>
                <a:srgbClr val="000000"/>
              </a:solidFill>
              <a:effectLst/>
              <a:uLnTx/>
              <a:uFillTx/>
              <a:latin typeface="Calibri" pitchFamily="34" charset="0"/>
              <a:cs typeface="Calibri" pitchFamily="34" charset="0"/>
            </a:endParaRPr>
          </a:p>
        </p:txBody>
      </p:sp>
      <p:grpSp>
        <p:nvGrpSpPr>
          <p:cNvPr id="14" name="Group 4"/>
          <p:cNvGrpSpPr>
            <a:grpSpLocks/>
          </p:cNvGrpSpPr>
          <p:nvPr/>
        </p:nvGrpSpPr>
        <p:grpSpPr bwMode="auto">
          <a:xfrm>
            <a:off x="2324100" y="2228870"/>
            <a:ext cx="6534150" cy="1543054"/>
            <a:chOff x="1924050" y="3961662"/>
            <a:chExt cx="6534150" cy="1542543"/>
          </a:xfrm>
        </p:grpSpPr>
        <p:sp>
          <p:nvSpPr>
            <p:cNvPr id="15" name="Rectangle 14"/>
            <p:cNvSpPr/>
            <p:nvPr/>
          </p:nvSpPr>
          <p:spPr>
            <a:xfrm>
              <a:off x="1924050" y="3961662"/>
              <a:ext cx="6457950" cy="685574"/>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2060"/>
                </a:solidFill>
                <a:effectLst/>
                <a:uLnTx/>
                <a:uFillTx/>
                <a:latin typeface="Calibri"/>
                <a:ea typeface="+mn-ea"/>
                <a:cs typeface="+mn-cs"/>
              </a:endParaRPr>
            </a:p>
          </p:txBody>
        </p:sp>
        <p:cxnSp>
          <p:nvCxnSpPr>
            <p:cNvPr id="16" name="Straight Connector 15"/>
            <p:cNvCxnSpPr/>
            <p:nvPr/>
          </p:nvCxnSpPr>
          <p:spPr>
            <a:xfrm flipV="1">
              <a:off x="7277100" y="4666282"/>
              <a:ext cx="0" cy="304699"/>
            </a:xfrm>
            <a:prstGeom prst="line">
              <a:avLst/>
            </a:prstGeom>
            <a:noFill/>
            <a:ln w="25400" cap="flat" cmpd="sng" algn="ctr">
              <a:solidFill>
                <a:srgbClr val="304776"/>
              </a:solidFill>
              <a:prstDash val="solid"/>
            </a:ln>
            <a:effectLst/>
          </p:spPr>
        </p:cxnSp>
        <p:sp>
          <p:nvSpPr>
            <p:cNvPr id="17" name="TextBox 10"/>
            <p:cNvSpPr txBox="1">
              <a:spLocks noChangeArrowheads="1"/>
            </p:cNvSpPr>
            <p:nvPr/>
          </p:nvSpPr>
          <p:spPr bwMode="auto">
            <a:xfrm>
              <a:off x="6400800" y="4980985"/>
              <a:ext cx="2057400" cy="523220"/>
            </a:xfrm>
            <a:prstGeom prst="rect">
              <a:avLst/>
            </a:prstGeom>
            <a:noFill/>
            <a:ln w="9525">
              <a:solidFill>
                <a:srgbClr val="304776"/>
              </a:solidFill>
              <a:miter lim="800000"/>
              <a:headEnd/>
              <a:tailEnd/>
            </a:ln>
          </p:spPr>
          <p:txBody>
            <a:bodyP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2060"/>
                  </a:solidFill>
                  <a:effectLst/>
                  <a:uLnTx/>
                  <a:uFillTx/>
                </a:rPr>
                <a:t>Constraints for maximum occurrence</a:t>
              </a:r>
            </a:p>
          </p:txBody>
        </p:sp>
      </p:grpSp>
      <p:sp>
        <p:nvSpPr>
          <p:cNvPr id="19" name="Rectangle 18"/>
          <p:cNvSpPr/>
          <p:nvPr/>
        </p:nvSpPr>
        <p:spPr>
          <a:xfrm>
            <a:off x="177800" y="817563"/>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1" name="Group 10"/>
          <p:cNvGrpSpPr/>
          <p:nvPr/>
        </p:nvGrpSpPr>
        <p:grpSpPr>
          <a:xfrm>
            <a:off x="7407343" y="730894"/>
            <a:ext cx="1235427" cy="143483"/>
            <a:chOff x="7407343" y="730894"/>
            <a:chExt cx="1235427" cy="143483"/>
          </a:xfrm>
        </p:grpSpPr>
        <p:cxnSp>
          <p:nvCxnSpPr>
            <p:cNvPr id="13" name="Straight Connector 12"/>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92" name="Text Placeholder 4"/>
          <p:cNvSpPr>
            <a:spLocks noGrp="1"/>
          </p:cNvSpPr>
          <p:nvPr>
            <p:ph idx="1"/>
          </p:nvPr>
        </p:nvSpPr>
        <p:spPr/>
        <p:txBody>
          <a:bodyPr/>
          <a:lstStyle/>
          <a:p>
            <a:pPr marL="0" indent="0">
              <a:buNone/>
            </a:pPr>
            <a:r>
              <a:rPr lang="en-US" dirty="0" smtClean="0"/>
              <a:t>Constraint schemas restrict the values and cardinality of data elements within an information exchange</a:t>
            </a:r>
          </a:p>
        </p:txBody>
      </p:sp>
      <p:sp>
        <p:nvSpPr>
          <p:cNvPr id="144386" name="SHP_216"/>
          <p:cNvSpPr>
            <a:spLocks noGrp="1" noChangeArrowheads="1"/>
          </p:cNvSpPr>
          <p:nvPr>
            <p:ph type="title"/>
          </p:nvPr>
        </p:nvSpPr>
        <p:spPr/>
        <p:txBody>
          <a:bodyPr>
            <a:normAutofit/>
          </a:bodyPr>
          <a:lstStyle/>
          <a:p>
            <a:r>
              <a:rPr lang="en-US" dirty="0" smtClean="0"/>
              <a:t>Exercise 301-7: Constraint Schemas</a:t>
            </a:r>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fontAlgn="base">
                <a:lnSpc>
                  <a:spcPct val="90000"/>
                </a:lnSpc>
                <a:spcBef>
                  <a:spcPct val="0"/>
                </a:spcBef>
                <a:spcAft>
                  <a:spcPct val="0"/>
                </a:spcAft>
                <a:defRPr/>
              </a:pPr>
              <a:r>
                <a:rPr lang="en-US" sz="2200" b="1" spc="-50" dirty="0">
                  <a:solidFill>
                    <a:srgbClr val="304776"/>
                  </a:solidFill>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a:defRPr/>
              </a:pPr>
              <a:r>
                <a:rPr lang="en-US" b="1" dirty="0">
                  <a:solidFill>
                    <a:srgbClr val="7F7F7F"/>
                  </a:solidFill>
                  <a:cs typeface="Arial"/>
                </a:rPr>
                <a:t>Based on information provided, </a:t>
              </a:r>
              <a:r>
                <a:rPr lang="en-US" b="1" dirty="0" smtClean="0">
                  <a:solidFill>
                    <a:srgbClr val="7F7F7F"/>
                  </a:solidFill>
                  <a:cs typeface="Arial"/>
                </a:rPr>
                <a:t>answer the questions on the </a:t>
              </a:r>
              <a:r>
                <a:rPr lang="en-US" b="1" smtClean="0">
                  <a:solidFill>
                    <a:srgbClr val="7F7F7F"/>
                  </a:solidFill>
                  <a:cs typeface="Arial"/>
                </a:rPr>
                <a:t>following slide</a:t>
              </a:r>
              <a:endParaRPr lang="en-US" b="1" dirty="0">
                <a:solidFill>
                  <a:srgbClr val="7F7F7F"/>
                </a:solidFill>
                <a:cs typeface="Arial"/>
              </a:endParaRP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fontAlgn="base">
                <a:lnSpc>
                  <a:spcPct val="90000"/>
                </a:lnSpc>
                <a:spcBef>
                  <a:spcPct val="0"/>
                </a:spcBef>
                <a:spcAft>
                  <a:spcPct val="0"/>
                </a:spcAft>
                <a:defRPr/>
              </a:pPr>
              <a:r>
                <a:rPr lang="en-US" sz="2200" b="1" spc="-50" dirty="0">
                  <a:solidFill>
                    <a:srgbClr val="304776"/>
                  </a:solidFill>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a:defRPr/>
              </a:pPr>
              <a:r>
                <a:rPr lang="en-US" b="1" dirty="0">
                  <a:solidFill>
                    <a:srgbClr val="7F7F7F"/>
                  </a:solidFill>
                  <a:cs typeface="Arial"/>
                </a:rPr>
                <a:t>Review a constraint schema for the specified information exchange</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155</a:t>
            </a:fld>
            <a:endParaRPr lang="en-US" dirty="0"/>
          </a:p>
        </p:txBody>
      </p:sp>
    </p:spTree>
    <p:extLst>
      <p:ext uri="{BB962C8B-B14F-4D97-AF65-F5344CB8AC3E}">
        <p14:creationId xmlns:p14="http://schemas.microsoft.com/office/powerpoint/2010/main" val="30167093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marL="0" indent="0">
              <a:buNone/>
            </a:pPr>
            <a:r>
              <a:rPr lang="en-US" sz="1600" b="1" dirty="0">
                <a:solidFill>
                  <a:srgbClr val="1F497D"/>
                </a:solidFill>
              </a:rPr>
              <a:t>Scenario</a:t>
            </a:r>
            <a:r>
              <a:rPr lang="en-US" sz="1600" dirty="0">
                <a:solidFill>
                  <a:srgbClr val="1F497D"/>
                </a:solidFill>
              </a:rPr>
              <a:t>:  </a:t>
            </a:r>
          </a:p>
          <a:p>
            <a:pPr marL="0" indent="0">
              <a:buNone/>
            </a:pPr>
            <a:r>
              <a:rPr lang="en-US" sz="1600" dirty="0" smtClean="0"/>
              <a:t>Airport security has built </a:t>
            </a:r>
            <a:r>
              <a:rPr lang="en-US" sz="1600" dirty="0"/>
              <a:t>a constraint schema for the information exchange described in the last  exercise to restrict the values that can be passed</a:t>
            </a:r>
            <a:r>
              <a:rPr lang="en-US" sz="1600" dirty="0" smtClean="0"/>
              <a:t>. </a:t>
            </a:r>
          </a:p>
          <a:p>
            <a:pPr marL="0" indent="0">
              <a:buNone/>
            </a:pPr>
            <a:endParaRPr lang="en-US" sz="1600" dirty="0"/>
          </a:p>
          <a:p>
            <a:pPr marL="0" indent="0">
              <a:buNone/>
            </a:pPr>
            <a:r>
              <a:rPr lang="en-US" sz="1600" dirty="0" smtClean="0"/>
              <a:t>Using the constraint schema provided, are each the following examples valid?</a:t>
            </a:r>
          </a:p>
          <a:p>
            <a:pPr marL="0" indent="0">
              <a:buNone/>
            </a:pPr>
            <a:endParaRPr lang="en-US" sz="1600" dirty="0"/>
          </a:p>
          <a:p>
            <a:pPr marL="0" indent="0">
              <a:buNone/>
            </a:pPr>
            <a:r>
              <a:rPr lang="en-US" sz="1600" dirty="0" smtClean="0"/>
              <a:t>1) </a:t>
            </a:r>
          </a:p>
          <a:p>
            <a:pPr marL="0" indent="0">
              <a:buNone/>
            </a:pPr>
            <a:endParaRPr lang="en-US" sz="1600" dirty="0"/>
          </a:p>
          <a:p>
            <a:pPr marL="0" indent="0">
              <a:buNone/>
            </a:pPr>
            <a:endParaRPr lang="en-US" sz="1600" dirty="0" smtClean="0"/>
          </a:p>
          <a:p>
            <a:pPr marL="0" indent="0">
              <a:buNone/>
            </a:pPr>
            <a:endParaRPr lang="en-US" sz="1600" dirty="0"/>
          </a:p>
          <a:p>
            <a:pPr marL="0" indent="0">
              <a:buNone/>
            </a:pPr>
            <a:endParaRPr lang="en-US" sz="1600" dirty="0" smtClean="0"/>
          </a:p>
          <a:p>
            <a:pPr marL="0" indent="0">
              <a:buNone/>
            </a:pPr>
            <a:r>
              <a:rPr lang="en-US" sz="1600" dirty="0" smtClean="0"/>
              <a:t>2)</a:t>
            </a:r>
            <a:endParaRPr lang="en-US" sz="1600" dirty="0"/>
          </a:p>
        </p:txBody>
      </p:sp>
      <p:sp>
        <p:nvSpPr>
          <p:cNvPr id="3" name="Title 2"/>
          <p:cNvSpPr>
            <a:spLocks noGrp="1"/>
          </p:cNvSpPr>
          <p:nvPr>
            <p:ph type="title"/>
          </p:nvPr>
        </p:nvSpPr>
        <p:spPr/>
        <p:txBody>
          <a:bodyPr>
            <a:normAutofit/>
          </a:bodyPr>
          <a:lstStyle/>
          <a:p>
            <a:r>
              <a:rPr lang="en-US" dirty="0"/>
              <a:t>Exercise </a:t>
            </a:r>
            <a:r>
              <a:rPr lang="en-US" dirty="0" smtClean="0"/>
              <a:t>301-7: Constraint schema</a:t>
            </a:r>
            <a:endParaRPr lang="en-US" dirty="0"/>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156</a:t>
            </a:fld>
            <a:endParaRPr lang="en-US" dirty="0"/>
          </a:p>
        </p:txBody>
      </p:sp>
      <p:sp>
        <p:nvSpPr>
          <p:cNvPr id="22" name="Rectangle 21"/>
          <p:cNvSpPr/>
          <p:nvPr/>
        </p:nvSpPr>
        <p:spPr>
          <a:xfrm>
            <a:off x="776748" y="28194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kumimoji="0" lang="en-US" sz="1800" b="0" i="0" u="none" strike="noStrike" kern="0" cap="none" spc="0" normalizeH="0" noProof="0" dirty="0" err="1" smtClean="0">
                <a:ln>
                  <a:noFill/>
                </a:ln>
                <a:solidFill>
                  <a:srgbClr val="646769"/>
                </a:solidFill>
                <a:effectLst/>
                <a:uLnTx/>
                <a:uFillTx/>
                <a:latin typeface="Calibri"/>
                <a:ea typeface="+mn-ea"/>
                <a:cs typeface="+mn-cs"/>
              </a:rPr>
              <a:t>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&gt;James&lt;/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lvl="0">
              <a:tabLst>
                <a:tab pos="234950" algn="l"/>
                <a:tab pos="457200" algn="l"/>
                <a:tab pos="692150" algn="l"/>
                <a:tab pos="914400" algn="l"/>
                <a:tab pos="1149350" algn="l"/>
                <a:tab pos="1371600" algn="l"/>
                <a:tab pos="1606550" algn="l"/>
              </a:tabLst>
              <a:defRPr/>
            </a:pPr>
            <a:r>
              <a:rPr lang="en-US" kern="0" dirty="0">
                <a:solidFill>
                  <a:srgbClr val="646769"/>
                </a:solidFill>
                <a:latin typeface="Calibri"/>
              </a:rPr>
              <a:t>&lt;</a:t>
            </a:r>
            <a:r>
              <a:rPr lang="en-US" kern="0" dirty="0" err="1" smtClean="0">
                <a:solidFill>
                  <a:srgbClr val="646769"/>
                </a:solidFill>
                <a:latin typeface="Calibri"/>
              </a:rPr>
              <a:t>nc:PersonMiddleName</a:t>
            </a:r>
            <a:r>
              <a:rPr lang="en-US" kern="0" dirty="0" smtClean="0">
                <a:solidFill>
                  <a:srgbClr val="646769"/>
                </a:solidFill>
                <a:latin typeface="Calibri"/>
              </a:rPr>
              <a:t>&gt;Steve&lt;/</a:t>
            </a:r>
            <a:r>
              <a:rPr lang="en-US" kern="0" dirty="0" err="1">
                <a:solidFill>
                  <a:srgbClr val="646769"/>
                </a:solidFill>
                <a:latin typeface="Calibri"/>
              </a:rPr>
              <a:t>nc:PersonMiddleName</a:t>
            </a:r>
            <a:r>
              <a:rPr lang="en-US" kern="0" dirty="0">
                <a:solidFill>
                  <a:srgbClr val="646769"/>
                </a:solidFill>
                <a:latin typeface="Calibri"/>
              </a:rPr>
              <a:t>&gt;</a:t>
            </a:r>
          </a:p>
        </p:txBody>
      </p:sp>
      <p:sp>
        <p:nvSpPr>
          <p:cNvPr id="16" name="Rectangle 15"/>
          <p:cNvSpPr/>
          <p:nvPr/>
        </p:nvSpPr>
        <p:spPr>
          <a:xfrm>
            <a:off x="762000" y="43434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lang="en-US" kern="0" dirty="0" smtClean="0">
                <a:solidFill>
                  <a:srgbClr val="646769"/>
                </a:solidFill>
                <a:latin typeface="Calibri"/>
              </a:rPr>
              <a:t>&gt;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lang="en-US" kern="0" dirty="0" err="1" smtClean="0">
                <a:solidFill>
                  <a:srgbClr val="646769"/>
                </a:solidFill>
                <a:latin typeface="Calibri"/>
              </a:rPr>
              <a:t>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&gt;Smith&lt;/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p:txBody>
      </p:sp>
    </p:spTree>
    <p:extLst>
      <p:ext uri="{BB962C8B-B14F-4D97-AF65-F5344CB8AC3E}">
        <p14:creationId xmlns:p14="http://schemas.microsoft.com/office/powerpoint/2010/main" val="38163560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5" name="Title 2"/>
          <p:cNvSpPr>
            <a:spLocks noGrp="1"/>
          </p:cNvSpPr>
          <p:nvPr>
            <p:ph type="title"/>
          </p:nvPr>
        </p:nvSpPr>
        <p:spPr/>
        <p:txBody>
          <a:bodyPr>
            <a:normAutofit fontScale="90000"/>
          </a:bodyPr>
          <a:lstStyle/>
          <a:p>
            <a:r>
              <a:rPr lang="en-US" dirty="0" smtClean="0"/>
              <a:t>Solution </a:t>
            </a:r>
            <a:r>
              <a:rPr lang="en-US" dirty="0"/>
              <a:t>301-7: </a:t>
            </a:r>
            <a:r>
              <a:rPr lang="en-US" dirty="0" smtClean="0"/>
              <a:t>Constraint Schemas</a:t>
            </a:r>
          </a:p>
        </p:txBody>
      </p:sp>
      <p:grpSp>
        <p:nvGrpSpPr>
          <p:cNvPr id="10" name="Group 9"/>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157</a:t>
            </a:fld>
            <a:endParaRPr lang="en-US" dirty="0"/>
          </a:p>
        </p:txBody>
      </p:sp>
      <p:sp>
        <p:nvSpPr>
          <p:cNvPr id="21" name="Content Placeholder 13"/>
          <p:cNvSpPr>
            <a:spLocks noGrp="1"/>
          </p:cNvSpPr>
          <p:nvPr>
            <p:ph idx="1"/>
          </p:nvPr>
        </p:nvSpPr>
        <p:spPr>
          <a:xfrm>
            <a:off x="324069" y="1122947"/>
            <a:ext cx="8362731" cy="4771606"/>
          </a:xfrm>
        </p:spPr>
        <p:txBody>
          <a:bodyPr/>
          <a:lstStyle/>
          <a:p>
            <a:pPr marL="0" indent="0">
              <a:buNone/>
            </a:pPr>
            <a:endParaRPr lang="en-US" sz="1600" dirty="0"/>
          </a:p>
          <a:p>
            <a:pPr marL="0" indent="0">
              <a:buNone/>
            </a:pPr>
            <a:r>
              <a:rPr lang="en-US" sz="1600" dirty="0" smtClean="0"/>
              <a:t>1) </a:t>
            </a:r>
            <a:r>
              <a:rPr lang="en-US" sz="1600" b="1" dirty="0" smtClean="0"/>
              <a:t>No</a:t>
            </a:r>
            <a:r>
              <a:rPr lang="en-US" sz="1600" dirty="0" smtClean="0"/>
              <a:t>, example 1 is not valid because surname is required.</a:t>
            </a:r>
          </a:p>
          <a:p>
            <a:pPr marL="0" indent="0">
              <a:buNone/>
            </a:pPr>
            <a:endParaRPr lang="en-US" sz="1600" dirty="0"/>
          </a:p>
          <a:p>
            <a:pPr marL="0" indent="0">
              <a:buNone/>
            </a:pPr>
            <a:endParaRPr lang="en-US" sz="1600" dirty="0" smtClean="0"/>
          </a:p>
          <a:p>
            <a:pPr marL="0" indent="0">
              <a:buNone/>
            </a:pPr>
            <a:endParaRPr lang="en-US" sz="1600" dirty="0" smtClean="0"/>
          </a:p>
          <a:p>
            <a:pPr marL="0" indent="0">
              <a:buNone/>
            </a:pPr>
            <a:endParaRPr lang="en-US" sz="1600" dirty="0"/>
          </a:p>
          <a:p>
            <a:pPr marL="0" indent="0">
              <a:buNone/>
            </a:pPr>
            <a:endParaRPr lang="en-US" sz="1600" dirty="0" smtClean="0"/>
          </a:p>
          <a:p>
            <a:pPr marL="0" indent="0">
              <a:buNone/>
            </a:pPr>
            <a:endParaRPr lang="en-US" sz="1600" dirty="0"/>
          </a:p>
          <a:p>
            <a:pPr marL="0" indent="0">
              <a:buNone/>
            </a:pPr>
            <a:endParaRPr lang="en-US" sz="1600" dirty="0" smtClean="0"/>
          </a:p>
          <a:p>
            <a:pPr marL="0" indent="0">
              <a:buNone/>
            </a:pPr>
            <a:r>
              <a:rPr lang="en-US" sz="1600" dirty="0" smtClean="0"/>
              <a:t>2) </a:t>
            </a:r>
            <a:r>
              <a:rPr lang="en-US" sz="1600" b="1" dirty="0" smtClean="0"/>
              <a:t>Yes</a:t>
            </a:r>
            <a:r>
              <a:rPr lang="en-US" sz="1600" dirty="0" smtClean="0"/>
              <a:t>, example 2 is valid because middle name is not required. </a:t>
            </a:r>
            <a:endParaRPr lang="en-US" sz="1600" dirty="0"/>
          </a:p>
        </p:txBody>
      </p:sp>
      <p:sp>
        <p:nvSpPr>
          <p:cNvPr id="22" name="Rectangle 21"/>
          <p:cNvSpPr/>
          <p:nvPr/>
        </p:nvSpPr>
        <p:spPr>
          <a:xfrm>
            <a:off x="776748" y="19812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kumimoji="0" lang="en-US" sz="1800" b="0" i="0" u="none" strike="noStrike" kern="0" cap="none" spc="0" normalizeH="0" noProof="0" dirty="0" err="1" smtClean="0">
                <a:ln>
                  <a:noFill/>
                </a:ln>
                <a:solidFill>
                  <a:srgbClr val="646769"/>
                </a:solidFill>
                <a:effectLst/>
                <a:uLnTx/>
                <a:uFillTx/>
                <a:latin typeface="Calibri"/>
                <a:ea typeface="+mn-ea"/>
                <a:cs typeface="+mn-cs"/>
              </a:rPr>
              <a:t>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&gt;James&lt;/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lvl="0">
              <a:tabLst>
                <a:tab pos="234950" algn="l"/>
                <a:tab pos="457200" algn="l"/>
                <a:tab pos="692150" algn="l"/>
                <a:tab pos="914400" algn="l"/>
                <a:tab pos="1149350" algn="l"/>
                <a:tab pos="1371600" algn="l"/>
                <a:tab pos="1606550" algn="l"/>
              </a:tabLst>
              <a:defRPr/>
            </a:pPr>
            <a:r>
              <a:rPr lang="en-US" kern="0" dirty="0">
                <a:solidFill>
                  <a:srgbClr val="646769"/>
                </a:solidFill>
                <a:latin typeface="Calibri"/>
              </a:rPr>
              <a:t>&lt;</a:t>
            </a:r>
            <a:r>
              <a:rPr lang="en-US" kern="0" dirty="0" err="1" smtClean="0">
                <a:solidFill>
                  <a:srgbClr val="646769"/>
                </a:solidFill>
                <a:latin typeface="Calibri"/>
              </a:rPr>
              <a:t>nc:PersonMiddleName</a:t>
            </a:r>
            <a:r>
              <a:rPr lang="en-US" kern="0" dirty="0" smtClean="0">
                <a:solidFill>
                  <a:srgbClr val="646769"/>
                </a:solidFill>
                <a:latin typeface="Calibri"/>
              </a:rPr>
              <a:t>&gt;Steve&lt;/</a:t>
            </a:r>
            <a:r>
              <a:rPr lang="en-US" kern="0" dirty="0" err="1">
                <a:solidFill>
                  <a:srgbClr val="646769"/>
                </a:solidFill>
                <a:latin typeface="Calibri"/>
              </a:rPr>
              <a:t>nc:PersonMiddleName</a:t>
            </a:r>
            <a:r>
              <a:rPr lang="en-US" kern="0" dirty="0">
                <a:solidFill>
                  <a:srgbClr val="646769"/>
                </a:solidFill>
                <a:latin typeface="Calibri"/>
              </a:rPr>
              <a:t>&gt;</a:t>
            </a:r>
          </a:p>
        </p:txBody>
      </p:sp>
      <p:sp>
        <p:nvSpPr>
          <p:cNvPr id="23" name="Rectangle 22"/>
          <p:cNvSpPr/>
          <p:nvPr/>
        </p:nvSpPr>
        <p:spPr>
          <a:xfrm>
            <a:off x="762000" y="43434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lang="en-US" kern="0" dirty="0" err="1" smtClean="0">
                <a:solidFill>
                  <a:srgbClr val="646769"/>
                </a:solidFill>
                <a:latin typeface="Calibri"/>
              </a:rPr>
              <a:t>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&gt;Smith&lt;/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p:txBody>
      </p:sp>
    </p:spTree>
    <p:extLst>
      <p:ext uri="{BB962C8B-B14F-4D97-AF65-F5344CB8AC3E}">
        <p14:creationId xmlns:p14="http://schemas.microsoft.com/office/powerpoint/2010/main" val="31686938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Subset</a:t>
            </a:r>
          </a:p>
          <a:p>
            <a:pPr algn="ctr">
              <a:lnSpc>
                <a:spcPct val="90000"/>
              </a:lnSpc>
            </a:pPr>
            <a:r>
              <a:rPr lang="en-US" b="1" spc="-50" dirty="0">
                <a:solidFill>
                  <a:srgbClr val="304776"/>
                </a:solidFill>
                <a:cs typeface="Arial"/>
              </a:rPr>
              <a:t>Schemas</a:t>
            </a:r>
          </a:p>
        </p:txBody>
      </p:sp>
      <p:sp>
        <p:nvSpPr>
          <p:cNvPr id="47" name="Rounded Rectangle 46"/>
          <p:cNvSpPr/>
          <p:nvPr/>
        </p:nvSpPr>
        <p:spPr bwMode="auto">
          <a:xfrm>
            <a:off x="5364162" y="43434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Extension</a:t>
            </a:r>
          </a:p>
          <a:p>
            <a:pPr algn="ctr">
              <a:lnSpc>
                <a:spcPct val="90000"/>
              </a:lnSpc>
            </a:pPr>
            <a:r>
              <a:rPr lang="en-US" b="1" spc="-50" dirty="0">
                <a:solidFill>
                  <a:prstClr val="white"/>
                </a:solidFill>
                <a:cs typeface="Arial"/>
              </a:rPr>
              <a:t>Schemas</a:t>
            </a: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a:t>
            </a:r>
            <a:r>
              <a:rPr lang="en-US" dirty="0"/>
              <a:t>301 – Extension Schemas</a:t>
            </a:r>
            <a:endParaRPr lang="en-US" dirty="0" smtClean="0"/>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2" name="Oval 5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4" name="Oval 5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158</a:t>
            </a:fld>
            <a:endParaRPr lang="en-US" dirty="0"/>
          </a:p>
        </p:txBody>
      </p:sp>
    </p:spTree>
    <p:extLst>
      <p:ext uri="{BB962C8B-B14F-4D97-AF65-F5344CB8AC3E}">
        <p14:creationId xmlns:p14="http://schemas.microsoft.com/office/powerpoint/2010/main" val="4680071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7" name="Title 2"/>
          <p:cNvSpPr>
            <a:spLocks noGrp="1"/>
          </p:cNvSpPr>
          <p:nvPr>
            <p:ph type="title"/>
          </p:nvPr>
        </p:nvSpPr>
        <p:spPr/>
        <p:txBody>
          <a:bodyPr>
            <a:normAutofit/>
          </a:bodyPr>
          <a:lstStyle/>
          <a:p>
            <a:r>
              <a:rPr lang="en-US" dirty="0" smtClean="0"/>
              <a:t>Module </a:t>
            </a:r>
            <a:r>
              <a:rPr lang="en-US" dirty="0" smtClean="0"/>
              <a:t>5.3 – Extension schemas </a:t>
            </a:r>
          </a:p>
        </p:txBody>
      </p:sp>
      <p:sp>
        <p:nvSpPr>
          <p:cNvPr id="9" name="SHP_264"/>
          <p:cNvSpPr>
            <a:spLocks noChangeArrowheads="1"/>
          </p:cNvSpPr>
          <p:nvPr/>
        </p:nvSpPr>
        <p:spPr bwMode="auto">
          <a:xfrm>
            <a:off x="381000" y="1343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t>
            </a:r>
            <a:r>
              <a:rPr lang="en-US" sz="2800" b="1" dirty="0">
                <a:solidFill>
                  <a:srgbClr val="1F497D"/>
                </a:solidFill>
              </a:rPr>
              <a:t>able to…</a:t>
            </a:r>
          </a:p>
        </p:txBody>
      </p:sp>
      <p:sp>
        <p:nvSpPr>
          <p:cNvPr id="10" name="Text Placeholder 11"/>
          <p:cNvSpPr txBox="1">
            <a:spLocks/>
          </p:cNvSpPr>
          <p:nvPr/>
        </p:nvSpPr>
        <p:spPr>
          <a:xfrm>
            <a:off x="381000" y="2057400"/>
            <a:ext cx="8763000" cy="3078163"/>
          </a:xfrm>
          <a:prstGeom prst="rect">
            <a:avLst/>
          </a:prstGeom>
        </p:spPr>
        <p:txBody>
          <a:bodyPr/>
          <a:lstStyle/>
          <a:p>
            <a:pPr>
              <a:spcBef>
                <a:spcPts val="1632"/>
              </a:spcBef>
              <a:spcAft>
                <a:spcPts val="600"/>
              </a:spcAft>
              <a:defRPr/>
            </a:pPr>
            <a:r>
              <a:rPr lang="en-US" sz="2000" dirty="0" smtClean="0">
                <a:solidFill>
                  <a:srgbClr val="646769"/>
                </a:solidFill>
              </a:rPr>
              <a:t>Describe the benefits of using extensions</a:t>
            </a:r>
          </a:p>
          <a:p>
            <a:pPr>
              <a:spcBef>
                <a:spcPts val="1632"/>
              </a:spcBef>
              <a:spcAft>
                <a:spcPts val="600"/>
              </a:spcAft>
              <a:defRPr/>
            </a:pPr>
            <a:r>
              <a:rPr lang="en-US" sz="2000" dirty="0" smtClean="0">
                <a:solidFill>
                  <a:srgbClr val="646769"/>
                </a:solidFill>
              </a:rPr>
              <a:t>Explain two ways to implement extensions</a:t>
            </a:r>
          </a:p>
          <a:p>
            <a:pPr>
              <a:spcBef>
                <a:spcPts val="1632"/>
              </a:spcBef>
              <a:spcAft>
                <a:spcPts val="600"/>
              </a:spcAft>
              <a:defRPr/>
            </a:pPr>
            <a:r>
              <a:rPr lang="en-US" sz="2000" dirty="0" smtClean="0">
                <a:solidFill>
                  <a:srgbClr val="646769"/>
                </a:solidFill>
              </a:rPr>
              <a:t>List the two types of extensions and describe how to implement each one</a:t>
            </a:r>
          </a:p>
          <a:p>
            <a:pPr>
              <a:spcBef>
                <a:spcPts val="1632"/>
              </a:spcBef>
              <a:spcAft>
                <a:spcPts val="600"/>
              </a:spcAft>
              <a:defRPr/>
            </a:pPr>
            <a:r>
              <a:rPr lang="en-US" sz="2000" dirty="0" smtClean="0">
                <a:solidFill>
                  <a:srgbClr val="646769"/>
                </a:solidFill>
              </a:rPr>
              <a:t>Create extension schemas  </a:t>
            </a:r>
            <a:endParaRPr lang="en-US" sz="2000" dirty="0">
              <a:solidFill>
                <a:srgbClr val="646769"/>
              </a:solidFill>
            </a:endParaRPr>
          </a:p>
          <a:p>
            <a:pPr>
              <a:spcBef>
                <a:spcPts val="1632"/>
              </a:spcBef>
              <a:spcAft>
                <a:spcPts val="600"/>
              </a:spcAft>
              <a:defRPr/>
            </a:pPr>
            <a:endParaRPr lang="en-US" sz="2000" dirty="0">
              <a:solidFill>
                <a:srgbClr val="646769"/>
              </a:solidFill>
            </a:endParaRP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4" name="Oval 2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16420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37714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57200" y="43487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159</a:t>
            </a:fld>
            <a:endParaRPr lang="en-US" dirty="0"/>
          </a:p>
        </p:txBody>
      </p:sp>
    </p:spTree>
    <p:extLst>
      <p:ext uri="{BB962C8B-B14F-4D97-AF65-F5344CB8AC3E}">
        <p14:creationId xmlns:p14="http://schemas.microsoft.com/office/powerpoint/2010/main" val="2647722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Box 2"/>
          <p:cNvSpPr txBox="1">
            <a:spLocks noChangeArrowheads="1"/>
          </p:cNvSpPr>
          <p:nvPr/>
        </p:nvSpPr>
        <p:spPr bwMode="auto">
          <a:xfrm>
            <a:off x="304800" y="1272554"/>
            <a:ext cx="8534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r>
              <a:rPr lang="en-US" sz="2000" b="1" dirty="0">
                <a:solidFill>
                  <a:schemeClr val="tx2"/>
                </a:solidFill>
                <a:cs typeface="Arial" charset="0"/>
              </a:rPr>
              <a:t>One must conform to which of the following documents for creating a NIEM-conformant IEPD? </a:t>
            </a:r>
          </a:p>
        </p:txBody>
      </p:sp>
      <p:sp>
        <p:nvSpPr>
          <p:cNvPr id="25" name="Text Box 3"/>
          <p:cNvSpPr txBox="1">
            <a:spLocks noChangeArrowheads="1"/>
          </p:cNvSpPr>
          <p:nvPr/>
        </p:nvSpPr>
        <p:spPr bwMode="auto">
          <a:xfrm>
            <a:off x="1390650" y="2890110"/>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NBAC Rules</a:t>
            </a:r>
          </a:p>
        </p:txBody>
      </p:sp>
      <p:sp>
        <p:nvSpPr>
          <p:cNvPr id="26" name="Text Box 4"/>
          <p:cNvSpPr txBox="1">
            <a:spLocks noChangeArrowheads="1"/>
          </p:cNvSpPr>
          <p:nvPr/>
        </p:nvSpPr>
        <p:spPr bwMode="auto">
          <a:xfrm>
            <a:off x="1390650" y="3443598"/>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MPD Specification</a:t>
            </a:r>
          </a:p>
        </p:txBody>
      </p:sp>
      <p:sp>
        <p:nvSpPr>
          <p:cNvPr id="27" name="Text Box 5"/>
          <p:cNvSpPr txBox="1">
            <a:spLocks noChangeArrowheads="1"/>
          </p:cNvSpPr>
          <p:nvPr/>
        </p:nvSpPr>
        <p:spPr bwMode="auto">
          <a:xfrm>
            <a:off x="1390649" y="3997086"/>
            <a:ext cx="6858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C. NTAC Rules</a:t>
            </a:r>
          </a:p>
        </p:txBody>
      </p:sp>
      <p:sp>
        <p:nvSpPr>
          <p:cNvPr id="28" name="Text Box 6"/>
          <p:cNvSpPr txBox="1">
            <a:spLocks noChangeArrowheads="1"/>
          </p:cNvSpPr>
          <p:nvPr/>
        </p:nvSpPr>
        <p:spPr bwMode="auto">
          <a:xfrm>
            <a:off x="1390650" y="4550575"/>
            <a:ext cx="64785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D. NIEM NDR</a:t>
            </a:r>
          </a:p>
        </p:txBody>
      </p:sp>
      <p:grpSp>
        <p:nvGrpSpPr>
          <p:cNvPr id="54" name="Group 53"/>
          <p:cNvGrpSpPr/>
          <p:nvPr/>
        </p:nvGrpSpPr>
        <p:grpSpPr>
          <a:xfrm>
            <a:off x="7407343" y="730894"/>
            <a:ext cx="1235427" cy="143483"/>
            <a:chOff x="7407343" y="730894"/>
            <a:chExt cx="1235427" cy="143483"/>
          </a:xfrm>
        </p:grpSpPr>
        <p:cxnSp>
          <p:nvCxnSpPr>
            <p:cNvPr id="55" name="Straight Connector 54"/>
            <p:cNvCxnSpPr>
              <a:endCxn id="6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6" name="Oval 5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Oval 56"/>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6" name="Title 2"/>
          <p:cNvSpPr txBox="1">
            <a:spLocks/>
          </p:cNvSpPr>
          <p:nvPr/>
        </p:nvSpPr>
        <p:spPr>
          <a:xfrm>
            <a:off x="2126887" y="131380"/>
            <a:ext cx="4985113" cy="472966"/>
          </a:xfrm>
          <a:prstGeom prst="rect">
            <a:avLst/>
          </a:prstGeom>
          <a:ln/>
        </p:spPr>
        <p:txBody>
          <a:bodyPr vert="horz" lIns="91440" tIns="45720" rIns="91440" bIns="45720" rtlCol="0" anchor="ctr">
            <a:normAutofit fontScale="85000" lnSpcReduction="1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1 – Knowledge Check 1 </a:t>
            </a:r>
          </a:p>
        </p:txBody>
      </p:sp>
      <p:sp>
        <p:nvSpPr>
          <p:cNvPr id="67" name="Oval 66"/>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68" name="Picture 67"/>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3" name="Slide Number Placeholder 2"/>
          <p:cNvSpPr>
            <a:spLocks noGrp="1"/>
          </p:cNvSpPr>
          <p:nvPr>
            <p:ph type="sldNum" sz="quarter" idx="4"/>
          </p:nvPr>
        </p:nvSpPr>
        <p:spPr/>
        <p:txBody>
          <a:bodyPr/>
          <a:lstStyle/>
          <a:p>
            <a:fld id="{6E6030FC-FB78-5E4D-92EA-5D9433591EA9}" type="slidenum">
              <a:rPr lang="en-US" smtClean="0"/>
              <a:pPr/>
              <a:t>16</a:t>
            </a:fld>
            <a:endParaRPr lang="en-US" dirty="0"/>
          </a:p>
        </p:txBody>
      </p:sp>
      <p:grpSp>
        <p:nvGrpSpPr>
          <p:cNvPr id="23" name="Group 22"/>
          <p:cNvGrpSpPr/>
          <p:nvPr/>
        </p:nvGrpSpPr>
        <p:grpSpPr>
          <a:xfrm>
            <a:off x="999290" y="3024790"/>
            <a:ext cx="304800" cy="265430"/>
            <a:chOff x="914400" y="3633470"/>
            <a:chExt cx="304800" cy="265430"/>
          </a:xfrm>
        </p:grpSpPr>
        <p:sp>
          <p:nvSpPr>
            <p:cNvPr id="29"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0" name="Picture 29"/>
            <p:cNvPicPr>
              <a:picLocks noChangeAspect="1"/>
            </p:cNvPicPr>
            <p:nvPr/>
          </p:nvPicPr>
          <p:blipFill>
            <a:blip r:embed="rId4"/>
            <a:stretch>
              <a:fillRect/>
            </a:stretch>
          </p:blipFill>
          <p:spPr>
            <a:xfrm>
              <a:off x="946151" y="3633470"/>
              <a:ext cx="241300" cy="265430"/>
            </a:xfrm>
            <a:prstGeom prst="rect">
              <a:avLst/>
            </a:prstGeom>
          </p:spPr>
        </p:pic>
      </p:grpSp>
      <p:grpSp>
        <p:nvGrpSpPr>
          <p:cNvPr id="31" name="Group 30"/>
          <p:cNvGrpSpPr/>
          <p:nvPr/>
        </p:nvGrpSpPr>
        <p:grpSpPr>
          <a:xfrm>
            <a:off x="970715" y="3422087"/>
            <a:ext cx="361950" cy="355338"/>
            <a:chOff x="914400" y="2974139"/>
            <a:chExt cx="361950" cy="355338"/>
          </a:xfrm>
        </p:grpSpPr>
        <p:sp>
          <p:nvSpPr>
            <p:cNvPr id="33"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4" name="Picture 33"/>
            <p:cNvPicPr>
              <a:picLocks noChangeAspect="1"/>
            </p:cNvPicPr>
            <p:nvPr/>
          </p:nvPicPr>
          <p:blipFill>
            <a:blip r:embed="rId5"/>
            <a:stretch>
              <a:fillRect/>
            </a:stretch>
          </p:blipFill>
          <p:spPr>
            <a:xfrm>
              <a:off x="958850" y="2974139"/>
              <a:ext cx="317500" cy="334211"/>
            </a:xfrm>
            <a:prstGeom prst="rect">
              <a:avLst/>
            </a:prstGeom>
          </p:spPr>
        </p:pic>
      </p:grpSp>
      <p:grpSp>
        <p:nvGrpSpPr>
          <p:cNvPr id="35" name="Group 34"/>
          <p:cNvGrpSpPr/>
          <p:nvPr/>
        </p:nvGrpSpPr>
        <p:grpSpPr>
          <a:xfrm>
            <a:off x="970715" y="4521214"/>
            <a:ext cx="361950" cy="355338"/>
            <a:chOff x="914400" y="2974139"/>
            <a:chExt cx="361950" cy="355338"/>
          </a:xfrm>
        </p:grpSpPr>
        <p:sp>
          <p:nvSpPr>
            <p:cNvPr id="36"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7" name="Picture 36"/>
            <p:cNvPicPr>
              <a:picLocks noChangeAspect="1"/>
            </p:cNvPicPr>
            <p:nvPr/>
          </p:nvPicPr>
          <p:blipFill>
            <a:blip r:embed="rId5"/>
            <a:stretch>
              <a:fillRect/>
            </a:stretch>
          </p:blipFill>
          <p:spPr>
            <a:xfrm>
              <a:off x="958850" y="2974139"/>
              <a:ext cx="317500" cy="334211"/>
            </a:xfrm>
            <a:prstGeom prst="rect">
              <a:avLst/>
            </a:prstGeom>
          </p:spPr>
        </p:pic>
      </p:grpSp>
      <p:grpSp>
        <p:nvGrpSpPr>
          <p:cNvPr id="38" name="Group 37"/>
          <p:cNvGrpSpPr/>
          <p:nvPr/>
        </p:nvGrpSpPr>
        <p:grpSpPr>
          <a:xfrm>
            <a:off x="999290" y="4126336"/>
            <a:ext cx="304800" cy="265430"/>
            <a:chOff x="914400" y="3633470"/>
            <a:chExt cx="304800" cy="265430"/>
          </a:xfrm>
        </p:grpSpPr>
        <p:sp>
          <p:nvSpPr>
            <p:cNvPr id="39"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0" name="Picture 39"/>
            <p:cNvPicPr>
              <a:picLocks noChangeAspect="1"/>
            </p:cNvPicPr>
            <p:nvPr/>
          </p:nvPicPr>
          <p:blipFill>
            <a:blip r:embed="rId4"/>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39833020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Title 2"/>
          <p:cNvSpPr>
            <a:spLocks noGrp="1"/>
          </p:cNvSpPr>
          <p:nvPr>
            <p:ph type="title"/>
          </p:nvPr>
        </p:nvSpPr>
        <p:spPr/>
        <p:txBody>
          <a:bodyPr>
            <a:normAutofit/>
          </a:bodyPr>
          <a:lstStyle/>
          <a:p>
            <a:r>
              <a:rPr lang="en-US" smtClean="0"/>
              <a:t>Extension Schemas</a:t>
            </a:r>
          </a:p>
        </p:txBody>
      </p:sp>
      <p:pic>
        <p:nvPicPr>
          <p:cNvPr id="156677" name="Picture 2"/>
          <p:cNvPicPr>
            <a:picLocks noChangeAspect="1" noChangeArrowheads="1"/>
          </p:cNvPicPr>
          <p:nvPr/>
        </p:nvPicPr>
        <p:blipFill>
          <a:blip r:embed="rId2" cstate="print"/>
          <a:srcRect/>
          <a:stretch>
            <a:fillRect/>
          </a:stretch>
        </p:blipFill>
        <p:spPr bwMode="auto">
          <a:xfrm>
            <a:off x="5004821" y="3865275"/>
            <a:ext cx="3637949" cy="1832549"/>
          </a:xfrm>
          <a:prstGeom prst="rect">
            <a:avLst/>
          </a:prstGeom>
          <a:noFill/>
          <a:ln w="9525">
            <a:noFill/>
            <a:miter lim="800000"/>
            <a:headEnd/>
            <a:tailEnd/>
          </a:ln>
        </p:spPr>
      </p:pic>
      <p:grpSp>
        <p:nvGrpSpPr>
          <p:cNvPr id="10" name="Group 9"/>
          <p:cNvGrpSpPr/>
          <p:nvPr/>
        </p:nvGrpSpPr>
        <p:grpSpPr>
          <a:xfrm>
            <a:off x="7407343" y="730894"/>
            <a:ext cx="1235427" cy="143483"/>
            <a:chOff x="7407343" y="730894"/>
            <a:chExt cx="1235427" cy="143483"/>
          </a:xfrm>
        </p:grpSpPr>
        <p:cxnSp>
          <p:nvCxnSpPr>
            <p:cNvPr id="12" name="Straight Connector 11"/>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0" name="Rectangle 19"/>
          <p:cNvSpPr/>
          <p:nvPr/>
        </p:nvSpPr>
        <p:spPr>
          <a:xfrm>
            <a:off x="403224" y="1044864"/>
            <a:ext cx="8359775" cy="266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182880" lvl="0" defTabSz="457200">
              <a:spcBef>
                <a:spcPts val="0"/>
              </a:spcBef>
              <a:spcAft>
                <a:spcPts val="600"/>
              </a:spcAft>
              <a:defRPr/>
            </a:pPr>
            <a:r>
              <a:rPr lang="en-US" sz="1600" dirty="0">
                <a:solidFill>
                  <a:srgbClr val="646769"/>
                </a:solidFill>
                <a:latin typeface="Arial" charset="0"/>
                <a:cs typeface="Arial" charset="0"/>
              </a:rPr>
              <a:t>NIEM is a large model, but does not describe </a:t>
            </a:r>
            <a:r>
              <a:rPr lang="en-US" sz="1600" dirty="0" smtClean="0">
                <a:solidFill>
                  <a:srgbClr val="646769"/>
                </a:solidFill>
                <a:latin typeface="Arial" charset="0"/>
                <a:cs typeface="Arial" charset="0"/>
              </a:rPr>
              <a:t>everything</a:t>
            </a:r>
          </a:p>
          <a:p>
            <a:pPr marL="468630" indent="-285750" defTabSz="457200">
              <a:spcBef>
                <a:spcPts val="0"/>
              </a:spcBef>
              <a:spcAft>
                <a:spcPts val="600"/>
              </a:spcAft>
              <a:buFont typeface="Arial" pitchFamily="34" charset="0"/>
              <a:buChar char="•"/>
              <a:defRPr/>
            </a:pPr>
            <a:r>
              <a:rPr lang="en-US" sz="1600" dirty="0" smtClean="0">
                <a:solidFill>
                  <a:srgbClr val="646769"/>
                </a:solidFill>
                <a:latin typeface="Arial" charset="0"/>
                <a:cs typeface="Arial" charset="0"/>
              </a:rPr>
              <a:t>You should use an existing NIEM element only if it can be used in its exact context. If the proper definition does not exist in NIEM, create an Extension.</a:t>
            </a:r>
            <a:endParaRPr lang="en-US" sz="1600" dirty="0">
              <a:solidFill>
                <a:srgbClr val="646769"/>
              </a:solidFill>
              <a:latin typeface="Arial" charset="0"/>
              <a:cs typeface="Arial" charset="0"/>
            </a:endParaRPr>
          </a:p>
          <a:p>
            <a:pPr marL="468630" indent="-285750" defTabSz="457200">
              <a:spcBef>
                <a:spcPts val="0"/>
              </a:spcBef>
              <a:spcAft>
                <a:spcPts val="600"/>
              </a:spcAft>
              <a:buFont typeface="Arial" pitchFamily="34" charset="0"/>
              <a:buChar char="•"/>
              <a:defRPr/>
            </a:pPr>
            <a:r>
              <a:rPr lang="en-US" sz="1600" dirty="0">
                <a:solidFill>
                  <a:srgbClr val="646769"/>
                </a:solidFill>
                <a:latin typeface="Arial" charset="0"/>
                <a:cs typeface="Arial" charset="0"/>
              </a:rPr>
              <a:t>Extension schemas must include:</a:t>
            </a:r>
          </a:p>
          <a:p>
            <a:pPr marL="925830" lvl="1" indent="-285750" defTabSz="457200">
              <a:spcBef>
                <a:spcPts val="0"/>
              </a:spcBef>
              <a:spcAft>
                <a:spcPts val="600"/>
              </a:spcAft>
              <a:buFont typeface="Lucida Grande"/>
              <a:buChar char="-"/>
              <a:defRPr/>
            </a:pPr>
            <a:r>
              <a:rPr lang="en-US" sz="1600" dirty="0">
                <a:solidFill>
                  <a:srgbClr val="646769"/>
                </a:solidFill>
                <a:latin typeface="Arial" charset="0"/>
                <a:cs typeface="Arial" charset="0"/>
              </a:rPr>
              <a:t>Unique namespace declaration</a:t>
            </a:r>
          </a:p>
          <a:p>
            <a:pPr marL="925830" lvl="1" indent="-285750" defTabSz="457200">
              <a:spcBef>
                <a:spcPts val="0"/>
              </a:spcBef>
              <a:spcAft>
                <a:spcPts val="600"/>
              </a:spcAft>
              <a:buFont typeface="Lucida Grande"/>
              <a:buChar char="-"/>
              <a:defRPr/>
            </a:pPr>
            <a:r>
              <a:rPr lang="en-US" sz="1600" dirty="0">
                <a:solidFill>
                  <a:srgbClr val="646769"/>
                </a:solidFill>
                <a:latin typeface="Arial" charset="0"/>
                <a:cs typeface="Arial" charset="0"/>
              </a:rPr>
              <a:t>References to NIEM, </a:t>
            </a:r>
            <a:r>
              <a:rPr lang="en-US" sz="1600" dirty="0" smtClean="0">
                <a:solidFill>
                  <a:srgbClr val="646769"/>
                </a:solidFill>
                <a:latin typeface="Arial" charset="0"/>
                <a:cs typeface="Arial" charset="0"/>
              </a:rPr>
              <a:t>W3C, </a:t>
            </a:r>
            <a:r>
              <a:rPr lang="en-US" sz="1600" dirty="0">
                <a:solidFill>
                  <a:srgbClr val="646769"/>
                </a:solidFill>
                <a:latin typeface="Arial" charset="0"/>
                <a:cs typeface="Arial" charset="0"/>
              </a:rPr>
              <a:t>and other extension schema  namespaces</a:t>
            </a:r>
          </a:p>
          <a:p>
            <a:pPr marL="925830" lvl="1" indent="-285750" defTabSz="457200">
              <a:spcBef>
                <a:spcPts val="0"/>
              </a:spcBef>
              <a:spcAft>
                <a:spcPts val="600"/>
              </a:spcAft>
              <a:buFont typeface="Lucida Grande"/>
              <a:buChar char="-"/>
              <a:defRPr/>
            </a:pPr>
            <a:r>
              <a:rPr lang="en-US" sz="1600" dirty="0">
                <a:solidFill>
                  <a:srgbClr val="646769"/>
                </a:solidFill>
                <a:latin typeface="Arial" charset="0"/>
                <a:cs typeface="Arial" charset="0"/>
              </a:rPr>
              <a:t>Import statements for subset schemas</a:t>
            </a:r>
          </a:p>
          <a:p>
            <a:pPr marL="468630" indent="-285750" defTabSz="457200">
              <a:spcBef>
                <a:spcPts val="0"/>
              </a:spcBef>
              <a:spcAft>
                <a:spcPts val="600"/>
              </a:spcAft>
              <a:buFont typeface="Arial" pitchFamily="34" charset="0"/>
              <a:buChar char="•"/>
              <a:defRPr/>
            </a:pPr>
            <a:r>
              <a:rPr lang="en-US" sz="1600" dirty="0">
                <a:solidFill>
                  <a:srgbClr val="646769"/>
                </a:solidFill>
                <a:latin typeface="Arial" charset="0"/>
                <a:cs typeface="Arial" charset="0"/>
              </a:rPr>
              <a:t>Data elements and types in an extension schema are intended to be reusable in other information exchanges</a:t>
            </a:r>
          </a:p>
        </p:txBody>
      </p:sp>
      <p:sp>
        <p:nvSpPr>
          <p:cNvPr id="21" name="Rounded Rectangle 20"/>
          <p:cNvSpPr/>
          <p:nvPr/>
        </p:nvSpPr>
        <p:spPr bwMode="auto">
          <a:xfrm>
            <a:off x="715384" y="3954249"/>
            <a:ext cx="3677228" cy="1654601"/>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360"/>
              </a:lnSpc>
              <a:defRPr/>
            </a:pPr>
            <a:r>
              <a:rPr lang="en-US" b="1" spc="-50" dirty="0">
                <a:solidFill>
                  <a:srgbClr val="304776"/>
                </a:solidFill>
                <a:latin typeface="+mj-lt"/>
                <a:cs typeface="Arial"/>
              </a:rPr>
              <a:t>Extensions can be candidates for future harmonization </a:t>
            </a:r>
            <a:br>
              <a:rPr lang="en-US" b="1" spc="-50" dirty="0">
                <a:solidFill>
                  <a:srgbClr val="304776"/>
                </a:solidFill>
                <a:latin typeface="+mj-lt"/>
                <a:cs typeface="Arial"/>
              </a:rPr>
            </a:br>
            <a:r>
              <a:rPr lang="en-US" b="1" spc="-50" dirty="0">
                <a:solidFill>
                  <a:srgbClr val="304776"/>
                </a:solidFill>
                <a:latin typeface="+mj-lt"/>
                <a:cs typeface="Arial"/>
              </a:rPr>
              <a:t>into the NIEM model</a:t>
            </a:r>
          </a:p>
        </p:txBody>
      </p:sp>
      <p:sp>
        <p:nvSpPr>
          <p:cNvPr id="2" name="Slide Number Placeholder 1"/>
          <p:cNvSpPr>
            <a:spLocks noGrp="1"/>
          </p:cNvSpPr>
          <p:nvPr>
            <p:ph type="sldNum" sz="quarter" idx="4"/>
          </p:nvPr>
        </p:nvSpPr>
        <p:spPr/>
        <p:txBody>
          <a:bodyPr/>
          <a:lstStyle/>
          <a:p>
            <a:fld id="{6E6030FC-FB78-5E4D-92EA-5D9433591EA9}" type="slidenum">
              <a:rPr lang="en-US" smtClean="0"/>
              <a:pPr/>
              <a:t>160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4" name="Content Placeholder 1"/>
          <p:cNvSpPr>
            <a:spLocks noGrp="1"/>
          </p:cNvSpPr>
          <p:nvPr>
            <p:ph idx="1"/>
          </p:nvPr>
        </p:nvSpPr>
        <p:spPr/>
        <p:txBody>
          <a:bodyPr/>
          <a:lstStyle/>
          <a:p>
            <a:pPr marL="0" indent="0">
              <a:buNone/>
            </a:pPr>
            <a:r>
              <a:rPr lang="en-US" dirty="0" smtClean="0">
                <a:solidFill>
                  <a:schemeClr val="tx1"/>
                </a:solidFill>
              </a:rPr>
              <a:t>Extension in NIEM is implemented in two different ways:</a:t>
            </a:r>
          </a:p>
        </p:txBody>
      </p:sp>
      <p:sp>
        <p:nvSpPr>
          <p:cNvPr id="148485" name="Title 2"/>
          <p:cNvSpPr>
            <a:spLocks noGrp="1"/>
          </p:cNvSpPr>
          <p:nvPr>
            <p:ph type="title"/>
          </p:nvPr>
        </p:nvSpPr>
        <p:spPr/>
        <p:txBody>
          <a:bodyPr>
            <a:normAutofit/>
          </a:bodyPr>
          <a:lstStyle/>
          <a:p>
            <a:r>
              <a:rPr lang="en-US" smtClean="0"/>
              <a:t>Extensions in Practice</a:t>
            </a:r>
          </a:p>
        </p:txBody>
      </p:sp>
      <p:sp>
        <p:nvSpPr>
          <p:cNvPr id="8" name="Rounded Rectangle 7"/>
          <p:cNvSpPr/>
          <p:nvPr/>
        </p:nvSpPr>
        <p:spPr bwMode="auto">
          <a:xfrm>
            <a:off x="413084" y="1676400"/>
            <a:ext cx="3777916" cy="426720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de-DE" sz="2000" b="1" spc="-50" dirty="0">
                <a:solidFill>
                  <a:srgbClr val="304776"/>
                </a:solidFill>
                <a:latin typeface="+mj-lt"/>
                <a:cs typeface="Arial"/>
              </a:rPr>
              <a:t>Extend an </a:t>
            </a:r>
            <a:r>
              <a:rPr lang="de-DE" sz="2000" b="1" spc="-50" dirty="0" smtClean="0">
                <a:solidFill>
                  <a:srgbClr val="304776"/>
                </a:solidFill>
                <a:latin typeface="+mj-lt"/>
                <a:cs typeface="Arial"/>
              </a:rPr>
              <a:t>existing NIEM </a:t>
            </a:r>
            <a:r>
              <a:rPr lang="de-DE" sz="2000" b="1" spc="-50" dirty="0">
                <a:solidFill>
                  <a:srgbClr val="304776"/>
                </a:solidFill>
                <a:latin typeface="+mj-lt"/>
                <a:cs typeface="Arial"/>
              </a:rPr>
              <a:t>type</a:t>
            </a:r>
          </a:p>
        </p:txBody>
      </p:sp>
      <p:sp>
        <p:nvSpPr>
          <p:cNvPr id="9" name="Text Placeholder 11"/>
          <p:cNvSpPr txBox="1">
            <a:spLocks/>
          </p:cNvSpPr>
          <p:nvPr/>
        </p:nvSpPr>
        <p:spPr>
          <a:xfrm>
            <a:off x="413085" y="2379440"/>
            <a:ext cx="3777915" cy="3276600"/>
          </a:xfrm>
          <a:prstGeom prst="rect">
            <a:avLst/>
          </a:prstGeom>
        </p:spPr>
        <p:txBody>
          <a:bodyPr/>
          <a:lstStyle/>
          <a:p>
            <a:pPr marL="457200" indent="-457200">
              <a:spcBef>
                <a:spcPts val="1032"/>
              </a:spcBef>
              <a:buFont typeface="+mj-lt"/>
              <a:buAutoNum type="arabicPeriod"/>
              <a:defRPr/>
            </a:pPr>
            <a:r>
              <a:rPr lang="en-US" sz="1500" dirty="0">
                <a:solidFill>
                  <a:srgbClr val="646769"/>
                </a:solidFill>
                <a:latin typeface="+mj-lt"/>
              </a:rPr>
              <a:t>Declare a new global type within the extension schema</a:t>
            </a:r>
          </a:p>
          <a:p>
            <a:pPr marL="457200" indent="-457200">
              <a:spcBef>
                <a:spcPts val="1032"/>
              </a:spcBef>
              <a:buFont typeface="+mj-lt"/>
              <a:buAutoNum type="arabicPeriod"/>
              <a:defRPr/>
            </a:pPr>
            <a:r>
              <a:rPr lang="en-US" sz="1500" dirty="0">
                <a:solidFill>
                  <a:srgbClr val="646769"/>
                </a:solidFill>
                <a:latin typeface="+mj-lt"/>
              </a:rPr>
              <a:t>Use a type from NIEM as a </a:t>
            </a:r>
            <a:r>
              <a:rPr lang="en-US" sz="1500" dirty="0" smtClean="0">
                <a:solidFill>
                  <a:srgbClr val="646769"/>
                </a:solidFill>
                <a:latin typeface="+mj-lt"/>
              </a:rPr>
              <a:t>base </a:t>
            </a:r>
            <a:r>
              <a:rPr lang="en-US" sz="1500" dirty="0" smtClean="0">
                <a:solidFill>
                  <a:srgbClr val="646769"/>
                </a:solidFill>
                <a:latin typeface="+mj-lt"/>
                <a:cs typeface="Courier New" pitchFamily="49" charset="0"/>
              </a:rPr>
              <a:t>&lt;xsd:extension </a:t>
            </a:r>
            <a:r>
              <a:rPr lang="en-US" sz="1500" dirty="0">
                <a:solidFill>
                  <a:srgbClr val="646769"/>
                </a:solidFill>
                <a:latin typeface="+mj-lt"/>
                <a:cs typeface="Courier New" pitchFamily="49" charset="0"/>
              </a:rPr>
              <a:t>base="</a:t>
            </a:r>
            <a:r>
              <a:rPr lang="en-US" sz="1500" dirty="0" err="1">
                <a:solidFill>
                  <a:srgbClr val="646769"/>
                </a:solidFill>
                <a:latin typeface="+mj-lt"/>
                <a:cs typeface="Courier New" pitchFamily="49" charset="0"/>
              </a:rPr>
              <a:t>nc:VehicleType</a:t>
            </a:r>
            <a:r>
              <a:rPr lang="en-US" sz="1500" dirty="0">
                <a:solidFill>
                  <a:srgbClr val="646769"/>
                </a:solidFill>
                <a:latin typeface="+mj-lt"/>
                <a:cs typeface="Courier New" pitchFamily="49" charset="0"/>
              </a:rPr>
              <a:t>"&gt;</a:t>
            </a:r>
          </a:p>
          <a:p>
            <a:pPr marL="457200" indent="-457200">
              <a:spcBef>
                <a:spcPts val="1032"/>
              </a:spcBef>
              <a:buFont typeface="+mj-lt"/>
              <a:buAutoNum type="arabicPeriod"/>
              <a:defRPr/>
            </a:pPr>
            <a:r>
              <a:rPr lang="en-US" sz="1500" dirty="0">
                <a:solidFill>
                  <a:srgbClr val="646769"/>
                </a:solidFill>
                <a:latin typeface="+mj-lt"/>
              </a:rPr>
              <a:t>Create globally declared elements for any new content to be included in the extended type</a:t>
            </a:r>
          </a:p>
          <a:p>
            <a:pPr marL="457200" indent="-457200">
              <a:spcBef>
                <a:spcPts val="1032"/>
              </a:spcBef>
              <a:buFont typeface="+mj-lt"/>
              <a:buAutoNum type="arabicPeriod"/>
              <a:defRPr/>
            </a:pPr>
            <a:r>
              <a:rPr lang="en-US" sz="1500" dirty="0">
                <a:solidFill>
                  <a:srgbClr val="646769"/>
                </a:solidFill>
                <a:latin typeface="+mj-lt"/>
              </a:rPr>
              <a:t>Add references within the extended type to new content elements and existing NIEM elements to be included in the extended </a:t>
            </a:r>
            <a:r>
              <a:rPr lang="en-US" sz="1500" dirty="0" smtClean="0">
                <a:solidFill>
                  <a:srgbClr val="646769"/>
                </a:solidFill>
                <a:latin typeface="+mj-lt"/>
              </a:rPr>
              <a:t>type</a:t>
            </a:r>
            <a:endParaRPr lang="en-US" sz="1500" dirty="0">
              <a:solidFill>
                <a:srgbClr val="646769"/>
              </a:solidFill>
              <a:latin typeface="+mj-lt"/>
            </a:endParaRPr>
          </a:p>
        </p:txBody>
      </p:sp>
      <p:sp>
        <p:nvSpPr>
          <p:cNvPr id="10" name="Rounded Rectangle 9"/>
          <p:cNvSpPr/>
          <p:nvPr/>
        </p:nvSpPr>
        <p:spPr bwMode="auto">
          <a:xfrm>
            <a:off x="4571999" y="1676400"/>
            <a:ext cx="3962401" cy="426720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Create a </a:t>
            </a:r>
            <a:r>
              <a:rPr lang="en-US" sz="2000" b="1" spc="-50" dirty="0" smtClean="0">
                <a:solidFill>
                  <a:srgbClr val="304776"/>
                </a:solidFill>
                <a:latin typeface="+mj-lt"/>
                <a:cs typeface="Arial"/>
              </a:rPr>
              <a:t>new extension </a:t>
            </a:r>
            <a:r>
              <a:rPr lang="en-US" sz="2000" b="1" spc="-50" dirty="0">
                <a:solidFill>
                  <a:srgbClr val="304776"/>
                </a:solidFill>
                <a:latin typeface="+mj-lt"/>
                <a:cs typeface="Arial"/>
              </a:rPr>
              <a:t>type</a:t>
            </a:r>
          </a:p>
        </p:txBody>
      </p:sp>
      <p:sp>
        <p:nvSpPr>
          <p:cNvPr id="11" name="Text Placeholder 11"/>
          <p:cNvSpPr txBox="1">
            <a:spLocks/>
          </p:cNvSpPr>
          <p:nvPr/>
        </p:nvSpPr>
        <p:spPr>
          <a:xfrm>
            <a:off x="4572000" y="2379440"/>
            <a:ext cx="3962400" cy="3276600"/>
          </a:xfrm>
          <a:prstGeom prst="rect">
            <a:avLst/>
          </a:prstGeom>
        </p:spPr>
        <p:txBody>
          <a:bodyPr/>
          <a:lstStyle/>
          <a:p>
            <a:pPr marL="342900" indent="-342900">
              <a:spcBef>
                <a:spcPts val="1032"/>
              </a:spcBef>
              <a:buFont typeface="+mj-lt"/>
              <a:buAutoNum type="arabicPeriod"/>
              <a:defRPr/>
            </a:pPr>
            <a:r>
              <a:rPr lang="en-US" sz="1500" dirty="0">
                <a:solidFill>
                  <a:srgbClr val="646769"/>
                </a:solidFill>
                <a:latin typeface="+mj-lt"/>
              </a:rPr>
              <a:t>Declare a new global type within the extension schema</a:t>
            </a:r>
          </a:p>
          <a:p>
            <a:pPr marL="342900" indent="-342900">
              <a:spcBef>
                <a:spcPts val="1032"/>
              </a:spcBef>
              <a:buFont typeface="+mj-lt"/>
              <a:buAutoNum type="arabicPeriod"/>
              <a:defRPr/>
            </a:pPr>
            <a:r>
              <a:rPr lang="en-US" sz="1500" dirty="0">
                <a:solidFill>
                  <a:srgbClr val="646769"/>
                </a:solidFill>
                <a:latin typeface="+mj-lt"/>
              </a:rPr>
              <a:t>Use </a:t>
            </a:r>
            <a:r>
              <a:rPr lang="en-US" sz="1500" dirty="0" err="1">
                <a:solidFill>
                  <a:srgbClr val="646769"/>
                </a:solidFill>
                <a:latin typeface="+mj-lt"/>
              </a:rPr>
              <a:t>structures:ObjectType</a:t>
            </a:r>
            <a:r>
              <a:rPr lang="en-US" sz="1500" dirty="0">
                <a:solidFill>
                  <a:srgbClr val="646769"/>
                </a:solidFill>
                <a:latin typeface="+mj-lt"/>
              </a:rPr>
              <a:t> as a base </a:t>
            </a:r>
            <a:r>
              <a:rPr lang="en-US" sz="1500" dirty="0">
                <a:solidFill>
                  <a:srgbClr val="646769"/>
                </a:solidFill>
                <a:latin typeface="+mj-lt"/>
                <a:cs typeface="Courier New" pitchFamily="49" charset="0"/>
              </a:rPr>
              <a:t>&lt;xsd:extension base="</a:t>
            </a:r>
            <a:r>
              <a:rPr lang="en-US" sz="1500" dirty="0" err="1">
                <a:solidFill>
                  <a:srgbClr val="646769"/>
                </a:solidFill>
                <a:latin typeface="+mj-lt"/>
                <a:cs typeface="Courier New" pitchFamily="49" charset="0"/>
              </a:rPr>
              <a:t>structures:ObjectType</a:t>
            </a:r>
            <a:r>
              <a:rPr lang="en-US" sz="1500" dirty="0">
                <a:solidFill>
                  <a:srgbClr val="646769"/>
                </a:solidFill>
                <a:latin typeface="+mj-lt"/>
                <a:cs typeface="Courier New" pitchFamily="49" charset="0"/>
              </a:rPr>
              <a:t>"&gt;</a:t>
            </a:r>
          </a:p>
          <a:p>
            <a:pPr marL="342900" indent="-342900">
              <a:spcBef>
                <a:spcPts val="1032"/>
              </a:spcBef>
              <a:buFont typeface="+mj-lt"/>
              <a:buAutoNum type="arabicPeriod"/>
              <a:defRPr/>
            </a:pPr>
            <a:r>
              <a:rPr lang="en-US" sz="1500" dirty="0">
                <a:solidFill>
                  <a:srgbClr val="646769"/>
                </a:solidFill>
                <a:latin typeface="+mj-lt"/>
              </a:rPr>
              <a:t>Create globally declared elements for any new content to be included in the new extension type</a:t>
            </a:r>
          </a:p>
          <a:p>
            <a:pPr marL="342900" indent="-342900">
              <a:spcBef>
                <a:spcPts val="1032"/>
              </a:spcBef>
              <a:buFont typeface="+mj-lt"/>
              <a:buAutoNum type="arabicPeriod"/>
              <a:defRPr/>
            </a:pPr>
            <a:r>
              <a:rPr lang="en-US" sz="1500" dirty="0">
                <a:solidFill>
                  <a:srgbClr val="646769"/>
                </a:solidFill>
                <a:latin typeface="+mj-lt"/>
              </a:rPr>
              <a:t>Add references within the new extension type to new content elements and existing NIEM elements to be included in the new extension type</a:t>
            </a:r>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Content Placeholder 1"/>
          <p:cNvSpPr>
            <a:spLocks noGrp="1"/>
          </p:cNvSpPr>
          <p:nvPr>
            <p:ph idx="1"/>
          </p:nvPr>
        </p:nvSpPr>
        <p:spPr/>
        <p:txBody>
          <a:bodyPr/>
          <a:lstStyle/>
          <a:p>
            <a:pPr marL="0" indent="0">
              <a:buNone/>
            </a:pPr>
            <a:r>
              <a:rPr lang="en-US" dirty="0" smtClean="0">
                <a:solidFill>
                  <a:srgbClr val="646769"/>
                </a:solidFill>
              </a:rPr>
              <a:t>Type extensions can be implemented in two ways:</a:t>
            </a:r>
          </a:p>
        </p:txBody>
      </p:sp>
      <p:sp>
        <p:nvSpPr>
          <p:cNvPr id="149507" name="Title 2"/>
          <p:cNvSpPr>
            <a:spLocks noGrp="1"/>
          </p:cNvSpPr>
          <p:nvPr>
            <p:ph type="title"/>
          </p:nvPr>
        </p:nvSpPr>
        <p:spPr/>
        <p:txBody>
          <a:bodyPr>
            <a:normAutofit/>
          </a:bodyPr>
          <a:lstStyle/>
          <a:p>
            <a:r>
              <a:rPr lang="en-US" smtClean="0"/>
              <a:t>Using Type Extensions</a:t>
            </a:r>
          </a:p>
        </p:txBody>
      </p:sp>
      <p:sp>
        <p:nvSpPr>
          <p:cNvPr id="13" name="Rounded Rectangle 12"/>
          <p:cNvSpPr/>
          <p:nvPr/>
        </p:nvSpPr>
        <p:spPr bwMode="auto">
          <a:xfrm>
            <a:off x="228601" y="2133600"/>
            <a:ext cx="8763000" cy="1371600"/>
          </a:xfrm>
          <a:prstGeom prst="roundRect">
            <a:avLst>
              <a:gd name="adj" fmla="val 9683"/>
            </a:avLst>
          </a:prstGeom>
          <a:noFill/>
          <a:ln>
            <a:no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nSpc>
                <a:spcPct val="90000"/>
              </a:lnSpc>
              <a:defRPr/>
            </a:pPr>
            <a:r>
              <a:rPr lang="de-DE" sz="2000" b="1" spc="-50" dirty="0">
                <a:solidFill>
                  <a:srgbClr val="304776"/>
                </a:solidFill>
                <a:latin typeface="+mj-lt"/>
                <a:cs typeface="Arial"/>
              </a:rPr>
              <a:t>Concrete Extension</a:t>
            </a:r>
          </a:p>
        </p:txBody>
      </p:sp>
      <p:sp>
        <p:nvSpPr>
          <p:cNvPr id="14" name="Text Placeholder 11"/>
          <p:cNvSpPr txBox="1">
            <a:spLocks/>
          </p:cNvSpPr>
          <p:nvPr/>
        </p:nvSpPr>
        <p:spPr>
          <a:xfrm>
            <a:off x="519545" y="2651920"/>
            <a:ext cx="8070273" cy="853280"/>
          </a:xfrm>
          <a:prstGeom prst="rect">
            <a:avLst/>
          </a:prstGeom>
        </p:spPr>
        <p:txBody>
          <a:bodyPr/>
          <a:lstStyle/>
          <a:p>
            <a:pPr marL="457200" indent="-457200">
              <a:spcBef>
                <a:spcPts val="1032"/>
              </a:spcBef>
              <a:buFont typeface="Arial" pitchFamily="34" charset="0"/>
              <a:buChar char="•"/>
              <a:defRPr/>
            </a:pPr>
            <a:r>
              <a:rPr lang="en-US" sz="1300" dirty="0">
                <a:solidFill>
                  <a:srgbClr val="646769"/>
                </a:solidFill>
              </a:rPr>
              <a:t>Involves creating a new type by extending an existing NIEM type to include additional local elements</a:t>
            </a:r>
          </a:p>
          <a:p>
            <a:pPr marL="457200" indent="-457200">
              <a:spcBef>
                <a:spcPts val="1032"/>
              </a:spcBef>
              <a:buFont typeface="Arial" pitchFamily="34" charset="0"/>
              <a:buChar char="•"/>
              <a:defRPr/>
            </a:pPr>
            <a:r>
              <a:rPr lang="en-US" sz="1300" dirty="0">
                <a:solidFill>
                  <a:srgbClr val="646769"/>
                </a:solidFill>
              </a:rPr>
              <a:t>In an instance, elements of this new type are now in a local namespace, along with higher level elements that contain them</a:t>
            </a:r>
          </a:p>
        </p:txBody>
      </p:sp>
      <p:sp>
        <p:nvSpPr>
          <p:cNvPr id="19" name="Rounded Rectangle 18"/>
          <p:cNvSpPr/>
          <p:nvPr/>
        </p:nvSpPr>
        <p:spPr bwMode="auto">
          <a:xfrm>
            <a:off x="228601" y="3581400"/>
            <a:ext cx="8763000" cy="1600200"/>
          </a:xfrm>
          <a:prstGeom prst="roundRect">
            <a:avLst>
              <a:gd name="adj" fmla="val 9683"/>
            </a:avLst>
          </a:prstGeom>
          <a:solidFill>
            <a:srgbClr val="FFFFFF"/>
          </a:solidFill>
          <a:ln>
            <a:solidFill>
              <a:srgbClr val="FFFFFF"/>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nSpc>
                <a:spcPct val="90000"/>
              </a:lnSpc>
              <a:defRPr/>
            </a:pPr>
            <a:r>
              <a:rPr lang="de-DE" sz="2000" b="1" spc="-50" dirty="0" smtClean="0">
                <a:solidFill>
                  <a:srgbClr val="304776"/>
                </a:solidFill>
                <a:latin typeface="+mj-lt"/>
                <a:cs typeface="Arial"/>
              </a:rPr>
              <a:t>Substitution</a:t>
            </a:r>
            <a:endParaRPr lang="de-DE" sz="2000" b="1" spc="-50" dirty="0">
              <a:solidFill>
                <a:srgbClr val="304776"/>
              </a:solidFill>
              <a:latin typeface="+mj-lt"/>
              <a:cs typeface="Arial"/>
            </a:endParaRPr>
          </a:p>
        </p:txBody>
      </p:sp>
      <p:sp>
        <p:nvSpPr>
          <p:cNvPr id="20" name="Text Placeholder 11"/>
          <p:cNvSpPr txBox="1">
            <a:spLocks/>
          </p:cNvSpPr>
          <p:nvPr/>
        </p:nvSpPr>
        <p:spPr>
          <a:xfrm>
            <a:off x="519545" y="4099720"/>
            <a:ext cx="8070273" cy="853280"/>
          </a:xfrm>
          <a:prstGeom prst="rect">
            <a:avLst/>
          </a:prstGeom>
        </p:spPr>
        <p:txBody>
          <a:bodyPr/>
          <a:lstStyle/>
          <a:p>
            <a:pPr marL="457200" indent="-457200">
              <a:spcBef>
                <a:spcPts val="1032"/>
              </a:spcBef>
              <a:buFont typeface="Arial" pitchFamily="34" charset="0"/>
              <a:buChar char="•"/>
              <a:defRPr/>
            </a:pPr>
            <a:r>
              <a:rPr lang="en-US" sz="1300" dirty="0">
                <a:solidFill>
                  <a:srgbClr val="646769"/>
                </a:solidFill>
              </a:rPr>
              <a:t>Involves making a new type based on existing NIEM types – The new element is tied to the element to be replaced using a substitution group</a:t>
            </a:r>
          </a:p>
          <a:p>
            <a:pPr marL="457200" indent="-457200">
              <a:spcBef>
                <a:spcPts val="1032"/>
              </a:spcBef>
              <a:buFont typeface="Arial" pitchFamily="34" charset="0"/>
              <a:buChar char="•"/>
              <a:defRPr/>
            </a:pPr>
            <a:r>
              <a:rPr lang="en-US" sz="1300" dirty="0">
                <a:solidFill>
                  <a:srgbClr val="646769"/>
                </a:solidFill>
              </a:rPr>
              <a:t>Extending NIEM substitution groups should only occur if the newly created element is semantically equivalent to the substitution group head element</a:t>
            </a:r>
          </a:p>
          <a:p>
            <a:pPr marL="457200" indent="-457200">
              <a:spcBef>
                <a:spcPts val="1032"/>
              </a:spcBef>
              <a:buFont typeface="Arial" pitchFamily="34" charset="0"/>
              <a:buChar char="•"/>
              <a:defRPr/>
            </a:pPr>
            <a:endParaRPr lang="en-US" sz="1300" dirty="0">
              <a:solidFill>
                <a:srgbClr val="646769"/>
              </a:solidFill>
            </a:endParaRP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6" name="Straight Connector 25"/>
          <p:cNvCxnSpPr/>
          <p:nvPr/>
        </p:nvCxnSpPr>
        <p:spPr>
          <a:xfrm>
            <a:off x="411020" y="3600617"/>
            <a:ext cx="8132616"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162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Title 2"/>
          <p:cNvSpPr>
            <a:spLocks noGrp="1"/>
          </p:cNvSpPr>
          <p:nvPr>
            <p:ph type="title"/>
          </p:nvPr>
        </p:nvSpPr>
        <p:spPr/>
        <p:txBody>
          <a:bodyPr>
            <a:normAutofit/>
          </a:bodyPr>
          <a:lstStyle/>
          <a:p>
            <a:r>
              <a:rPr lang="en-US" smtClean="0"/>
              <a:t>Extension Example</a:t>
            </a:r>
          </a:p>
        </p:txBody>
      </p:sp>
      <p:sp>
        <p:nvSpPr>
          <p:cNvPr id="39" name="Rounded Rectangle 38"/>
          <p:cNvSpPr/>
          <p:nvPr/>
        </p:nvSpPr>
        <p:spPr>
          <a:xfrm>
            <a:off x="4819650" y="167640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nc:VehicleMakeAbstract</a:t>
            </a:r>
            <a:endParaRPr lang="en-US" sz="1600" dirty="0">
              <a:solidFill>
                <a:schemeClr val="tx1"/>
              </a:solidFill>
              <a:latin typeface="Arial" pitchFamily="34" charset="0"/>
              <a:cs typeface="Arial" pitchFamily="34" charset="0"/>
            </a:endParaRPr>
          </a:p>
        </p:txBody>
      </p:sp>
      <p:sp>
        <p:nvSpPr>
          <p:cNvPr id="46" name="Rectangle 45"/>
          <p:cNvSpPr/>
          <p:nvPr/>
        </p:nvSpPr>
        <p:spPr>
          <a:xfrm>
            <a:off x="400050" y="1981200"/>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nc:VehicleType</a:t>
            </a:r>
            <a:endParaRPr lang="en-US" sz="1400" dirty="0">
              <a:latin typeface="Arial" pitchFamily="34" charset="0"/>
              <a:cs typeface="Arial" pitchFamily="34" charset="0"/>
            </a:endParaRPr>
          </a:p>
        </p:txBody>
      </p:sp>
      <p:sp>
        <p:nvSpPr>
          <p:cNvPr id="150533" name="TextBox 39"/>
          <p:cNvSpPr txBox="1">
            <a:spLocks noChangeArrowheads="1"/>
          </p:cNvSpPr>
          <p:nvPr/>
        </p:nvSpPr>
        <p:spPr bwMode="auto">
          <a:xfrm rot="547229">
            <a:off x="3690793" y="2149981"/>
            <a:ext cx="914400" cy="307975"/>
          </a:xfrm>
          <a:prstGeom prst="rect">
            <a:avLst/>
          </a:prstGeom>
          <a:noFill/>
          <a:ln w="9525">
            <a:noFill/>
            <a:miter lim="800000"/>
            <a:headEnd/>
            <a:tailEnd/>
          </a:ln>
        </p:spPr>
        <p:txBody>
          <a:bodyPr>
            <a:spAutoFit/>
          </a:bodyPr>
          <a:lstStyle/>
          <a:p>
            <a:r>
              <a:rPr lang="en-US" sz="1400" b="1" dirty="0"/>
              <a:t>has a</a:t>
            </a:r>
          </a:p>
        </p:txBody>
      </p:sp>
      <p:cxnSp>
        <p:nvCxnSpPr>
          <p:cNvPr id="64" name="Straight Arrow Connector 63"/>
          <p:cNvCxnSpPr>
            <a:stCxn id="46" idx="3"/>
            <a:endCxn id="39" idx="1"/>
          </p:cNvCxnSpPr>
          <p:nvPr/>
        </p:nvCxnSpPr>
        <p:spPr>
          <a:xfrm flipV="1">
            <a:off x="2914650" y="1866900"/>
            <a:ext cx="1905000" cy="3048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6" name="Rounded Rectangle 65"/>
          <p:cNvSpPr/>
          <p:nvPr/>
        </p:nvSpPr>
        <p:spPr>
          <a:xfrm>
            <a:off x="4819650" y="236220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nc:VehicleModelAbstract</a:t>
            </a:r>
            <a:endParaRPr lang="en-US" sz="1600" dirty="0">
              <a:solidFill>
                <a:schemeClr val="tx1"/>
              </a:solidFill>
              <a:latin typeface="Arial" pitchFamily="34" charset="0"/>
              <a:cs typeface="Arial" pitchFamily="34" charset="0"/>
            </a:endParaRPr>
          </a:p>
        </p:txBody>
      </p:sp>
      <p:sp>
        <p:nvSpPr>
          <p:cNvPr id="67" name="Rounded Rectangle 66"/>
          <p:cNvSpPr/>
          <p:nvPr/>
        </p:nvSpPr>
        <p:spPr>
          <a:xfrm>
            <a:off x="4895850" y="34861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HybridBatteryType</a:t>
            </a:r>
            <a:endParaRPr lang="en-US" sz="1600" dirty="0">
              <a:solidFill>
                <a:schemeClr val="tx1"/>
              </a:solidFill>
              <a:latin typeface="Arial" pitchFamily="34" charset="0"/>
              <a:cs typeface="Arial" pitchFamily="34" charset="0"/>
            </a:endParaRPr>
          </a:p>
        </p:txBody>
      </p:sp>
      <p:sp>
        <p:nvSpPr>
          <p:cNvPr id="68" name="Rounded Rectangle 67"/>
          <p:cNvSpPr/>
          <p:nvPr/>
        </p:nvSpPr>
        <p:spPr>
          <a:xfrm>
            <a:off x="4895850" y="40195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HybridBatteryVoltage</a:t>
            </a:r>
            <a:endParaRPr lang="en-US" sz="1600" dirty="0">
              <a:solidFill>
                <a:schemeClr val="tx1"/>
              </a:solidFill>
              <a:latin typeface="Arial" pitchFamily="34" charset="0"/>
              <a:cs typeface="Arial" pitchFamily="34" charset="0"/>
            </a:endParaRPr>
          </a:p>
        </p:txBody>
      </p:sp>
      <p:cxnSp>
        <p:nvCxnSpPr>
          <p:cNvPr id="72" name="Straight Arrow Connector 71"/>
          <p:cNvCxnSpPr>
            <a:stCxn id="46" idx="3"/>
            <a:endCxn id="66" idx="1"/>
          </p:cNvCxnSpPr>
          <p:nvPr/>
        </p:nvCxnSpPr>
        <p:spPr>
          <a:xfrm>
            <a:off x="2914650" y="2171700"/>
            <a:ext cx="1905000" cy="3810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0539" name="TextBox 39"/>
          <p:cNvSpPr txBox="1">
            <a:spLocks noChangeArrowheads="1"/>
          </p:cNvSpPr>
          <p:nvPr/>
        </p:nvSpPr>
        <p:spPr bwMode="auto">
          <a:xfrm rot="21179502">
            <a:off x="3737435" y="1692935"/>
            <a:ext cx="914400" cy="307975"/>
          </a:xfrm>
          <a:prstGeom prst="rect">
            <a:avLst/>
          </a:prstGeom>
          <a:noFill/>
          <a:ln w="9525">
            <a:noFill/>
            <a:miter lim="800000"/>
            <a:headEnd/>
            <a:tailEnd/>
          </a:ln>
        </p:spPr>
        <p:txBody>
          <a:bodyPr>
            <a:spAutoFit/>
          </a:bodyPr>
          <a:lstStyle/>
          <a:p>
            <a:r>
              <a:rPr lang="en-US" sz="1400" b="1" dirty="0"/>
              <a:t>has a</a:t>
            </a:r>
          </a:p>
        </p:txBody>
      </p:sp>
      <p:sp>
        <p:nvSpPr>
          <p:cNvPr id="76" name="Rounded Rectangle 75"/>
          <p:cNvSpPr/>
          <p:nvPr/>
        </p:nvSpPr>
        <p:spPr>
          <a:xfrm>
            <a:off x="4895850" y="45529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HybridBatteryCapacity</a:t>
            </a:r>
            <a:endParaRPr lang="en-US" sz="1600" dirty="0">
              <a:solidFill>
                <a:schemeClr val="tx1"/>
              </a:solidFill>
              <a:latin typeface="Arial" pitchFamily="34" charset="0"/>
              <a:cs typeface="Arial" pitchFamily="34" charset="0"/>
            </a:endParaRPr>
          </a:p>
        </p:txBody>
      </p:sp>
      <p:sp>
        <p:nvSpPr>
          <p:cNvPr id="77" name="Rectangle 76"/>
          <p:cNvSpPr/>
          <p:nvPr/>
        </p:nvSpPr>
        <p:spPr>
          <a:xfrm>
            <a:off x="400050" y="4114800"/>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HybridVehicleType</a:t>
            </a:r>
            <a:endParaRPr lang="en-US" sz="1400" dirty="0">
              <a:latin typeface="Arial" pitchFamily="34" charset="0"/>
              <a:cs typeface="Arial" pitchFamily="34" charset="0"/>
            </a:endParaRPr>
          </a:p>
        </p:txBody>
      </p:sp>
      <p:sp>
        <p:nvSpPr>
          <p:cNvPr id="126990" name="TextBox 39"/>
          <p:cNvSpPr txBox="1">
            <a:spLocks noChangeArrowheads="1"/>
          </p:cNvSpPr>
          <p:nvPr/>
        </p:nvSpPr>
        <p:spPr bwMode="auto">
          <a:xfrm rot="21341223">
            <a:off x="3789363" y="4003675"/>
            <a:ext cx="914400" cy="307975"/>
          </a:xfrm>
          <a:prstGeom prst="rect">
            <a:avLst/>
          </a:prstGeom>
          <a:noFill/>
          <a:ln w="9525">
            <a:noFill/>
            <a:miter lim="800000"/>
            <a:headEnd/>
            <a:tailEnd/>
          </a:ln>
        </p:spPr>
        <p:txBody>
          <a:bodyPr>
            <a:spAutoFit/>
          </a:bodyPr>
          <a:lstStyle/>
          <a:p>
            <a:r>
              <a:rPr lang="en-US" sz="1400" b="1" dirty="0"/>
              <a:t>has a</a:t>
            </a:r>
          </a:p>
        </p:txBody>
      </p:sp>
      <p:cxnSp>
        <p:nvCxnSpPr>
          <p:cNvPr id="79" name="Straight Arrow Connector 78"/>
          <p:cNvCxnSpPr>
            <a:endCxn id="67" idx="1"/>
          </p:cNvCxnSpPr>
          <p:nvPr/>
        </p:nvCxnSpPr>
        <p:spPr>
          <a:xfrm flipV="1">
            <a:off x="2914650" y="3676650"/>
            <a:ext cx="1981200" cy="6477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endCxn id="68" idx="1"/>
          </p:cNvCxnSpPr>
          <p:nvPr/>
        </p:nvCxnSpPr>
        <p:spPr>
          <a:xfrm flipV="1">
            <a:off x="2914650" y="4210050"/>
            <a:ext cx="1981200" cy="1143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6993" name="TextBox 39"/>
          <p:cNvSpPr txBox="1">
            <a:spLocks noChangeArrowheads="1"/>
          </p:cNvSpPr>
          <p:nvPr/>
        </p:nvSpPr>
        <p:spPr bwMode="auto">
          <a:xfrm rot="20498211">
            <a:off x="3727576" y="3638550"/>
            <a:ext cx="914400" cy="307975"/>
          </a:xfrm>
          <a:prstGeom prst="rect">
            <a:avLst/>
          </a:prstGeom>
          <a:noFill/>
          <a:ln w="9525">
            <a:noFill/>
            <a:miter lim="800000"/>
            <a:headEnd/>
            <a:tailEnd/>
          </a:ln>
        </p:spPr>
        <p:txBody>
          <a:bodyPr>
            <a:spAutoFit/>
          </a:bodyPr>
          <a:lstStyle/>
          <a:p>
            <a:r>
              <a:rPr lang="en-US" sz="1400" b="1" dirty="0"/>
              <a:t>has a</a:t>
            </a:r>
          </a:p>
        </p:txBody>
      </p:sp>
      <p:cxnSp>
        <p:nvCxnSpPr>
          <p:cNvPr id="84" name="Straight Arrow Connector 83"/>
          <p:cNvCxnSpPr>
            <a:endCxn id="76" idx="1"/>
          </p:cNvCxnSpPr>
          <p:nvPr/>
        </p:nvCxnSpPr>
        <p:spPr>
          <a:xfrm>
            <a:off x="2914650" y="4324350"/>
            <a:ext cx="1981200" cy="4191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6995" name="TextBox 39"/>
          <p:cNvSpPr txBox="1">
            <a:spLocks noChangeArrowheads="1"/>
          </p:cNvSpPr>
          <p:nvPr/>
        </p:nvSpPr>
        <p:spPr bwMode="auto">
          <a:xfrm rot="759256">
            <a:off x="3806421" y="4348163"/>
            <a:ext cx="914400" cy="307975"/>
          </a:xfrm>
          <a:prstGeom prst="rect">
            <a:avLst/>
          </a:prstGeom>
          <a:noFill/>
          <a:ln w="9525">
            <a:noFill/>
            <a:miter lim="800000"/>
            <a:headEnd/>
            <a:tailEnd/>
          </a:ln>
        </p:spPr>
        <p:txBody>
          <a:bodyPr>
            <a:spAutoFit/>
          </a:bodyPr>
          <a:lstStyle/>
          <a:p>
            <a:r>
              <a:rPr lang="en-US" sz="1400" b="1" dirty="0"/>
              <a:t>has a</a:t>
            </a:r>
          </a:p>
        </p:txBody>
      </p:sp>
      <p:cxnSp>
        <p:nvCxnSpPr>
          <p:cNvPr id="88" name="Straight Arrow Connector 87"/>
          <p:cNvCxnSpPr>
            <a:stCxn id="77" idx="0"/>
            <a:endCxn id="46" idx="2"/>
          </p:cNvCxnSpPr>
          <p:nvPr/>
        </p:nvCxnSpPr>
        <p:spPr>
          <a:xfrm flipV="1">
            <a:off x="1657350" y="2362200"/>
            <a:ext cx="0" cy="17526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6997" name="TextBox 39"/>
          <p:cNvSpPr txBox="1">
            <a:spLocks noChangeArrowheads="1"/>
          </p:cNvSpPr>
          <p:nvPr/>
        </p:nvSpPr>
        <p:spPr bwMode="auto">
          <a:xfrm>
            <a:off x="1162050" y="3044825"/>
            <a:ext cx="914400" cy="307975"/>
          </a:xfrm>
          <a:prstGeom prst="rect">
            <a:avLst/>
          </a:prstGeom>
          <a:noFill/>
          <a:ln w="9525">
            <a:noFill/>
            <a:miter lim="800000"/>
            <a:headEnd/>
            <a:tailEnd/>
          </a:ln>
        </p:spPr>
        <p:txBody>
          <a:bodyPr>
            <a:spAutoFit/>
          </a:bodyPr>
          <a:lstStyle/>
          <a:p>
            <a:r>
              <a:rPr lang="en-US" sz="1400" b="1" dirty="0"/>
              <a:t>is a</a:t>
            </a:r>
          </a:p>
        </p:txBody>
      </p:sp>
      <p:sp>
        <p:nvSpPr>
          <p:cNvPr id="35" name="Rounded Rectangle 34"/>
          <p:cNvSpPr/>
          <p:nvPr/>
        </p:nvSpPr>
        <p:spPr>
          <a:xfrm>
            <a:off x="6267450" y="114300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a:solidFill>
                  <a:schemeClr val="tx1"/>
                </a:solidFill>
                <a:latin typeface="Arial" pitchFamily="34" charset="0"/>
                <a:cs typeface="Arial" pitchFamily="34" charset="0"/>
              </a:rPr>
              <a:t>j:VehicleMakeCode</a:t>
            </a:r>
          </a:p>
        </p:txBody>
      </p:sp>
      <p:cxnSp>
        <p:nvCxnSpPr>
          <p:cNvPr id="12" name="Straight Connector 11"/>
          <p:cNvCxnSpPr>
            <a:stCxn id="39" idx="0"/>
            <a:endCxn id="35" idx="2"/>
          </p:cNvCxnSpPr>
          <p:nvPr/>
        </p:nvCxnSpPr>
        <p:spPr>
          <a:xfrm flipV="1">
            <a:off x="6115050" y="1524000"/>
            <a:ext cx="1447800" cy="15240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40" name="Rounded Rectangle 39"/>
          <p:cNvSpPr/>
          <p:nvPr/>
        </p:nvSpPr>
        <p:spPr>
          <a:xfrm>
            <a:off x="6286500" y="29146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a:solidFill>
                  <a:schemeClr val="tx1"/>
                </a:solidFill>
                <a:latin typeface="Arial" pitchFamily="34" charset="0"/>
                <a:cs typeface="Arial" pitchFamily="34" charset="0"/>
              </a:rPr>
              <a:t>j:VehicleModelCode</a:t>
            </a:r>
          </a:p>
        </p:txBody>
      </p:sp>
      <p:cxnSp>
        <p:nvCxnSpPr>
          <p:cNvPr id="41" name="Straight Connector 40"/>
          <p:cNvCxnSpPr>
            <a:stCxn id="66" idx="2"/>
            <a:endCxn id="40" idx="0"/>
          </p:cNvCxnSpPr>
          <p:nvPr/>
        </p:nvCxnSpPr>
        <p:spPr>
          <a:xfrm>
            <a:off x="6115050" y="2743200"/>
            <a:ext cx="1466850" cy="17145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nvGrpSpPr>
          <p:cNvPr id="34" name="Group 33"/>
          <p:cNvGrpSpPr/>
          <p:nvPr/>
        </p:nvGrpSpPr>
        <p:grpSpPr>
          <a:xfrm>
            <a:off x="7407343" y="730894"/>
            <a:ext cx="1235427" cy="143483"/>
            <a:chOff x="7407343" y="730894"/>
            <a:chExt cx="1235427" cy="143483"/>
          </a:xfrm>
        </p:grpSpPr>
        <p:cxnSp>
          <p:nvCxnSpPr>
            <p:cNvPr id="37" name="Straight Connector 36"/>
            <p:cNvCxnSpPr>
              <a:endCxn id="4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Oval 4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Oval 4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5" name="Oval 4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7" name="Oval 4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 calcmode="lin" valueType="num">
                                      <p:cBhvr additive="base">
                                        <p:cTn id="7" dur="500" fill="hold"/>
                                        <p:tgtEl>
                                          <p:spTgt spid="88"/>
                                        </p:tgtEl>
                                        <p:attrNameLst>
                                          <p:attrName>ppt_x</p:attrName>
                                        </p:attrNameLst>
                                      </p:cBhvr>
                                      <p:tavLst>
                                        <p:tav tm="0">
                                          <p:val>
                                            <p:strVal val="#ppt_x"/>
                                          </p:val>
                                        </p:tav>
                                        <p:tav tm="100000">
                                          <p:val>
                                            <p:strVal val="#ppt_x"/>
                                          </p:val>
                                        </p:tav>
                                      </p:tavLst>
                                    </p:anim>
                                    <p:anim calcmode="lin" valueType="num">
                                      <p:cBhvr additive="base">
                                        <p:cTn id="8" dur="500" fill="hold"/>
                                        <p:tgtEl>
                                          <p:spTgt spid="8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6997"/>
                                        </p:tgtEl>
                                        <p:attrNameLst>
                                          <p:attrName>style.visibility</p:attrName>
                                        </p:attrNameLst>
                                      </p:cBhvr>
                                      <p:to>
                                        <p:strVal val="visible"/>
                                      </p:to>
                                    </p:set>
                                    <p:anim calcmode="lin" valueType="num">
                                      <p:cBhvr additive="base">
                                        <p:cTn id="11" dur="500" fill="hold"/>
                                        <p:tgtEl>
                                          <p:spTgt spid="126997"/>
                                        </p:tgtEl>
                                        <p:attrNameLst>
                                          <p:attrName>ppt_x</p:attrName>
                                        </p:attrNameLst>
                                      </p:cBhvr>
                                      <p:tavLst>
                                        <p:tav tm="0">
                                          <p:val>
                                            <p:strVal val="#ppt_x"/>
                                          </p:val>
                                        </p:tav>
                                        <p:tav tm="100000">
                                          <p:val>
                                            <p:strVal val="#ppt_x"/>
                                          </p:val>
                                        </p:tav>
                                      </p:tavLst>
                                    </p:anim>
                                    <p:anim calcmode="lin" valueType="num">
                                      <p:cBhvr additive="base">
                                        <p:cTn id="12" dur="500" fill="hold"/>
                                        <p:tgtEl>
                                          <p:spTgt spid="12699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7"/>
                                        </p:tgtEl>
                                        <p:attrNameLst>
                                          <p:attrName>style.visibility</p:attrName>
                                        </p:attrNameLst>
                                      </p:cBhvr>
                                      <p:to>
                                        <p:strVal val="visible"/>
                                      </p:to>
                                    </p:set>
                                    <p:anim calcmode="lin" valueType="num">
                                      <p:cBhvr additive="base">
                                        <p:cTn id="15" dur="500" fill="hold"/>
                                        <p:tgtEl>
                                          <p:spTgt spid="77"/>
                                        </p:tgtEl>
                                        <p:attrNameLst>
                                          <p:attrName>ppt_x</p:attrName>
                                        </p:attrNameLst>
                                      </p:cBhvr>
                                      <p:tavLst>
                                        <p:tav tm="0">
                                          <p:val>
                                            <p:strVal val="#ppt_x"/>
                                          </p:val>
                                        </p:tav>
                                        <p:tav tm="100000">
                                          <p:val>
                                            <p:strVal val="#ppt_x"/>
                                          </p:val>
                                        </p:tav>
                                      </p:tavLst>
                                    </p:anim>
                                    <p:anim calcmode="lin" valueType="num">
                                      <p:cBhvr additive="base">
                                        <p:cTn id="16" dur="500" fill="hold"/>
                                        <p:tgtEl>
                                          <p:spTgt spid="7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6993"/>
                                        </p:tgtEl>
                                        <p:attrNameLst>
                                          <p:attrName>style.visibility</p:attrName>
                                        </p:attrNameLst>
                                      </p:cBhvr>
                                      <p:to>
                                        <p:strVal val="visible"/>
                                      </p:to>
                                    </p:set>
                                    <p:anim calcmode="lin" valueType="num">
                                      <p:cBhvr additive="base">
                                        <p:cTn id="19" dur="500" fill="hold"/>
                                        <p:tgtEl>
                                          <p:spTgt spid="126993"/>
                                        </p:tgtEl>
                                        <p:attrNameLst>
                                          <p:attrName>ppt_x</p:attrName>
                                        </p:attrNameLst>
                                      </p:cBhvr>
                                      <p:tavLst>
                                        <p:tav tm="0">
                                          <p:val>
                                            <p:strVal val="#ppt_x"/>
                                          </p:val>
                                        </p:tav>
                                        <p:tav tm="100000">
                                          <p:val>
                                            <p:strVal val="#ppt_x"/>
                                          </p:val>
                                        </p:tav>
                                      </p:tavLst>
                                    </p:anim>
                                    <p:anim calcmode="lin" valueType="num">
                                      <p:cBhvr additive="base">
                                        <p:cTn id="20" dur="500" fill="hold"/>
                                        <p:tgtEl>
                                          <p:spTgt spid="126993"/>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79"/>
                                        </p:tgtEl>
                                        <p:attrNameLst>
                                          <p:attrName>style.visibility</p:attrName>
                                        </p:attrNameLst>
                                      </p:cBhvr>
                                      <p:to>
                                        <p:strVal val="visible"/>
                                      </p:to>
                                    </p:set>
                                    <p:anim calcmode="lin" valueType="num">
                                      <p:cBhvr additive="base">
                                        <p:cTn id="23" dur="500" fill="hold"/>
                                        <p:tgtEl>
                                          <p:spTgt spid="79"/>
                                        </p:tgtEl>
                                        <p:attrNameLst>
                                          <p:attrName>ppt_x</p:attrName>
                                        </p:attrNameLst>
                                      </p:cBhvr>
                                      <p:tavLst>
                                        <p:tav tm="0">
                                          <p:val>
                                            <p:strVal val="#ppt_x"/>
                                          </p:val>
                                        </p:tav>
                                        <p:tav tm="100000">
                                          <p:val>
                                            <p:strVal val="#ppt_x"/>
                                          </p:val>
                                        </p:tav>
                                      </p:tavLst>
                                    </p:anim>
                                    <p:anim calcmode="lin" valueType="num">
                                      <p:cBhvr additive="base">
                                        <p:cTn id="24" dur="500" fill="hold"/>
                                        <p:tgtEl>
                                          <p:spTgt spid="7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26990"/>
                                        </p:tgtEl>
                                        <p:attrNameLst>
                                          <p:attrName>style.visibility</p:attrName>
                                        </p:attrNameLst>
                                      </p:cBhvr>
                                      <p:to>
                                        <p:strVal val="visible"/>
                                      </p:to>
                                    </p:set>
                                    <p:anim calcmode="lin" valueType="num">
                                      <p:cBhvr additive="base">
                                        <p:cTn id="27" dur="500" fill="hold"/>
                                        <p:tgtEl>
                                          <p:spTgt spid="126990"/>
                                        </p:tgtEl>
                                        <p:attrNameLst>
                                          <p:attrName>ppt_x</p:attrName>
                                        </p:attrNameLst>
                                      </p:cBhvr>
                                      <p:tavLst>
                                        <p:tav tm="0">
                                          <p:val>
                                            <p:strVal val="#ppt_x"/>
                                          </p:val>
                                        </p:tav>
                                        <p:tav tm="100000">
                                          <p:val>
                                            <p:strVal val="#ppt_x"/>
                                          </p:val>
                                        </p:tav>
                                      </p:tavLst>
                                    </p:anim>
                                    <p:anim calcmode="lin" valueType="num">
                                      <p:cBhvr additive="base">
                                        <p:cTn id="28" dur="500" fill="hold"/>
                                        <p:tgtEl>
                                          <p:spTgt spid="126990"/>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80"/>
                                        </p:tgtEl>
                                        <p:attrNameLst>
                                          <p:attrName>style.visibility</p:attrName>
                                        </p:attrNameLst>
                                      </p:cBhvr>
                                      <p:to>
                                        <p:strVal val="visible"/>
                                      </p:to>
                                    </p:set>
                                    <p:anim calcmode="lin" valueType="num">
                                      <p:cBhvr additive="base">
                                        <p:cTn id="31" dur="500" fill="hold"/>
                                        <p:tgtEl>
                                          <p:spTgt spid="80"/>
                                        </p:tgtEl>
                                        <p:attrNameLst>
                                          <p:attrName>ppt_x</p:attrName>
                                        </p:attrNameLst>
                                      </p:cBhvr>
                                      <p:tavLst>
                                        <p:tav tm="0">
                                          <p:val>
                                            <p:strVal val="#ppt_x"/>
                                          </p:val>
                                        </p:tav>
                                        <p:tav tm="100000">
                                          <p:val>
                                            <p:strVal val="#ppt_x"/>
                                          </p:val>
                                        </p:tav>
                                      </p:tavLst>
                                    </p:anim>
                                    <p:anim calcmode="lin" valueType="num">
                                      <p:cBhvr additive="base">
                                        <p:cTn id="32" dur="500" fill="hold"/>
                                        <p:tgtEl>
                                          <p:spTgt spid="80"/>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84"/>
                                        </p:tgtEl>
                                        <p:attrNameLst>
                                          <p:attrName>style.visibility</p:attrName>
                                        </p:attrNameLst>
                                      </p:cBhvr>
                                      <p:to>
                                        <p:strVal val="visible"/>
                                      </p:to>
                                    </p:set>
                                    <p:anim calcmode="lin" valueType="num">
                                      <p:cBhvr additive="base">
                                        <p:cTn id="35" dur="500" fill="hold"/>
                                        <p:tgtEl>
                                          <p:spTgt spid="84"/>
                                        </p:tgtEl>
                                        <p:attrNameLst>
                                          <p:attrName>ppt_x</p:attrName>
                                        </p:attrNameLst>
                                      </p:cBhvr>
                                      <p:tavLst>
                                        <p:tav tm="0">
                                          <p:val>
                                            <p:strVal val="#ppt_x"/>
                                          </p:val>
                                        </p:tav>
                                        <p:tav tm="100000">
                                          <p:val>
                                            <p:strVal val="#ppt_x"/>
                                          </p:val>
                                        </p:tav>
                                      </p:tavLst>
                                    </p:anim>
                                    <p:anim calcmode="lin" valueType="num">
                                      <p:cBhvr additive="base">
                                        <p:cTn id="36" dur="500" fill="hold"/>
                                        <p:tgtEl>
                                          <p:spTgt spid="8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26995"/>
                                        </p:tgtEl>
                                        <p:attrNameLst>
                                          <p:attrName>style.visibility</p:attrName>
                                        </p:attrNameLst>
                                      </p:cBhvr>
                                      <p:to>
                                        <p:strVal val="visible"/>
                                      </p:to>
                                    </p:set>
                                    <p:anim calcmode="lin" valueType="num">
                                      <p:cBhvr additive="base">
                                        <p:cTn id="39" dur="500" fill="hold"/>
                                        <p:tgtEl>
                                          <p:spTgt spid="126995"/>
                                        </p:tgtEl>
                                        <p:attrNameLst>
                                          <p:attrName>ppt_x</p:attrName>
                                        </p:attrNameLst>
                                      </p:cBhvr>
                                      <p:tavLst>
                                        <p:tav tm="0">
                                          <p:val>
                                            <p:strVal val="#ppt_x"/>
                                          </p:val>
                                        </p:tav>
                                        <p:tav tm="100000">
                                          <p:val>
                                            <p:strVal val="#ppt_x"/>
                                          </p:val>
                                        </p:tav>
                                      </p:tavLst>
                                    </p:anim>
                                    <p:anim calcmode="lin" valueType="num">
                                      <p:cBhvr additive="base">
                                        <p:cTn id="40" dur="500" fill="hold"/>
                                        <p:tgtEl>
                                          <p:spTgt spid="12699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76"/>
                                        </p:tgtEl>
                                        <p:attrNameLst>
                                          <p:attrName>style.visibility</p:attrName>
                                        </p:attrNameLst>
                                      </p:cBhvr>
                                      <p:to>
                                        <p:strVal val="visible"/>
                                      </p:to>
                                    </p:set>
                                    <p:anim calcmode="lin" valueType="num">
                                      <p:cBhvr additive="base">
                                        <p:cTn id="43" dur="500" fill="hold"/>
                                        <p:tgtEl>
                                          <p:spTgt spid="76"/>
                                        </p:tgtEl>
                                        <p:attrNameLst>
                                          <p:attrName>ppt_x</p:attrName>
                                        </p:attrNameLst>
                                      </p:cBhvr>
                                      <p:tavLst>
                                        <p:tav tm="0">
                                          <p:val>
                                            <p:strVal val="#ppt_x"/>
                                          </p:val>
                                        </p:tav>
                                        <p:tav tm="100000">
                                          <p:val>
                                            <p:strVal val="#ppt_x"/>
                                          </p:val>
                                        </p:tav>
                                      </p:tavLst>
                                    </p:anim>
                                    <p:anim calcmode="lin" valueType="num">
                                      <p:cBhvr additive="base">
                                        <p:cTn id="44" dur="500" fill="hold"/>
                                        <p:tgtEl>
                                          <p:spTgt spid="76"/>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68"/>
                                        </p:tgtEl>
                                        <p:attrNameLst>
                                          <p:attrName>style.visibility</p:attrName>
                                        </p:attrNameLst>
                                      </p:cBhvr>
                                      <p:to>
                                        <p:strVal val="visible"/>
                                      </p:to>
                                    </p:set>
                                    <p:anim calcmode="lin" valueType="num">
                                      <p:cBhvr additive="base">
                                        <p:cTn id="47" dur="500" fill="hold"/>
                                        <p:tgtEl>
                                          <p:spTgt spid="68"/>
                                        </p:tgtEl>
                                        <p:attrNameLst>
                                          <p:attrName>ppt_x</p:attrName>
                                        </p:attrNameLst>
                                      </p:cBhvr>
                                      <p:tavLst>
                                        <p:tav tm="0">
                                          <p:val>
                                            <p:strVal val="#ppt_x"/>
                                          </p:val>
                                        </p:tav>
                                        <p:tav tm="100000">
                                          <p:val>
                                            <p:strVal val="#ppt_x"/>
                                          </p:val>
                                        </p:tav>
                                      </p:tavLst>
                                    </p:anim>
                                    <p:anim calcmode="lin" valueType="num">
                                      <p:cBhvr additive="base">
                                        <p:cTn id="48" dur="500" fill="hold"/>
                                        <p:tgtEl>
                                          <p:spTgt spid="6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67"/>
                                        </p:tgtEl>
                                        <p:attrNameLst>
                                          <p:attrName>style.visibility</p:attrName>
                                        </p:attrNameLst>
                                      </p:cBhvr>
                                      <p:to>
                                        <p:strVal val="visible"/>
                                      </p:to>
                                    </p:set>
                                    <p:anim calcmode="lin" valueType="num">
                                      <p:cBhvr additive="base">
                                        <p:cTn id="51" dur="500" fill="hold"/>
                                        <p:tgtEl>
                                          <p:spTgt spid="67"/>
                                        </p:tgtEl>
                                        <p:attrNameLst>
                                          <p:attrName>ppt_x</p:attrName>
                                        </p:attrNameLst>
                                      </p:cBhvr>
                                      <p:tavLst>
                                        <p:tav tm="0">
                                          <p:val>
                                            <p:strVal val="#ppt_x"/>
                                          </p:val>
                                        </p:tav>
                                        <p:tav tm="100000">
                                          <p:val>
                                            <p:strVal val="#ppt_x"/>
                                          </p:val>
                                        </p:tav>
                                      </p:tavLst>
                                    </p:anim>
                                    <p:anim calcmode="lin" valueType="num">
                                      <p:cBhvr additive="base">
                                        <p:cTn id="52" dur="500" fill="hold"/>
                                        <p:tgtEl>
                                          <p:spTgt spid="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76" grpId="0" animBg="1"/>
      <p:bldP spid="77" grpId="0" animBg="1"/>
      <p:bldP spid="126990" grpId="0"/>
      <p:bldP spid="126993" grpId="0"/>
      <p:bldP spid="126995" grpId="0"/>
      <p:bldP spid="126997" grpId="0"/>
    </p:bld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609600" y="7620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NIEM Core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1554" name="Title 2"/>
          <p:cNvSpPr>
            <a:spLocks noGrp="1"/>
          </p:cNvSpPr>
          <p:nvPr>
            <p:ph type="title"/>
          </p:nvPr>
        </p:nvSpPr>
        <p:spPr/>
        <p:txBody>
          <a:bodyPr>
            <a:normAutofit/>
          </a:bodyPr>
          <a:lstStyle/>
          <a:p>
            <a:r>
              <a:rPr lang="en-US" smtClean="0"/>
              <a:t>Concrete Extension Example</a:t>
            </a:r>
          </a:p>
        </p:txBody>
      </p:sp>
      <p:sp>
        <p:nvSpPr>
          <p:cNvPr id="33" name="Rectangle 32"/>
          <p:cNvSpPr/>
          <p:nvPr/>
        </p:nvSpPr>
        <p:spPr bwMode="auto">
          <a:xfrm>
            <a:off x="609600" y="1140626"/>
            <a:ext cx="7543800" cy="4718753"/>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nc:VehicleMakeCode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nc:VehicleModelCode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	</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endParaRPr lang="en-US" sz="1600" dirty="0">
              <a:solidFill>
                <a:srgbClr val="000000"/>
              </a:solidFill>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endParaRPr lang="en-US" dirty="0">
              <a:solidFill>
                <a:schemeClr val="tx1"/>
              </a:solidFill>
              <a:latin typeface="+mj-lt"/>
            </a:endParaRPr>
          </a:p>
        </p:txBody>
      </p:sp>
      <p:cxnSp>
        <p:nvCxnSpPr>
          <p:cNvPr id="7" name="Straight Connector 6"/>
          <p:cNvCxnSpPr/>
          <p:nvPr/>
        </p:nvCxnSpPr>
        <p:spPr>
          <a:xfrm>
            <a:off x="609600" y="3657600"/>
            <a:ext cx="75438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609600" y="4191000"/>
            <a:ext cx="7467600" cy="1077218"/>
          </a:xfrm>
          <a:prstGeom prst="rect">
            <a:avLst/>
          </a:prstGeom>
        </p:spPr>
        <p:txBody>
          <a:bodyPr wrap="square">
            <a:spAutoFit/>
          </a:bodyPr>
          <a:lstStyle/>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VehicleMakeCode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ncic:VMACodeType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nc:VehicleMakeAbstract</a:t>
            </a:r>
            <a:r>
              <a:rPr lang="en-US" sz="1600" dirty="0">
                <a:solidFill>
                  <a:srgbClr val="000000"/>
                </a:solidFill>
                <a:highlight>
                  <a:srgbClr val="FFFFFF"/>
                </a:highlight>
                <a:latin typeface="Calibri" pitchFamily="34" charset="0"/>
                <a:cs typeface="Calibri" pitchFamily="34" charset="0"/>
              </a:rPr>
              <a:t>"/&gt;</a:t>
            </a:r>
          </a:p>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VehicleModelCode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ncic:VMOCodeType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nc:VehicleModelAbstract</a:t>
            </a:r>
            <a:r>
              <a:rPr lang="en-US" sz="1600" dirty="0">
                <a:solidFill>
                  <a:srgbClr val="000000"/>
                </a:solidFill>
                <a:highlight>
                  <a:srgbClr val="FFFFFF"/>
                </a:highlight>
                <a:latin typeface="Calibri" pitchFamily="34" charset="0"/>
                <a:cs typeface="Calibri" pitchFamily="34" charset="0"/>
              </a:rPr>
              <a:t>"/&gt;</a:t>
            </a:r>
          </a:p>
        </p:txBody>
      </p:sp>
      <p:sp>
        <p:nvSpPr>
          <p:cNvPr id="12" name="Rectangle 11"/>
          <p:cNvSpPr/>
          <p:nvPr/>
        </p:nvSpPr>
        <p:spPr>
          <a:xfrm>
            <a:off x="609600" y="3657600"/>
            <a:ext cx="2590800"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Justice Domain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3" name="Group 12"/>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609600" y="7620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NIEM Core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1554" name="Title 2"/>
          <p:cNvSpPr>
            <a:spLocks noGrp="1"/>
          </p:cNvSpPr>
          <p:nvPr>
            <p:ph type="title"/>
          </p:nvPr>
        </p:nvSpPr>
        <p:spPr/>
        <p:txBody>
          <a:bodyPr>
            <a:normAutofit/>
          </a:bodyPr>
          <a:lstStyle/>
          <a:p>
            <a:r>
              <a:rPr lang="en-US" smtClean="0"/>
              <a:t>Concrete Extension Example</a:t>
            </a:r>
          </a:p>
        </p:txBody>
      </p:sp>
      <p:sp>
        <p:nvSpPr>
          <p:cNvPr id="33" name="Rectangle 32"/>
          <p:cNvSpPr/>
          <p:nvPr/>
        </p:nvSpPr>
        <p:spPr bwMode="auto">
          <a:xfrm>
            <a:off x="609600" y="1140626"/>
            <a:ext cx="7543800" cy="4718753"/>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nc:VehicleMakeCode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nc:VehicleModelCode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	</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endParaRPr lang="en-US" sz="1600" dirty="0">
              <a:solidFill>
                <a:srgbClr val="000000"/>
              </a:solidFill>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endParaRPr lang="en-US" dirty="0">
              <a:solidFill>
                <a:schemeClr val="tx1"/>
              </a:solidFill>
              <a:latin typeface="+mj-lt"/>
            </a:endParaRPr>
          </a:p>
        </p:txBody>
      </p:sp>
      <p:cxnSp>
        <p:nvCxnSpPr>
          <p:cNvPr id="7" name="Straight Connector 6"/>
          <p:cNvCxnSpPr/>
          <p:nvPr/>
        </p:nvCxnSpPr>
        <p:spPr>
          <a:xfrm>
            <a:off x="609600" y="3657600"/>
            <a:ext cx="75438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609600" y="4191000"/>
            <a:ext cx="7467600" cy="1077218"/>
          </a:xfrm>
          <a:prstGeom prst="rect">
            <a:avLst/>
          </a:prstGeom>
        </p:spPr>
        <p:txBody>
          <a:bodyPr wrap="square">
            <a:spAutoFit/>
          </a:bodyPr>
          <a:lstStyle/>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VehicleMakeCode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ncic:VMACodeType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nc:VehicleMakeAbstract</a:t>
            </a:r>
            <a:r>
              <a:rPr lang="en-US" sz="1600" dirty="0">
                <a:solidFill>
                  <a:srgbClr val="000000"/>
                </a:solidFill>
                <a:highlight>
                  <a:srgbClr val="FFFFFF"/>
                </a:highlight>
                <a:latin typeface="Calibri" pitchFamily="34" charset="0"/>
                <a:cs typeface="Calibri" pitchFamily="34" charset="0"/>
              </a:rPr>
              <a:t>"/&gt;</a:t>
            </a:r>
          </a:p>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VehicleModelCode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ncic:VMOCodeType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nc:VehicleModelAbstract</a:t>
            </a:r>
            <a:r>
              <a:rPr lang="en-US" sz="1600" dirty="0">
                <a:solidFill>
                  <a:srgbClr val="000000"/>
                </a:solidFill>
                <a:highlight>
                  <a:srgbClr val="FFFFFF"/>
                </a:highlight>
                <a:latin typeface="Calibri" pitchFamily="34" charset="0"/>
                <a:cs typeface="Calibri" pitchFamily="34" charset="0"/>
              </a:rPr>
              <a:t>"/&gt;</a:t>
            </a:r>
          </a:p>
        </p:txBody>
      </p:sp>
      <p:sp>
        <p:nvSpPr>
          <p:cNvPr id="12" name="Rectangle 11"/>
          <p:cNvSpPr/>
          <p:nvPr/>
        </p:nvSpPr>
        <p:spPr>
          <a:xfrm>
            <a:off x="609600" y="3657600"/>
            <a:ext cx="2590800"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Justice Domain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3" name="Group 12"/>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2" name="Group 13"/>
          <p:cNvGrpSpPr>
            <a:grpSpLocks/>
          </p:cNvGrpSpPr>
          <p:nvPr/>
        </p:nvGrpSpPr>
        <p:grpSpPr bwMode="auto">
          <a:xfrm>
            <a:off x="1085850" y="1116035"/>
            <a:ext cx="7924800" cy="4827566"/>
            <a:chOff x="19050" y="1093811"/>
            <a:chExt cx="7924800" cy="4827577"/>
          </a:xfrm>
        </p:grpSpPr>
        <p:sp>
          <p:nvSpPr>
            <p:cNvPr id="23" name="Rectangle 22"/>
            <p:cNvSpPr/>
            <p:nvPr/>
          </p:nvSpPr>
          <p:spPr bwMode="auto">
            <a:xfrm>
              <a:off x="19050" y="1093811"/>
              <a:ext cx="7924800" cy="4827577"/>
            </a:xfrm>
            <a:prstGeom prst="rect">
              <a:avLst/>
            </a:prstGeom>
            <a:solidFill>
              <a:schemeClr val="bg1"/>
            </a:solidFill>
            <a:ln w="28575">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a:spcBef>
                  <a:spcPts val="0"/>
                </a:spcBef>
                <a:spcAft>
                  <a:spcPts val="0"/>
                </a:spcAft>
              </a:pPr>
              <a:endParaRPr lang="en-US" sz="1600" dirty="0" smtClean="0">
                <a:solidFill>
                  <a:srgbClr val="000000"/>
                </a:solidFill>
                <a:latin typeface="Calibri" pitchFamily="34" charset="0"/>
                <a:ea typeface="MS Mincho"/>
                <a:cs typeface="Calibri" pitchFamily="34" charset="0"/>
              </a:endParaRP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HybridVehicleType</a:t>
              </a:r>
              <a:r>
                <a:rPr lang="en-US" sz="1600" dirty="0" smtClean="0">
                  <a:solidFill>
                    <a:srgbClr val="000000"/>
                  </a:solidFill>
                  <a:latin typeface="Calibri" pitchFamily="34" charset="0"/>
                  <a:ea typeface="MS Mincho"/>
                  <a:cs typeface="Calibri" pitchFamily="34" charset="0"/>
                </a:rPr>
                <a:t>"&gt;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nc:VehicleType</a:t>
              </a:r>
              <a:r>
                <a:rPr lang="en-US" sz="16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local-ns:HybridVehicleBatteryCategoryText</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local-ns:HybridVehicleBatteryVoltageMeasure</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local-ns:HybridVehicleBatteryCapacityMeasure</a:t>
              </a:r>
              <a:r>
                <a:rPr lang="en-US" sz="15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local-ns:HybridVehicleType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HybridVehicleBatteryCategoryText</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HybridVehicleBatteryVoltageMeasure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HybridVehicleBatteryCapacityMeasure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p:txBody>
        </p:sp>
        <p:grpSp>
          <p:nvGrpSpPr>
            <p:cNvPr id="24" name="Group 38"/>
            <p:cNvGrpSpPr>
              <a:grpSpLocks/>
            </p:cNvGrpSpPr>
            <p:nvPr/>
          </p:nvGrpSpPr>
          <p:grpSpPr bwMode="auto">
            <a:xfrm>
              <a:off x="952500" y="1558926"/>
              <a:ext cx="6819900" cy="2552707"/>
              <a:chOff x="876300" y="2168526"/>
              <a:chExt cx="6819900" cy="2552707"/>
            </a:xfrm>
          </p:grpSpPr>
          <p:grpSp>
            <p:nvGrpSpPr>
              <p:cNvPr id="25" name="Group 37"/>
              <p:cNvGrpSpPr>
                <a:grpSpLocks/>
              </p:cNvGrpSpPr>
              <p:nvPr/>
            </p:nvGrpSpPr>
            <p:grpSpPr bwMode="auto">
              <a:xfrm>
                <a:off x="876300" y="2168526"/>
                <a:ext cx="6819900" cy="1562104"/>
                <a:chOff x="876300" y="2168526"/>
                <a:chExt cx="6819900" cy="1562104"/>
              </a:xfrm>
            </p:grpSpPr>
            <p:grpSp>
              <p:nvGrpSpPr>
                <p:cNvPr id="28" name="Group 28"/>
                <p:cNvGrpSpPr>
                  <a:grpSpLocks/>
                </p:cNvGrpSpPr>
                <p:nvPr/>
              </p:nvGrpSpPr>
              <p:grpSpPr bwMode="auto">
                <a:xfrm>
                  <a:off x="876300" y="2168526"/>
                  <a:ext cx="6819900" cy="738666"/>
                  <a:chOff x="876300" y="2168526"/>
                  <a:chExt cx="6819900" cy="738666"/>
                </a:xfrm>
              </p:grpSpPr>
              <p:cxnSp>
                <p:nvCxnSpPr>
                  <p:cNvPr id="30" name="Straight Connector 29"/>
                  <p:cNvCxnSpPr/>
                  <p:nvPr/>
                </p:nvCxnSpPr>
                <p:spPr>
                  <a:xfrm flipV="1">
                    <a:off x="4914900" y="2606678"/>
                    <a:ext cx="1200150" cy="1"/>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876300" y="2492378"/>
                    <a:ext cx="4038600" cy="22860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2" name="TextBox 11"/>
                  <p:cNvSpPr txBox="1">
                    <a:spLocks noChangeArrowheads="1"/>
                  </p:cNvSpPr>
                  <p:nvPr/>
                </p:nvSpPr>
                <p:spPr bwMode="auto">
                  <a:xfrm>
                    <a:off x="5791200" y="2168526"/>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Inherits all properties of </a:t>
                    </a:r>
                    <a:r>
                      <a:rPr lang="en-US" sz="1400" b="1" dirty="0" err="1">
                        <a:solidFill>
                          <a:srgbClr val="002060"/>
                        </a:solidFill>
                      </a:rPr>
                      <a:t>nc:VehicleType</a:t>
                    </a:r>
                    <a:endParaRPr lang="en-US" sz="1400" b="1" dirty="0">
                      <a:solidFill>
                        <a:srgbClr val="002060"/>
                      </a:solidFill>
                    </a:endParaRPr>
                  </a:p>
                </p:txBody>
              </p:sp>
            </p:grpSp>
            <p:sp>
              <p:nvSpPr>
                <p:cNvPr id="29" name="Rectangle 28"/>
                <p:cNvSpPr/>
                <p:nvPr/>
              </p:nvSpPr>
              <p:spPr>
                <a:xfrm>
                  <a:off x="1714500" y="2945292"/>
                  <a:ext cx="5785270" cy="785338"/>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cxnSp>
            <p:nvCxnSpPr>
              <p:cNvPr id="26" name="Straight Connector 25"/>
              <p:cNvCxnSpPr/>
              <p:nvPr/>
            </p:nvCxnSpPr>
            <p:spPr>
              <a:xfrm flipV="1">
                <a:off x="6477000" y="3730631"/>
                <a:ext cx="0" cy="323848"/>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27" name="TextBox 36"/>
              <p:cNvSpPr txBox="1">
                <a:spLocks noChangeArrowheads="1"/>
              </p:cNvSpPr>
              <p:nvPr/>
            </p:nvSpPr>
            <p:spPr bwMode="auto">
              <a:xfrm>
                <a:off x="5524500" y="3982567"/>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New elements defined in </a:t>
                </a:r>
                <a:r>
                  <a:rPr lang="en-US" sz="1400" b="1" dirty="0" err="1">
                    <a:solidFill>
                      <a:srgbClr val="002060"/>
                    </a:solidFill>
                  </a:rPr>
                  <a:t>HybridVehicleType</a:t>
                </a:r>
                <a:endParaRPr lang="en-US" sz="1400" b="1" dirty="0">
                  <a:solidFill>
                    <a:srgbClr val="002060"/>
                  </a:solidFill>
                </a:endParaRPr>
              </a:p>
            </p:txBody>
          </p:sp>
        </p:grpSp>
      </p:grpSp>
      <p:sp>
        <p:nvSpPr>
          <p:cNvPr id="34" name="Rectangle 33"/>
          <p:cNvSpPr/>
          <p:nvPr/>
        </p:nvSpPr>
        <p:spPr>
          <a:xfrm>
            <a:off x="1059398" y="7239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Extension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165</a:t>
            </a:fld>
            <a:endParaRPr lang="en-US" dirty="0"/>
          </a:p>
        </p:txBody>
      </p:sp>
    </p:spTree>
    <p:extLst>
      <p:ext uri="{BB962C8B-B14F-4D97-AF65-F5344CB8AC3E}">
        <p14:creationId xmlns:p14="http://schemas.microsoft.com/office/powerpoint/2010/main" val="670815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609600" y="7620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NIEM Core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1554" name="Title 2"/>
          <p:cNvSpPr>
            <a:spLocks noGrp="1"/>
          </p:cNvSpPr>
          <p:nvPr>
            <p:ph type="title"/>
          </p:nvPr>
        </p:nvSpPr>
        <p:spPr/>
        <p:txBody>
          <a:bodyPr>
            <a:normAutofit/>
          </a:bodyPr>
          <a:lstStyle/>
          <a:p>
            <a:r>
              <a:rPr lang="en-US" smtClean="0"/>
              <a:t>Concrete Extension Example</a:t>
            </a:r>
          </a:p>
        </p:txBody>
      </p:sp>
      <p:sp>
        <p:nvSpPr>
          <p:cNvPr id="33" name="Rectangle 32"/>
          <p:cNvSpPr/>
          <p:nvPr/>
        </p:nvSpPr>
        <p:spPr bwMode="auto">
          <a:xfrm>
            <a:off x="609600" y="1140626"/>
            <a:ext cx="7543800" cy="4718753"/>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nc:VehicleMakeCode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nc:VehicleModelCode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	</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endParaRPr lang="en-US" sz="1600" dirty="0">
              <a:solidFill>
                <a:srgbClr val="000000"/>
              </a:solidFill>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endParaRPr lang="en-US" dirty="0">
              <a:solidFill>
                <a:schemeClr val="tx1"/>
              </a:solidFill>
              <a:latin typeface="+mj-lt"/>
            </a:endParaRPr>
          </a:p>
        </p:txBody>
      </p:sp>
      <p:cxnSp>
        <p:nvCxnSpPr>
          <p:cNvPr id="7" name="Straight Connector 6"/>
          <p:cNvCxnSpPr/>
          <p:nvPr/>
        </p:nvCxnSpPr>
        <p:spPr>
          <a:xfrm>
            <a:off x="609600" y="3657600"/>
            <a:ext cx="75438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609600" y="4191000"/>
            <a:ext cx="7467600" cy="1077218"/>
          </a:xfrm>
          <a:prstGeom prst="rect">
            <a:avLst/>
          </a:prstGeom>
        </p:spPr>
        <p:txBody>
          <a:bodyPr wrap="square">
            <a:spAutoFit/>
          </a:bodyPr>
          <a:lstStyle/>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VehicleMakeCode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ncic:VMACodeType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nc:VehicleMakeAbstract</a:t>
            </a:r>
            <a:r>
              <a:rPr lang="en-US" sz="1600" dirty="0">
                <a:solidFill>
                  <a:srgbClr val="000000"/>
                </a:solidFill>
                <a:highlight>
                  <a:srgbClr val="FFFFFF"/>
                </a:highlight>
                <a:latin typeface="Calibri" pitchFamily="34" charset="0"/>
                <a:cs typeface="Calibri" pitchFamily="34" charset="0"/>
              </a:rPr>
              <a:t>"/&gt;</a:t>
            </a:r>
          </a:p>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VehicleModelCode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ncic:VMOCodeType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nc:VehicleModelAbstract</a:t>
            </a:r>
            <a:r>
              <a:rPr lang="en-US" sz="1600" dirty="0">
                <a:solidFill>
                  <a:srgbClr val="000000"/>
                </a:solidFill>
                <a:highlight>
                  <a:srgbClr val="FFFFFF"/>
                </a:highlight>
                <a:latin typeface="Calibri" pitchFamily="34" charset="0"/>
                <a:cs typeface="Calibri" pitchFamily="34" charset="0"/>
              </a:rPr>
              <a:t>"/&gt;</a:t>
            </a:r>
          </a:p>
        </p:txBody>
      </p:sp>
      <p:sp>
        <p:nvSpPr>
          <p:cNvPr id="12" name="Rectangle 11"/>
          <p:cNvSpPr/>
          <p:nvPr/>
        </p:nvSpPr>
        <p:spPr>
          <a:xfrm>
            <a:off x="609600" y="3657600"/>
            <a:ext cx="2590800"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Justice Domain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3" name="Group 12"/>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2" name="Group 13"/>
          <p:cNvGrpSpPr>
            <a:grpSpLocks/>
          </p:cNvGrpSpPr>
          <p:nvPr/>
        </p:nvGrpSpPr>
        <p:grpSpPr bwMode="auto">
          <a:xfrm>
            <a:off x="1085850" y="1116035"/>
            <a:ext cx="7924800" cy="4827566"/>
            <a:chOff x="19050" y="1093811"/>
            <a:chExt cx="7924800" cy="4827577"/>
          </a:xfrm>
        </p:grpSpPr>
        <p:sp>
          <p:nvSpPr>
            <p:cNvPr id="23" name="Rectangle 22"/>
            <p:cNvSpPr/>
            <p:nvPr/>
          </p:nvSpPr>
          <p:spPr bwMode="auto">
            <a:xfrm>
              <a:off x="19050" y="1093811"/>
              <a:ext cx="7924800" cy="4827577"/>
            </a:xfrm>
            <a:prstGeom prst="rect">
              <a:avLst/>
            </a:prstGeom>
            <a:solidFill>
              <a:schemeClr val="bg1"/>
            </a:solidFill>
            <a:ln w="28575">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a:spcBef>
                  <a:spcPts val="0"/>
                </a:spcBef>
                <a:spcAft>
                  <a:spcPts val="0"/>
                </a:spcAft>
              </a:pPr>
              <a:endParaRPr lang="en-US" sz="1600" dirty="0" smtClean="0">
                <a:solidFill>
                  <a:srgbClr val="000000"/>
                </a:solidFill>
                <a:latin typeface="Calibri" pitchFamily="34" charset="0"/>
                <a:ea typeface="MS Mincho"/>
                <a:cs typeface="Calibri" pitchFamily="34" charset="0"/>
              </a:endParaRP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HybridVehicleType</a:t>
              </a:r>
              <a:r>
                <a:rPr lang="en-US" sz="1600" dirty="0" smtClean="0">
                  <a:solidFill>
                    <a:srgbClr val="000000"/>
                  </a:solidFill>
                  <a:latin typeface="Calibri" pitchFamily="34" charset="0"/>
                  <a:ea typeface="MS Mincho"/>
                  <a:cs typeface="Calibri" pitchFamily="34" charset="0"/>
                </a:rPr>
                <a:t>"&gt;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nc:VehicleType</a:t>
              </a:r>
              <a:r>
                <a:rPr lang="en-US" sz="16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local-ns:HybridVehicleBatteryCategoryText</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local-ns:HybridVehicleBatteryVoltageMeasure</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local-ns:HybridVehicleBatteryCapacityMeasure</a:t>
              </a:r>
              <a:r>
                <a:rPr lang="en-US" sz="15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local-ns:HybridVehicleType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HybridVehicleBatteryCategoryText</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HybridVehicleBatteryVoltageMeasure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HybridVehicleBatteryCapacityMeasure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p:txBody>
        </p:sp>
        <p:grpSp>
          <p:nvGrpSpPr>
            <p:cNvPr id="24" name="Group 38"/>
            <p:cNvGrpSpPr>
              <a:grpSpLocks/>
            </p:cNvGrpSpPr>
            <p:nvPr/>
          </p:nvGrpSpPr>
          <p:grpSpPr bwMode="auto">
            <a:xfrm>
              <a:off x="952500" y="1558926"/>
              <a:ext cx="6819900" cy="2552707"/>
              <a:chOff x="876300" y="2168526"/>
              <a:chExt cx="6819900" cy="2552707"/>
            </a:xfrm>
          </p:grpSpPr>
          <p:grpSp>
            <p:nvGrpSpPr>
              <p:cNvPr id="25" name="Group 37"/>
              <p:cNvGrpSpPr>
                <a:grpSpLocks/>
              </p:cNvGrpSpPr>
              <p:nvPr/>
            </p:nvGrpSpPr>
            <p:grpSpPr bwMode="auto">
              <a:xfrm>
                <a:off x="876300" y="2168526"/>
                <a:ext cx="6819900" cy="1562104"/>
                <a:chOff x="876300" y="2168526"/>
                <a:chExt cx="6819900" cy="1562104"/>
              </a:xfrm>
            </p:grpSpPr>
            <p:grpSp>
              <p:nvGrpSpPr>
                <p:cNvPr id="28" name="Group 28"/>
                <p:cNvGrpSpPr>
                  <a:grpSpLocks/>
                </p:cNvGrpSpPr>
                <p:nvPr/>
              </p:nvGrpSpPr>
              <p:grpSpPr bwMode="auto">
                <a:xfrm>
                  <a:off x="876300" y="2168526"/>
                  <a:ext cx="6819900" cy="738666"/>
                  <a:chOff x="876300" y="2168526"/>
                  <a:chExt cx="6819900" cy="738666"/>
                </a:xfrm>
              </p:grpSpPr>
              <p:cxnSp>
                <p:nvCxnSpPr>
                  <p:cNvPr id="30" name="Straight Connector 29"/>
                  <p:cNvCxnSpPr/>
                  <p:nvPr/>
                </p:nvCxnSpPr>
                <p:spPr>
                  <a:xfrm flipV="1">
                    <a:off x="4914900" y="2606678"/>
                    <a:ext cx="1200150" cy="1"/>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876300" y="2492378"/>
                    <a:ext cx="4038600" cy="22860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2" name="TextBox 11"/>
                  <p:cNvSpPr txBox="1">
                    <a:spLocks noChangeArrowheads="1"/>
                  </p:cNvSpPr>
                  <p:nvPr/>
                </p:nvSpPr>
                <p:spPr bwMode="auto">
                  <a:xfrm>
                    <a:off x="5791200" y="2168526"/>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Inherits all properties of </a:t>
                    </a:r>
                    <a:r>
                      <a:rPr lang="en-US" sz="1400" b="1" dirty="0" err="1">
                        <a:solidFill>
                          <a:srgbClr val="002060"/>
                        </a:solidFill>
                      </a:rPr>
                      <a:t>nc:VehicleType</a:t>
                    </a:r>
                    <a:endParaRPr lang="en-US" sz="1400" b="1" dirty="0">
                      <a:solidFill>
                        <a:srgbClr val="002060"/>
                      </a:solidFill>
                    </a:endParaRPr>
                  </a:p>
                </p:txBody>
              </p:sp>
            </p:grpSp>
            <p:sp>
              <p:nvSpPr>
                <p:cNvPr id="29" name="Rectangle 28"/>
                <p:cNvSpPr/>
                <p:nvPr/>
              </p:nvSpPr>
              <p:spPr>
                <a:xfrm>
                  <a:off x="1714500" y="2945292"/>
                  <a:ext cx="5785270" cy="785338"/>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cxnSp>
            <p:nvCxnSpPr>
              <p:cNvPr id="26" name="Straight Connector 25"/>
              <p:cNvCxnSpPr/>
              <p:nvPr/>
            </p:nvCxnSpPr>
            <p:spPr>
              <a:xfrm flipV="1">
                <a:off x="6477000" y="3730631"/>
                <a:ext cx="0" cy="323848"/>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27" name="TextBox 36"/>
              <p:cNvSpPr txBox="1">
                <a:spLocks noChangeArrowheads="1"/>
              </p:cNvSpPr>
              <p:nvPr/>
            </p:nvSpPr>
            <p:spPr bwMode="auto">
              <a:xfrm>
                <a:off x="5524500" y="3982567"/>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New elements defined in </a:t>
                </a:r>
                <a:r>
                  <a:rPr lang="en-US" sz="1400" b="1" dirty="0" err="1">
                    <a:solidFill>
                      <a:srgbClr val="002060"/>
                    </a:solidFill>
                  </a:rPr>
                  <a:t>HybridVehicleType</a:t>
                </a:r>
                <a:endParaRPr lang="en-US" sz="1400" b="1" dirty="0">
                  <a:solidFill>
                    <a:srgbClr val="002060"/>
                  </a:solidFill>
                </a:endParaRPr>
              </a:p>
            </p:txBody>
          </p:sp>
        </p:grpSp>
      </p:grpSp>
      <p:sp>
        <p:nvSpPr>
          <p:cNvPr id="34" name="Rectangle 33"/>
          <p:cNvSpPr/>
          <p:nvPr/>
        </p:nvSpPr>
        <p:spPr>
          <a:xfrm>
            <a:off x="1059398" y="7239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Extension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47" name="Group 46"/>
          <p:cNvGrpSpPr>
            <a:grpSpLocks/>
          </p:cNvGrpSpPr>
          <p:nvPr/>
        </p:nvGrpSpPr>
        <p:grpSpPr bwMode="auto">
          <a:xfrm>
            <a:off x="1866900" y="1447800"/>
            <a:ext cx="6972300" cy="3810000"/>
            <a:chOff x="3048000" y="4724400"/>
            <a:chExt cx="5715000" cy="3810000"/>
          </a:xfrm>
        </p:grpSpPr>
        <p:sp>
          <p:nvSpPr>
            <p:cNvPr id="48" name="Rectangle 47"/>
            <p:cNvSpPr/>
            <p:nvPr/>
          </p:nvSpPr>
          <p:spPr bwMode="auto">
            <a:xfrm>
              <a:off x="3048000" y="4724400"/>
              <a:ext cx="5715000" cy="3810000"/>
            </a:xfrm>
            <a:prstGeom prst="rect">
              <a:avLst/>
            </a:prstGeom>
            <a:solidFill>
              <a:schemeClr val="bg1"/>
            </a:solidFill>
            <a:ln w="28575">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a:spcBef>
                  <a:spcPts val="0"/>
                </a:spcBef>
                <a:spcAft>
                  <a:spcPts val="0"/>
                </a:spcAft>
              </a:pPr>
              <a:endParaRPr lang="en-US" sz="1600" dirty="0" smtClean="0">
                <a:solidFill>
                  <a:srgbClr val="000000"/>
                </a:solidFill>
                <a:latin typeface="Calibri" pitchFamily="34" charset="0"/>
                <a:ea typeface="MS Mincho"/>
                <a:cs typeface="Calibri" pitchFamily="34" charset="0"/>
              </a:endParaRP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a:t>
              </a:r>
              <a:r>
                <a:rPr lang="en-US" sz="1600" dirty="0" err="1" smtClean="0">
                  <a:solidFill>
                    <a:srgbClr val="000000"/>
                  </a:solidFill>
                  <a:latin typeface="Calibri" pitchFamily="34" charset="0"/>
                  <a:ea typeface="MS Mincho"/>
                  <a:cs typeface="Calibri" pitchFamily="34" charset="0"/>
                </a:rPr>
                <a:t>local-ns:HybridVehicle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&lt;j:VehicleMakeCode&gt;HNDA&lt;/j:VehicleMakeCode&gt;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&lt;j:VehicleModelCode&gt;PRI&lt;/j:VehicleModelCode&gt;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ns:HybridBatteryCategoryText</a:t>
              </a:r>
              <a:r>
                <a:rPr lang="en-US" sz="1600" dirty="0" smtClean="0">
                  <a:solidFill>
                    <a:srgbClr val="000000"/>
                  </a:solidFill>
                  <a:latin typeface="Calibri" pitchFamily="34" charset="0"/>
                  <a:ea typeface="MS Mincho"/>
                  <a:cs typeface="Calibri" pitchFamily="34" charset="0"/>
                </a:rPr>
                <a:t>&gt;</a:t>
              </a:r>
              <a:r>
                <a:rPr lang="en-US" sz="1600" dirty="0" err="1" smtClean="0">
                  <a:solidFill>
                    <a:srgbClr val="000000"/>
                  </a:solidFill>
                  <a:latin typeface="Calibri" pitchFamily="34" charset="0"/>
                  <a:ea typeface="MS Mincho"/>
                  <a:cs typeface="Calibri" pitchFamily="34" charset="0"/>
                </a:rPr>
                <a:t>NiMH</a:t>
              </a: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ns:HybridBatteryCategoryText</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ns:HybridBatteryVoltageMeasure</a:t>
              </a:r>
              <a:r>
                <a:rPr lang="en-US" sz="1600" dirty="0" smtClean="0">
                  <a:solidFill>
                    <a:srgbClr val="000000"/>
                  </a:solidFill>
                  <a:latin typeface="Calibri" pitchFamily="34" charset="0"/>
                  <a:ea typeface="MS Mincho"/>
                  <a:cs typeface="Calibri" pitchFamily="34" charset="0"/>
                </a:rPr>
                <a:t>&gt;7.2V&lt;/local-</a:t>
              </a:r>
              <a:r>
                <a:rPr lang="en-US" sz="1600" dirty="0" err="1" smtClean="0">
                  <a:solidFill>
                    <a:srgbClr val="000000"/>
                  </a:solidFill>
                  <a:latin typeface="Calibri" pitchFamily="34" charset="0"/>
                  <a:ea typeface="MS Mincho"/>
                  <a:cs typeface="Calibri" pitchFamily="34" charset="0"/>
                </a:rPr>
                <a:t>ns:HybridBatteryVoltageMeasure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ns:HybridBatteryCapacityMeausre</a:t>
              </a:r>
              <a:r>
                <a:rPr lang="en-US" sz="1600" dirty="0" smtClean="0">
                  <a:solidFill>
                    <a:srgbClr val="000000"/>
                  </a:solidFill>
                  <a:latin typeface="Calibri" pitchFamily="34" charset="0"/>
                  <a:ea typeface="MS Mincho"/>
                  <a:cs typeface="Calibri" pitchFamily="34" charset="0"/>
                </a:rPr>
                <a:t>&gt;6.2Ah&lt;/local-</a:t>
              </a:r>
              <a:r>
                <a:rPr lang="en-US" sz="1600" dirty="0" err="1" smtClean="0">
                  <a:solidFill>
                    <a:srgbClr val="000000"/>
                  </a:solidFill>
                  <a:latin typeface="Calibri" pitchFamily="34" charset="0"/>
                  <a:ea typeface="MS Mincho"/>
                  <a:cs typeface="Calibri" pitchFamily="34" charset="0"/>
                </a:rPr>
                <a:t>ns:HybridBatteryCapacityMeausre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ns:HybridVehicle</a:t>
              </a:r>
              <a:r>
                <a:rPr lang="en-US" sz="1600" dirty="0" smtClean="0">
                  <a:solidFill>
                    <a:srgbClr val="000000"/>
                  </a:solidFill>
                  <a:latin typeface="Calibri" pitchFamily="34" charset="0"/>
                  <a:ea typeface="MS Mincho"/>
                  <a:cs typeface="Calibri" pitchFamily="34" charset="0"/>
                </a:rPr>
                <a:t>&gt;</a:t>
              </a:r>
            </a:p>
            <a:p>
              <a:pPr fontAlgn="auto">
                <a:spcBef>
                  <a:spcPts val="0"/>
                </a:spcBef>
                <a:spcAft>
                  <a:spcPts val="0"/>
                </a:spcAft>
                <a:tabLst>
                  <a:tab pos="234950" algn="l"/>
                  <a:tab pos="457200" algn="l"/>
                  <a:tab pos="692150" algn="l"/>
                  <a:tab pos="914400" algn="l"/>
                  <a:tab pos="1149350" algn="l"/>
                  <a:tab pos="1371600" algn="l"/>
                  <a:tab pos="1606550" algn="l"/>
                </a:tabLst>
                <a:defRPr/>
              </a:pPr>
              <a:endParaRPr lang="en-US" sz="1600" dirty="0">
                <a:solidFill>
                  <a:schemeClr val="tx1"/>
                </a:solidFill>
                <a:latin typeface="Calibri" pitchFamily="34" charset="0"/>
                <a:cs typeface="Calibri" pitchFamily="34" charset="0"/>
              </a:endParaRPr>
            </a:p>
          </p:txBody>
        </p:sp>
        <p:grpSp>
          <p:nvGrpSpPr>
            <p:cNvPr id="49" name="Group 45"/>
            <p:cNvGrpSpPr>
              <a:grpSpLocks/>
            </p:cNvGrpSpPr>
            <p:nvPr/>
          </p:nvGrpSpPr>
          <p:grpSpPr bwMode="auto">
            <a:xfrm>
              <a:off x="3138663" y="5125939"/>
              <a:ext cx="5395737" cy="2814101"/>
              <a:chOff x="3519663" y="2382739"/>
              <a:chExt cx="5395737" cy="2814101"/>
            </a:xfrm>
          </p:grpSpPr>
          <p:cxnSp>
            <p:nvCxnSpPr>
              <p:cNvPr id="50" name="Straight Connector 49"/>
              <p:cNvCxnSpPr>
                <a:stCxn id="59" idx="1"/>
                <a:endCxn id="53" idx="3"/>
              </p:cNvCxnSpPr>
              <p:nvPr/>
            </p:nvCxnSpPr>
            <p:spPr bwMode="auto">
              <a:xfrm flipH="1">
                <a:off x="5521378" y="2382739"/>
                <a:ext cx="1311639" cy="339267"/>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endCxn id="55" idx="3"/>
              </p:cNvCxnSpPr>
              <p:nvPr/>
            </p:nvCxnSpPr>
            <p:spPr bwMode="auto">
              <a:xfrm flipH="1">
                <a:off x="8267076" y="3751777"/>
                <a:ext cx="598307" cy="0"/>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52" name="TextBox 23"/>
              <p:cNvSpPr txBox="1">
                <a:spLocks noChangeArrowheads="1"/>
              </p:cNvSpPr>
              <p:nvPr/>
            </p:nvSpPr>
            <p:spPr bwMode="auto">
              <a:xfrm>
                <a:off x="6781800" y="4648200"/>
                <a:ext cx="2133600" cy="548640"/>
              </a:xfrm>
              <a:prstGeom prst="rect">
                <a:avLst/>
              </a:prstGeom>
              <a:noFill/>
              <a:ln w="9525">
                <a:solidFill>
                  <a:srgbClr val="304776"/>
                </a:solidFill>
                <a:miter lim="800000"/>
                <a:headEnd/>
                <a:tailEnd/>
              </a:ln>
            </p:spPr>
            <p:txBody>
              <a:bodyPr wrap="square">
                <a:spAutoFit/>
              </a:bodyPr>
              <a:lstStyle/>
              <a:p>
                <a:pPr algn="ctr"/>
                <a:r>
                  <a:rPr lang="en-US" sz="1400" b="1" dirty="0">
                    <a:solidFill>
                      <a:srgbClr val="002060"/>
                    </a:solidFill>
                  </a:rPr>
                  <a:t>New elements in </a:t>
                </a:r>
              </a:p>
              <a:p>
                <a:pPr algn="ctr"/>
                <a:r>
                  <a:rPr lang="en-US" sz="1400" b="1" dirty="0">
                    <a:solidFill>
                      <a:srgbClr val="002060"/>
                    </a:solidFill>
                  </a:rPr>
                  <a:t>local-</a:t>
                </a:r>
                <a:r>
                  <a:rPr lang="en-US" sz="1400" b="1" dirty="0" err="1">
                    <a:solidFill>
                      <a:srgbClr val="002060"/>
                    </a:solidFill>
                  </a:rPr>
                  <a:t>ns:HybridVehicleType</a:t>
                </a:r>
                <a:endParaRPr lang="en-US" sz="1400" b="1" dirty="0">
                  <a:solidFill>
                    <a:srgbClr val="002060"/>
                  </a:solidFill>
                </a:endParaRPr>
              </a:p>
            </p:txBody>
          </p:sp>
          <p:sp>
            <p:nvSpPr>
              <p:cNvPr id="53" name="Rectangle 52"/>
              <p:cNvSpPr/>
              <p:nvPr/>
            </p:nvSpPr>
            <p:spPr bwMode="auto">
              <a:xfrm>
                <a:off x="3913058" y="2438400"/>
                <a:ext cx="1608320" cy="567212"/>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4" name="Rectangle 53"/>
              <p:cNvSpPr/>
              <p:nvPr/>
            </p:nvSpPr>
            <p:spPr bwMode="auto">
              <a:xfrm>
                <a:off x="3519663" y="4029072"/>
                <a:ext cx="4994119" cy="459346"/>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5" name="Rectangle 54"/>
              <p:cNvSpPr/>
              <p:nvPr/>
            </p:nvSpPr>
            <p:spPr bwMode="auto">
              <a:xfrm>
                <a:off x="3522689" y="3474480"/>
                <a:ext cx="4744387" cy="554593"/>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6" name="Straight Connector 55"/>
              <p:cNvCxnSpPr>
                <a:endCxn id="54" idx="3"/>
              </p:cNvCxnSpPr>
              <p:nvPr/>
            </p:nvCxnSpPr>
            <p:spPr bwMode="auto">
              <a:xfrm flipH="1">
                <a:off x="8513782" y="4253718"/>
                <a:ext cx="351601" cy="0"/>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auto">
              <a:xfrm flipH="1">
                <a:off x="8277069" y="3238500"/>
                <a:ext cx="588314" cy="0"/>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grpSp>
      </p:grpSp>
      <p:sp>
        <p:nvSpPr>
          <p:cNvPr id="58" name="Rectangle 57"/>
          <p:cNvSpPr/>
          <p:nvPr/>
        </p:nvSpPr>
        <p:spPr bwMode="auto">
          <a:xfrm>
            <a:off x="1981200" y="2491262"/>
            <a:ext cx="5789148" cy="430769"/>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9" name="TextBox 18"/>
          <p:cNvSpPr txBox="1">
            <a:spLocks noChangeArrowheads="1"/>
          </p:cNvSpPr>
          <p:nvPr/>
        </p:nvSpPr>
        <p:spPr bwMode="auto">
          <a:xfrm>
            <a:off x="6019800" y="1524000"/>
            <a:ext cx="2743200" cy="307777"/>
          </a:xfrm>
          <a:prstGeom prst="rect">
            <a:avLst/>
          </a:prstGeom>
          <a:noFill/>
          <a:ln w="9525">
            <a:noFill/>
            <a:miter lim="800000"/>
            <a:headEnd/>
            <a:tailEnd/>
          </a:ln>
        </p:spPr>
        <p:txBody>
          <a:bodyPr wrap="square">
            <a:spAutoFit/>
          </a:bodyPr>
          <a:lstStyle/>
          <a:p>
            <a:r>
              <a:rPr lang="en-US" sz="1400" b="1" dirty="0">
                <a:solidFill>
                  <a:srgbClr val="002060"/>
                </a:solidFill>
              </a:rPr>
              <a:t>Elements from </a:t>
            </a:r>
            <a:r>
              <a:rPr lang="en-US" sz="1400" b="1" dirty="0" err="1">
                <a:solidFill>
                  <a:srgbClr val="002060"/>
                </a:solidFill>
              </a:rPr>
              <a:t>nc:VehicleType</a:t>
            </a:r>
            <a:endParaRPr lang="en-US" sz="1400" b="1" dirty="0">
              <a:solidFill>
                <a:srgbClr val="002060"/>
              </a:solidFill>
            </a:endParaRPr>
          </a:p>
        </p:txBody>
      </p:sp>
      <p:cxnSp>
        <p:nvCxnSpPr>
          <p:cNvPr id="60" name="Straight Connector 59"/>
          <p:cNvCxnSpPr/>
          <p:nvPr/>
        </p:nvCxnSpPr>
        <p:spPr bwMode="auto">
          <a:xfrm flipV="1">
            <a:off x="8499287" y="2705101"/>
            <a:ext cx="0" cy="1409699"/>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1866900" y="1116035"/>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166</a:t>
            </a:fld>
            <a:endParaRPr lang="en-US" dirty="0"/>
          </a:p>
        </p:txBody>
      </p:sp>
    </p:spTree>
    <p:extLst>
      <p:ext uri="{BB962C8B-B14F-4D97-AF65-F5344CB8AC3E}">
        <p14:creationId xmlns:p14="http://schemas.microsoft.com/office/powerpoint/2010/main" val="2106617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7"/>
                                        </p:tgtEl>
                                        <p:attrNameLst>
                                          <p:attrName>style.visibility</p:attrName>
                                        </p:attrNameLst>
                                      </p:cBhvr>
                                      <p:to>
                                        <p:strVal val="visible"/>
                                      </p:to>
                                    </p:set>
                                    <p:anim calcmode="lin" valueType="num">
                                      <p:cBhvr additive="base">
                                        <p:cTn id="13" dur="500" fill="hold"/>
                                        <p:tgtEl>
                                          <p:spTgt spid="47"/>
                                        </p:tgtEl>
                                        <p:attrNameLst>
                                          <p:attrName>ppt_x</p:attrName>
                                        </p:attrNameLst>
                                      </p:cBhvr>
                                      <p:tavLst>
                                        <p:tav tm="0">
                                          <p:val>
                                            <p:strVal val="#ppt_x"/>
                                          </p:val>
                                        </p:tav>
                                        <p:tav tm="100000">
                                          <p:val>
                                            <p:strVal val="#ppt_x"/>
                                          </p:val>
                                        </p:tav>
                                      </p:tavLst>
                                    </p:anim>
                                    <p:anim calcmode="lin" valueType="num">
                                      <p:cBhvr additive="base">
                                        <p:cTn id="14"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81000" y="887435"/>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295400"/>
            <a:ext cx="8305800" cy="47815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VisitingDignitaryType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="local-ns</a:t>
            </a:r>
            <a:r>
              <a:rPr lang="en-US" sz="1600" dirty="0">
                <a:solidFill>
                  <a:srgbClr val="000000"/>
                </a:solidFill>
                <a:highlight>
                  <a:srgbClr val="FFFFFF"/>
                </a:highlight>
                <a:latin typeface="Calibri" pitchFamily="34" charset="0"/>
                <a:cs typeface="Calibri" pitchFamily="34" charset="0"/>
              </a:rPr>
              <a:t>: </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abstract</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="local-</a:t>
            </a:r>
            <a:r>
              <a:rPr lang="en-US" sz="1600" dirty="0" err="1" smtClean="0">
                <a:solidFill>
                  <a:srgbClr val="000000"/>
                </a:solidFill>
                <a:highlight>
                  <a:srgbClr val="FFFFFF"/>
                </a:highlight>
                <a:latin typeface="Calibri" pitchFamily="34" charset="0"/>
                <a:cs typeface="Calibri" pitchFamily="34" charset="0"/>
              </a:rPr>
              <a:t>ns:CountryDesignation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subsitutionGroup</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local-ns:VisitingDignitaryType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nc:PersonType</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endParaRPr lang="en-US" sz="1600" dirty="0">
              <a:solidFill>
                <a:srgbClr val="000000"/>
              </a:solidFill>
              <a:latin typeface="Calibri" pitchFamily="34" charset="0"/>
              <a:cs typeface="Calibri" pitchFamily="34" charset="0"/>
            </a:endParaRPr>
          </a:p>
        </p:txBody>
      </p:sp>
      <p:sp>
        <p:nvSpPr>
          <p:cNvPr id="154627" name="Title 2"/>
          <p:cNvSpPr>
            <a:spLocks noGrp="1"/>
          </p:cNvSpPr>
          <p:nvPr>
            <p:ph type="title"/>
          </p:nvPr>
        </p:nvSpPr>
        <p:spPr/>
        <p:txBody>
          <a:bodyPr>
            <a:normAutofit fontScale="90000"/>
          </a:bodyPr>
          <a:lstStyle/>
          <a:p>
            <a:r>
              <a:rPr lang="en-US" smtClean="0"/>
              <a:t>Implied Substitution Group Example</a:t>
            </a:r>
          </a:p>
        </p:txBody>
      </p:sp>
      <p:grpSp>
        <p:nvGrpSpPr>
          <p:cNvPr id="3" name="Group 17"/>
          <p:cNvGrpSpPr>
            <a:grpSpLocks/>
          </p:cNvGrpSpPr>
          <p:nvPr/>
        </p:nvGrpSpPr>
        <p:grpSpPr bwMode="auto">
          <a:xfrm>
            <a:off x="419100" y="4989082"/>
            <a:ext cx="8077200" cy="1025932"/>
            <a:chOff x="381000" y="4912758"/>
            <a:chExt cx="8077200" cy="1026485"/>
          </a:xfrm>
        </p:grpSpPr>
        <p:sp>
          <p:nvSpPr>
            <p:cNvPr id="154629" name="TextBox 11"/>
            <p:cNvSpPr txBox="1">
              <a:spLocks noChangeArrowheads="1"/>
            </p:cNvSpPr>
            <p:nvPr/>
          </p:nvSpPr>
          <p:spPr bwMode="auto">
            <a:xfrm>
              <a:off x="6553200" y="5200579"/>
              <a:ext cx="1905000" cy="738664"/>
            </a:xfrm>
            <a:prstGeom prst="rect">
              <a:avLst/>
            </a:prstGeom>
            <a:noFill/>
            <a:ln w="9525">
              <a:solidFill>
                <a:srgbClr val="304776"/>
              </a:solidFill>
              <a:miter lim="800000"/>
              <a:headEnd/>
              <a:tailEnd/>
            </a:ln>
          </p:spPr>
          <p:txBody>
            <a:bodyPr>
              <a:spAutoFit/>
            </a:bodyPr>
            <a:lstStyle/>
            <a:p>
              <a:pPr algn="ctr"/>
              <a:r>
                <a:rPr lang="en-US" sz="1400" b="1" dirty="0">
                  <a:solidFill>
                    <a:schemeClr val="tx2"/>
                  </a:solidFill>
                </a:rPr>
                <a:t>Element allowed to substitute for </a:t>
              </a:r>
              <a:r>
                <a:rPr lang="en-US" sz="1400" b="1" dirty="0" err="1">
                  <a:solidFill>
                    <a:schemeClr val="tx2"/>
                  </a:solidFill>
                </a:rPr>
                <a:t>nc:Person</a:t>
              </a:r>
              <a:endParaRPr lang="en-US" sz="1400" b="1" dirty="0">
                <a:solidFill>
                  <a:schemeClr val="tx2"/>
                </a:solidFill>
              </a:endParaRPr>
            </a:p>
          </p:txBody>
        </p:sp>
        <p:cxnSp>
          <p:nvCxnSpPr>
            <p:cNvPr id="13" name="Straight Connector 12"/>
            <p:cNvCxnSpPr>
              <a:stCxn id="14" idx="3"/>
              <a:endCxn id="154629" idx="0"/>
            </p:cNvCxnSpPr>
            <p:nvPr/>
          </p:nvCxnSpPr>
          <p:spPr>
            <a:xfrm>
              <a:off x="6267450" y="5029129"/>
              <a:ext cx="1238250" cy="17145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381000" y="4912758"/>
              <a:ext cx="5886450" cy="23274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grpSp>
        <p:nvGrpSpPr>
          <p:cNvPr id="12" name="Group 11"/>
          <p:cNvGrpSpPr/>
          <p:nvPr/>
        </p:nvGrpSpPr>
        <p:grpSpPr>
          <a:xfrm>
            <a:off x="7407343" y="730894"/>
            <a:ext cx="1235427" cy="143483"/>
            <a:chOff x="7407343" y="730894"/>
            <a:chExt cx="1235427" cy="143483"/>
          </a:xfrm>
        </p:grpSpPr>
        <p:cxnSp>
          <p:nvCxnSpPr>
            <p:cNvPr id="15" name="Straight Connector 14"/>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81000" y="887435"/>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295400"/>
            <a:ext cx="8305800" cy="47815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VisitingDignitaryType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="local-ns</a:t>
            </a:r>
            <a:r>
              <a:rPr lang="en-US" sz="1600" dirty="0">
                <a:solidFill>
                  <a:srgbClr val="000000"/>
                </a:solidFill>
                <a:highlight>
                  <a:srgbClr val="FFFFFF"/>
                </a:highlight>
                <a:latin typeface="Calibri" pitchFamily="34" charset="0"/>
                <a:cs typeface="Calibri" pitchFamily="34" charset="0"/>
              </a:rPr>
              <a:t>: </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abstract</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="local-</a:t>
            </a:r>
            <a:r>
              <a:rPr lang="en-US" sz="1600" dirty="0" err="1" smtClean="0">
                <a:solidFill>
                  <a:srgbClr val="000000"/>
                </a:solidFill>
                <a:highlight>
                  <a:srgbClr val="FFFFFF"/>
                </a:highlight>
                <a:latin typeface="Calibri" pitchFamily="34" charset="0"/>
                <a:cs typeface="Calibri" pitchFamily="34" charset="0"/>
              </a:rPr>
              <a:t>ns:CountryDesignation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subsitutionGroup</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local-ns:VisitingDignitaryType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nc:PersonType</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endParaRPr lang="en-US" sz="1600" dirty="0">
              <a:solidFill>
                <a:srgbClr val="000000"/>
              </a:solidFill>
              <a:latin typeface="Calibri" pitchFamily="34" charset="0"/>
              <a:cs typeface="Calibri" pitchFamily="34" charset="0"/>
            </a:endParaRPr>
          </a:p>
        </p:txBody>
      </p:sp>
      <p:sp>
        <p:nvSpPr>
          <p:cNvPr id="154627" name="Title 2"/>
          <p:cNvSpPr>
            <a:spLocks noGrp="1"/>
          </p:cNvSpPr>
          <p:nvPr>
            <p:ph type="title"/>
          </p:nvPr>
        </p:nvSpPr>
        <p:spPr/>
        <p:txBody>
          <a:bodyPr>
            <a:normAutofit fontScale="90000"/>
          </a:bodyPr>
          <a:lstStyle/>
          <a:p>
            <a:r>
              <a:rPr lang="en-US" smtClean="0"/>
              <a:t>Implied Substitution Group Example</a:t>
            </a:r>
          </a:p>
        </p:txBody>
      </p:sp>
      <p:grpSp>
        <p:nvGrpSpPr>
          <p:cNvPr id="12" name="Group 11"/>
          <p:cNvGrpSpPr/>
          <p:nvPr/>
        </p:nvGrpSpPr>
        <p:grpSpPr>
          <a:xfrm>
            <a:off x="7407343" y="730894"/>
            <a:ext cx="1235427" cy="143483"/>
            <a:chOff x="7407343" y="730894"/>
            <a:chExt cx="1235427" cy="143483"/>
          </a:xfrm>
        </p:grpSpPr>
        <p:cxnSp>
          <p:nvCxnSpPr>
            <p:cNvPr id="15" name="Straight Connector 14"/>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3" name="Rectangle 32"/>
          <p:cNvSpPr/>
          <p:nvPr/>
        </p:nvSpPr>
        <p:spPr>
          <a:xfrm>
            <a:off x="1519989" y="1410976"/>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4" name="Group 9"/>
          <p:cNvGrpSpPr>
            <a:grpSpLocks/>
          </p:cNvGrpSpPr>
          <p:nvPr/>
        </p:nvGrpSpPr>
        <p:grpSpPr bwMode="auto">
          <a:xfrm>
            <a:off x="1524000" y="1851025"/>
            <a:ext cx="7118770" cy="4244976"/>
            <a:chOff x="2209800" y="1905000"/>
            <a:chExt cx="7118770" cy="4244975"/>
          </a:xfrm>
        </p:grpSpPr>
        <p:sp>
          <p:nvSpPr>
            <p:cNvPr id="35" name="Rectangle 34"/>
            <p:cNvSpPr/>
            <p:nvPr/>
          </p:nvSpPr>
          <p:spPr bwMode="auto">
            <a:xfrm>
              <a:off x="2209800" y="1905000"/>
              <a:ext cx="7118770" cy="4244975"/>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&lt;local-</a:t>
              </a:r>
              <a:r>
                <a:rPr lang="en-US" sz="1600" dirty="0" err="1">
                  <a:solidFill>
                    <a:srgbClr val="000000"/>
                  </a:solidFill>
                  <a:highlight>
                    <a:srgbClr val="FFFFFF"/>
                  </a:highlight>
                  <a:latin typeface="Calibri" pitchFamily="34" charset="0"/>
                  <a:cs typeface="Calibri" pitchFamily="34" charset="0"/>
                </a:rPr>
                <a:t>ns:Person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&gt;Maria&lt;/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r>
                <a:rPr lang="en-US" sz="1600" dirty="0" err="1">
                  <a:solidFill>
                    <a:srgbClr val="000000"/>
                  </a:solidFill>
                  <a:highlight>
                    <a:srgbClr val="FFFFFF"/>
                  </a:highlight>
                  <a:latin typeface="Calibri" pitchFamily="34" charset="0"/>
                  <a:cs typeface="Calibri" pitchFamily="34" charset="0"/>
                </a:rPr>
                <a:t>Langolas</a:t>
              </a: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&lt;local-</a:t>
              </a:r>
              <a:r>
                <a:rPr lang="en-US" sz="1600" dirty="0" err="1">
                  <a:solidFill>
                    <a:srgbClr val="000000"/>
                  </a:solidFill>
                  <a:highlight>
                    <a:srgbClr val="FFFFFF"/>
                  </a:highlight>
                  <a:latin typeface="Calibri" pitchFamily="34" charset="0"/>
                  <a:cs typeface="Calibri" pitchFamily="34" charset="0"/>
                </a:rPr>
                <a:t>ns:CountryDesignationCode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GMLA</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&lt;/local-</a:t>
              </a:r>
              <a:r>
                <a:rPr lang="en-US" sz="1600" dirty="0" err="1">
                  <a:solidFill>
                    <a:srgbClr val="000000"/>
                  </a:solidFill>
                  <a:highlight>
                    <a:srgbClr val="FFFFFF"/>
                  </a:highlight>
                  <a:latin typeface="Calibri" pitchFamily="34" charset="0"/>
                  <a:cs typeface="Calibri" pitchFamily="34" charset="0"/>
                </a:rPr>
                <a:t>ns:CountryDesignationCode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local-ns:Person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OR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&gt;Maria&lt;/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r>
                <a:rPr lang="en-US" sz="1600" dirty="0" err="1">
                  <a:solidFill>
                    <a:srgbClr val="000000"/>
                  </a:solidFill>
                  <a:highlight>
                    <a:srgbClr val="FFFFFF"/>
                  </a:highlight>
                  <a:latin typeface="Calibri" pitchFamily="34" charset="0"/>
                  <a:cs typeface="Calibri" pitchFamily="34" charset="0"/>
                </a:rPr>
                <a:t>Langolas</a:t>
              </a: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grpSp>
          <p:nvGrpSpPr>
            <p:cNvPr id="36" name="Group 31"/>
            <p:cNvGrpSpPr>
              <a:grpSpLocks/>
            </p:cNvGrpSpPr>
            <p:nvPr/>
          </p:nvGrpSpPr>
          <p:grpSpPr bwMode="auto">
            <a:xfrm>
              <a:off x="2286000" y="1981200"/>
              <a:ext cx="6934200" cy="3940174"/>
              <a:chOff x="2209800" y="2362200"/>
              <a:chExt cx="6934200" cy="3940174"/>
            </a:xfrm>
          </p:grpSpPr>
          <p:sp>
            <p:nvSpPr>
              <p:cNvPr id="37" name="TextBox 19"/>
              <p:cNvSpPr txBox="1">
                <a:spLocks noChangeArrowheads="1"/>
              </p:cNvSpPr>
              <p:nvPr/>
            </p:nvSpPr>
            <p:spPr bwMode="auto">
              <a:xfrm>
                <a:off x="7620000" y="2986068"/>
                <a:ext cx="1524000" cy="954107"/>
              </a:xfrm>
              <a:prstGeom prst="rect">
                <a:avLst/>
              </a:prstGeom>
              <a:noFill/>
              <a:ln w="9525">
                <a:noFill/>
                <a:miter lim="800000"/>
                <a:headEnd/>
                <a:tailEnd/>
              </a:ln>
            </p:spPr>
            <p:txBody>
              <a:bodyPr>
                <a:spAutoFit/>
              </a:bodyPr>
              <a:lstStyle/>
              <a:p>
                <a:pPr algn="ctr"/>
                <a:r>
                  <a:rPr lang="en-US" sz="1400" b="1" dirty="0">
                    <a:solidFill>
                      <a:srgbClr val="304776"/>
                    </a:solidFill>
                  </a:rPr>
                  <a:t>Custom person element that can substitute for </a:t>
                </a:r>
                <a:r>
                  <a:rPr lang="en-US" sz="1400" b="1" dirty="0" err="1">
                    <a:solidFill>
                      <a:srgbClr val="304776"/>
                    </a:solidFill>
                  </a:rPr>
                  <a:t>nc:Person</a:t>
                </a:r>
                <a:endParaRPr lang="en-US" sz="1400" b="1" dirty="0">
                  <a:solidFill>
                    <a:srgbClr val="304776"/>
                  </a:solidFill>
                </a:endParaRPr>
              </a:p>
            </p:txBody>
          </p:sp>
          <p:cxnSp>
            <p:nvCxnSpPr>
              <p:cNvPr id="38" name="Straight Connector 37"/>
              <p:cNvCxnSpPr>
                <a:endCxn id="37" idx="1"/>
              </p:cNvCxnSpPr>
              <p:nvPr/>
            </p:nvCxnSpPr>
            <p:spPr>
              <a:xfrm>
                <a:off x="7467600" y="3463122"/>
                <a:ext cx="152400" cy="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2209800" y="2362200"/>
                <a:ext cx="5257800" cy="2187574"/>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0" name="Rectangle 39"/>
              <p:cNvSpPr/>
              <p:nvPr/>
            </p:nvSpPr>
            <p:spPr>
              <a:xfrm>
                <a:off x="2209800" y="4751823"/>
                <a:ext cx="5181600" cy="155055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1" name="TextBox 25"/>
              <p:cNvSpPr txBox="1">
                <a:spLocks noChangeArrowheads="1"/>
              </p:cNvSpPr>
              <p:nvPr/>
            </p:nvSpPr>
            <p:spPr bwMode="auto">
              <a:xfrm>
                <a:off x="7620000" y="4751823"/>
                <a:ext cx="1524000" cy="1169551"/>
              </a:xfrm>
              <a:prstGeom prst="rect">
                <a:avLst/>
              </a:prstGeom>
              <a:noFill/>
              <a:ln w="9525">
                <a:noFill/>
                <a:miter lim="800000"/>
                <a:headEnd/>
                <a:tailEnd/>
              </a:ln>
            </p:spPr>
            <p:txBody>
              <a:bodyPr>
                <a:spAutoFit/>
              </a:bodyPr>
              <a:lstStyle/>
              <a:p>
                <a:pPr algn="ctr"/>
                <a:r>
                  <a:rPr lang="en-US" sz="1400" b="1" dirty="0" err="1">
                    <a:solidFill>
                      <a:srgbClr val="304776"/>
                    </a:solidFill>
                  </a:rPr>
                  <a:t>nc:Person</a:t>
                </a:r>
                <a:r>
                  <a:rPr lang="en-US" sz="1400" b="1" dirty="0">
                    <a:solidFill>
                      <a:srgbClr val="304776"/>
                    </a:solidFill>
                  </a:rPr>
                  <a:t> element can alternatively be used without substitution</a:t>
                </a:r>
              </a:p>
            </p:txBody>
          </p:sp>
          <p:cxnSp>
            <p:nvCxnSpPr>
              <p:cNvPr id="42" name="Straight Connector 41"/>
              <p:cNvCxnSpPr>
                <a:endCxn id="41" idx="1"/>
              </p:cNvCxnSpPr>
              <p:nvPr/>
            </p:nvCxnSpPr>
            <p:spPr>
              <a:xfrm>
                <a:off x="7391400" y="5336599"/>
                <a:ext cx="228600" cy="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grpSp>
      <p:sp>
        <p:nvSpPr>
          <p:cNvPr id="2" name="Slide Number Placeholder 1"/>
          <p:cNvSpPr>
            <a:spLocks noGrp="1"/>
          </p:cNvSpPr>
          <p:nvPr>
            <p:ph type="sldNum" sz="quarter" idx="4"/>
          </p:nvPr>
        </p:nvSpPr>
        <p:spPr/>
        <p:txBody>
          <a:bodyPr/>
          <a:lstStyle/>
          <a:p>
            <a:fld id="{6E6030FC-FB78-5E4D-92EA-5D9433591EA9}" type="slidenum">
              <a:rPr lang="en-US" smtClean="0"/>
              <a:pPr/>
              <a:t>168</a:t>
            </a:fld>
            <a:endParaRPr lang="en-US" dirty="0"/>
          </a:p>
        </p:txBody>
      </p:sp>
    </p:spTree>
    <p:extLst>
      <p:ext uri="{BB962C8B-B14F-4D97-AF65-F5344CB8AC3E}">
        <p14:creationId xmlns:p14="http://schemas.microsoft.com/office/powerpoint/2010/main" val="17310949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1" name="Title 2"/>
          <p:cNvSpPr>
            <a:spLocks noGrp="1"/>
          </p:cNvSpPr>
          <p:nvPr>
            <p:ph type="title"/>
          </p:nvPr>
        </p:nvSpPr>
        <p:spPr/>
        <p:txBody>
          <a:bodyPr/>
          <a:lstStyle/>
          <a:p>
            <a:r>
              <a:rPr lang="en-US" smtClean="0"/>
              <a:t>Extension Schema Example</a:t>
            </a:r>
            <a:endParaRPr lang="en-US" dirty="0" smtClean="0"/>
          </a:p>
        </p:txBody>
      </p:sp>
      <p:sp>
        <p:nvSpPr>
          <p:cNvPr id="8" name="Text Placeholder 4"/>
          <p:cNvSpPr txBox="1">
            <a:spLocks/>
          </p:cNvSpPr>
          <p:nvPr/>
        </p:nvSpPr>
        <p:spPr bwMode="auto">
          <a:xfrm>
            <a:off x="381000" y="1085850"/>
            <a:ext cx="8190028" cy="5010150"/>
          </a:xfrm>
          <a:prstGeom prst="rect">
            <a:avLst/>
          </a:prstGeom>
          <a:noFill/>
          <a:ln w="28575">
            <a:solidFill>
              <a:srgbClr val="000000"/>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xsd:import</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namespace="http://release.niem.gov/</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-core/3.0/"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schemaLocation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-core/3.0/niem-core.xsd"/&gt;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HybridVehicleType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local-ns:VehicleFuelCellVoltage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name="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HybridVehicle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local-ns:HybridVehicleType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nillable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="true"/&gt;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name="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VehicleFuelCellVoltage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nc:NumericType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nillable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="true"/&gt;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grpSp>
        <p:nvGrpSpPr>
          <p:cNvPr id="9" name="Group 23"/>
          <p:cNvGrpSpPr>
            <a:grpSpLocks/>
          </p:cNvGrpSpPr>
          <p:nvPr/>
        </p:nvGrpSpPr>
        <p:grpSpPr bwMode="auto">
          <a:xfrm>
            <a:off x="762000" y="2776423"/>
            <a:ext cx="7391566" cy="2157527"/>
            <a:chOff x="762000" y="2611544"/>
            <a:chExt cx="7391395" cy="2058172"/>
          </a:xfrm>
        </p:grpSpPr>
        <p:sp>
          <p:nvSpPr>
            <p:cNvPr id="10" name="Rectangle 9"/>
            <p:cNvSpPr/>
            <p:nvPr/>
          </p:nvSpPr>
          <p:spPr>
            <a:xfrm>
              <a:off x="762000" y="2611544"/>
              <a:ext cx="7391229" cy="205817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1" name="TextBox 19"/>
            <p:cNvSpPr txBox="1">
              <a:spLocks noChangeArrowheads="1"/>
            </p:cNvSpPr>
            <p:nvPr/>
          </p:nvSpPr>
          <p:spPr bwMode="auto">
            <a:xfrm>
              <a:off x="6095995" y="2634892"/>
              <a:ext cx="2057400" cy="499126"/>
            </a:xfrm>
            <a:prstGeom prst="rect">
              <a:avLst/>
            </a:prstGeom>
            <a:noFill/>
            <a:ln w="9525">
              <a:solidFill>
                <a:srgbClr val="304776"/>
              </a:solidFill>
              <a:miter lim="800000"/>
              <a:headEnd/>
              <a:tailEnd/>
            </a:ln>
          </p:spPr>
          <p:txBody>
            <a:bodyP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304776"/>
                  </a:solidFill>
                  <a:effectLst/>
                  <a:uLnTx/>
                  <a:uFillTx/>
                </a:rPr>
                <a:t>Custom type declared in extension schema</a:t>
              </a:r>
            </a:p>
          </p:txBody>
        </p:sp>
      </p:gr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5" name="SHP_216"/>
          <p:cNvSpPr>
            <a:spLocks noGrp="1" noChangeArrowheads="1"/>
          </p:cNvSpPr>
          <p:nvPr>
            <p:ph type="title"/>
          </p:nvPr>
        </p:nvSpPr>
        <p:spPr/>
        <p:txBody>
          <a:bodyPr/>
          <a:lstStyle/>
          <a:p>
            <a:r>
              <a:rPr lang="en-US" dirty="0" smtClean="0"/>
              <a:t>module </a:t>
            </a:r>
            <a:r>
              <a:rPr lang="en-US" dirty="0" smtClean="0"/>
              <a:t>1 – Summary</a:t>
            </a:r>
          </a:p>
        </p:txBody>
      </p:sp>
      <p:sp>
        <p:nvSpPr>
          <p:cNvPr id="8" name="SHP_271"/>
          <p:cNvSpPr txBox="1">
            <a:spLocks noChangeArrowheads="1"/>
          </p:cNvSpPr>
          <p:nvPr/>
        </p:nvSpPr>
        <p:spPr bwMode="auto">
          <a:xfrm>
            <a:off x="304800" y="1168400"/>
            <a:ext cx="7970838"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buFont typeface="Arial" charset="0"/>
              <a:buNone/>
            </a:pPr>
            <a:r>
              <a:rPr lang="en-US" dirty="0"/>
              <a:t>You have completed </a:t>
            </a:r>
            <a:r>
              <a:rPr lang="en-US" dirty="0" smtClean="0"/>
              <a:t>Module </a:t>
            </a:r>
            <a:r>
              <a:rPr lang="en-US" dirty="0" smtClean="0"/>
              <a:t>1: NIEM </a:t>
            </a:r>
            <a:r>
              <a:rPr lang="en-US" dirty="0"/>
              <a:t>Conformance.</a:t>
            </a:r>
          </a:p>
        </p:txBody>
      </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7"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smtClean="0">
                <a:solidFill>
                  <a:srgbClr val="1F497D"/>
                </a:solidFill>
              </a:rPr>
              <a:t>You should now </a:t>
            </a:r>
            <a:r>
              <a:rPr lang="en-US" sz="2600" b="1" dirty="0">
                <a:solidFill>
                  <a:srgbClr val="1F497D"/>
                </a:solidFill>
              </a:rPr>
              <a:t>be able to…</a:t>
            </a:r>
          </a:p>
          <a:p>
            <a:pPr marL="0" indent="0">
              <a:spcBef>
                <a:spcPts val="1632"/>
              </a:spcBef>
              <a:spcAft>
                <a:spcPts val="600"/>
              </a:spcAft>
              <a:buNone/>
              <a:defRPr/>
            </a:pPr>
            <a:r>
              <a:rPr lang="en-US" dirty="0">
                <a:solidFill>
                  <a:srgbClr val="646769"/>
                </a:solidFill>
              </a:rPr>
              <a:t>Define conformance </a:t>
            </a:r>
          </a:p>
          <a:p>
            <a:pPr marL="0" indent="0">
              <a:spcBef>
                <a:spcPts val="1632"/>
              </a:spcBef>
              <a:spcAft>
                <a:spcPts val="600"/>
              </a:spcAft>
              <a:buNone/>
              <a:defRPr/>
            </a:pPr>
            <a:r>
              <a:rPr lang="en-US" dirty="0">
                <a:solidFill>
                  <a:srgbClr val="646769"/>
                </a:solidFill>
              </a:rPr>
              <a:t>List the elements for which the NIEM Naming and Design Rules (NDR) document provide rules and guidelines</a:t>
            </a:r>
          </a:p>
          <a:p>
            <a:pPr marL="0" indent="0">
              <a:spcBef>
                <a:spcPts val="1632"/>
              </a:spcBef>
              <a:spcAft>
                <a:spcPts val="600"/>
              </a:spcAft>
              <a:buNone/>
              <a:defRPr/>
            </a:pPr>
            <a:r>
              <a:rPr lang="en-US" dirty="0">
                <a:solidFill>
                  <a:srgbClr val="646769"/>
                </a:solidFill>
              </a:rPr>
              <a:t>Identify the documents which the IEPD must </a:t>
            </a:r>
            <a:r>
              <a:rPr lang="en-US" dirty="0" smtClean="0">
                <a:solidFill>
                  <a:srgbClr val="646769"/>
                </a:solidFill>
              </a:rPr>
              <a:t>conform to </a:t>
            </a:r>
            <a:endParaRPr lang="en-US" dirty="0">
              <a:solidFill>
                <a:srgbClr val="646769"/>
              </a:solidFill>
            </a:endParaRPr>
          </a:p>
          <a:p>
            <a:pPr marL="0" indent="0">
              <a:spcBef>
                <a:spcPts val="1632"/>
              </a:spcBef>
              <a:spcAft>
                <a:spcPts val="600"/>
              </a:spcAft>
              <a:buNone/>
              <a:defRPr/>
            </a:pPr>
            <a:r>
              <a:rPr lang="en-US" dirty="0">
                <a:solidFill>
                  <a:srgbClr val="646769"/>
                </a:solidFill>
              </a:rPr>
              <a:t>Explain what conformance is NOT </a:t>
            </a:r>
          </a:p>
        </p:txBody>
      </p:sp>
      <p:cxnSp>
        <p:nvCxnSpPr>
          <p:cNvPr id="26" name="Straight Connector 25"/>
          <p:cNvCxnSpPr/>
          <p:nvPr/>
        </p:nvCxnSpPr>
        <p:spPr>
          <a:xfrm>
            <a:off x="457200" y="384348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457200" y="296603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457200" y="447790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17</a:t>
            </a:fld>
            <a:endParaRPr lang="en-US" dirty="0"/>
          </a:p>
        </p:txBody>
      </p:sp>
    </p:spTree>
    <p:extLst>
      <p:ext uri="{BB962C8B-B14F-4D97-AF65-F5344CB8AC3E}">
        <p14:creationId xmlns:p14="http://schemas.microsoft.com/office/powerpoint/2010/main" val="34514710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Subset</a:t>
            </a:r>
          </a:p>
          <a:p>
            <a:pPr algn="ctr">
              <a:lnSpc>
                <a:spcPct val="90000"/>
              </a:lnSpc>
            </a:pPr>
            <a:r>
              <a:rPr lang="en-US" b="1" spc="-50" dirty="0">
                <a:solidFill>
                  <a:srgbClr val="304776"/>
                </a:solidFill>
                <a:cs typeface="Arial"/>
              </a:rPr>
              <a:t>Schemas</a:t>
            </a: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Extension</a:t>
            </a:r>
          </a:p>
          <a:p>
            <a:pPr algn="ctr">
              <a:lnSpc>
                <a:spcPct val="90000"/>
              </a:lnSpc>
            </a:pPr>
            <a:r>
              <a:rPr lang="en-US" b="1" spc="-50" dirty="0">
                <a:solidFill>
                  <a:srgbClr val="304776"/>
                </a:solidFill>
                <a:cs typeface="Arial"/>
              </a:rPr>
              <a:t>Schemas</a:t>
            </a:r>
          </a:p>
        </p:txBody>
      </p:sp>
      <p:sp>
        <p:nvSpPr>
          <p:cNvPr id="48" name="Rounded Rectangle 47"/>
          <p:cNvSpPr/>
          <p:nvPr/>
        </p:nvSpPr>
        <p:spPr bwMode="auto">
          <a:xfrm>
            <a:off x="7116762" y="43434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Exchange</a:t>
            </a:r>
          </a:p>
          <a:p>
            <a:pPr algn="ctr">
              <a:lnSpc>
                <a:spcPct val="90000"/>
              </a:lnSpc>
            </a:pPr>
            <a:r>
              <a:rPr lang="en-US" b="1" spc="-50" dirty="0">
                <a:solidFill>
                  <a:prstClr val="white"/>
                </a:solidFill>
                <a:cs typeface="Arial"/>
              </a:rPr>
              <a:t>Schemas</a:t>
            </a: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a:t>
            </a:r>
            <a:r>
              <a:rPr lang="en-US" dirty="0"/>
              <a:t>301 – </a:t>
            </a:r>
            <a:r>
              <a:rPr lang="en-US" dirty="0" smtClean="0"/>
              <a:t>Exchange </a:t>
            </a:r>
            <a:r>
              <a:rPr lang="en-US" dirty="0"/>
              <a:t>Schemas</a:t>
            </a:r>
            <a:endParaRPr lang="en-US" dirty="0" smtClean="0"/>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2" name="Oval 5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4" name="Oval 5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170</a:t>
            </a:fld>
            <a:endParaRPr lang="en-US" dirty="0"/>
          </a:p>
        </p:txBody>
      </p:sp>
    </p:spTree>
    <p:extLst>
      <p:ext uri="{BB962C8B-B14F-4D97-AF65-F5344CB8AC3E}">
        <p14:creationId xmlns:p14="http://schemas.microsoft.com/office/powerpoint/2010/main" val="12070569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29" name="Title 2"/>
          <p:cNvSpPr>
            <a:spLocks noGrp="1"/>
          </p:cNvSpPr>
          <p:nvPr>
            <p:ph type="title"/>
          </p:nvPr>
        </p:nvSpPr>
        <p:spPr/>
        <p:txBody>
          <a:bodyPr>
            <a:normAutofit/>
          </a:bodyPr>
          <a:lstStyle/>
          <a:p>
            <a:r>
              <a:rPr lang="en-US" dirty="0" smtClean="0"/>
              <a:t>Module </a:t>
            </a:r>
            <a:r>
              <a:rPr lang="en-US" dirty="0" smtClean="0"/>
              <a:t>5.4 – Exchange Schemas  </a:t>
            </a:r>
          </a:p>
        </p:txBody>
      </p:sp>
      <p:sp>
        <p:nvSpPr>
          <p:cNvPr id="7" name="SHP_264"/>
          <p:cNvSpPr>
            <a:spLocks noChangeArrowheads="1"/>
          </p:cNvSpPr>
          <p:nvPr/>
        </p:nvSpPr>
        <p:spPr bwMode="auto">
          <a:xfrm>
            <a:off x="381000" y="1366982"/>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a:t>
            </a:r>
            <a:r>
              <a:rPr lang="en-US" sz="2800" b="1">
                <a:solidFill>
                  <a:srgbClr val="1F497D"/>
                </a:solidFill>
              </a:rPr>
              <a:t>this </a:t>
            </a:r>
            <a:r>
              <a:rPr lang="en-US" sz="2800" b="1" smtClean="0">
                <a:solidFill>
                  <a:srgbClr val="1F497D"/>
                </a:solidFill>
              </a:rPr>
              <a:t>module, </a:t>
            </a:r>
            <a:r>
              <a:rPr lang="en-US" sz="2800" b="1" dirty="0" smtClean="0">
                <a:solidFill>
                  <a:srgbClr val="1F497D"/>
                </a:solidFill>
              </a:rPr>
              <a:t>you’ll be </a:t>
            </a:r>
            <a:r>
              <a:rPr lang="en-US" sz="2800" b="1" dirty="0">
                <a:solidFill>
                  <a:srgbClr val="1F497D"/>
                </a:solidFill>
              </a:rPr>
              <a:t>able 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86868"/>
                </a:solidFill>
              </a:rPr>
              <a:t>Describe why to use exchange schemas </a:t>
            </a:r>
          </a:p>
          <a:p>
            <a:pPr>
              <a:spcBef>
                <a:spcPts val="1632"/>
              </a:spcBef>
              <a:spcAft>
                <a:spcPts val="600"/>
              </a:spcAft>
              <a:defRPr/>
            </a:pPr>
            <a:r>
              <a:rPr lang="en-US" sz="2000" dirty="0">
                <a:solidFill>
                  <a:srgbClr val="686868"/>
                </a:solidFill>
              </a:rPr>
              <a:t>List elements of an exchange schema</a:t>
            </a:r>
          </a:p>
          <a:p>
            <a:pPr>
              <a:spcBef>
                <a:spcPts val="1632"/>
              </a:spcBef>
              <a:spcAft>
                <a:spcPts val="600"/>
              </a:spcAft>
              <a:defRPr/>
            </a:pPr>
            <a:r>
              <a:rPr lang="en-US" sz="2000" dirty="0">
                <a:solidFill>
                  <a:srgbClr val="686868"/>
                </a:solidFill>
              </a:rPr>
              <a:t>Create an exchange schema</a:t>
            </a:r>
          </a:p>
        </p:txBody>
      </p:sp>
      <p:grpSp>
        <p:nvGrpSpPr>
          <p:cNvPr id="20" name="Group 19"/>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18729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171</a:t>
            </a:fld>
            <a:endParaRPr lang="en-US" dirty="0"/>
          </a:p>
        </p:txBody>
      </p:sp>
    </p:spTree>
    <p:extLst>
      <p:ext uri="{BB962C8B-B14F-4D97-AF65-F5344CB8AC3E}">
        <p14:creationId xmlns:p14="http://schemas.microsoft.com/office/powerpoint/2010/main" val="8854771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9" name="Title 2"/>
          <p:cNvSpPr>
            <a:spLocks noGrp="1"/>
          </p:cNvSpPr>
          <p:nvPr>
            <p:ph type="title"/>
          </p:nvPr>
        </p:nvSpPr>
        <p:spPr/>
        <p:txBody>
          <a:bodyPr>
            <a:normAutofit/>
          </a:bodyPr>
          <a:lstStyle/>
          <a:p>
            <a:r>
              <a:rPr lang="en-US" smtClean="0"/>
              <a:t>Exchange Schemas</a:t>
            </a:r>
          </a:p>
        </p:txBody>
      </p:sp>
      <p:pic>
        <p:nvPicPr>
          <p:cNvPr id="162821" name="Picture 2"/>
          <p:cNvPicPr>
            <a:picLocks noChangeAspect="1" noChangeArrowheads="1"/>
          </p:cNvPicPr>
          <p:nvPr/>
        </p:nvPicPr>
        <p:blipFill>
          <a:blip r:embed="rId2" cstate="print"/>
          <a:srcRect/>
          <a:stretch>
            <a:fillRect/>
          </a:stretch>
        </p:blipFill>
        <p:spPr bwMode="auto">
          <a:xfrm>
            <a:off x="6115912" y="1228439"/>
            <a:ext cx="2389188" cy="1219200"/>
          </a:xfrm>
          <a:prstGeom prst="rect">
            <a:avLst/>
          </a:prstGeom>
          <a:noFill/>
          <a:ln w="9525">
            <a:noFill/>
            <a:miter lim="800000"/>
            <a:headEnd/>
            <a:tailEnd/>
          </a:ln>
        </p:spPr>
      </p:pic>
      <p:sp>
        <p:nvSpPr>
          <p:cNvPr id="7" name="Content Placeholder 1"/>
          <p:cNvSpPr txBox="1">
            <a:spLocks/>
          </p:cNvSpPr>
          <p:nvPr/>
        </p:nvSpPr>
        <p:spPr>
          <a:xfrm>
            <a:off x="403225" y="990600"/>
            <a:ext cx="5943600" cy="1554163"/>
          </a:xfrm>
          <a:prstGeom prst="rect">
            <a:avLst/>
          </a:prstGeom>
          <a:ln w="28575">
            <a:noFill/>
          </a:ln>
        </p:spPr>
        <p:txBody>
          <a:bodyPr anchor="ctr"/>
          <a:lstStyle/>
          <a:p>
            <a:pPr marL="120650" fontAlgn="auto">
              <a:spcBef>
                <a:spcPts val="0"/>
              </a:spcBef>
              <a:spcAft>
                <a:spcPts val="0"/>
              </a:spcAft>
              <a:defRPr/>
            </a:pPr>
            <a:r>
              <a:rPr lang="en-US" sz="2000" b="1" dirty="0">
                <a:solidFill>
                  <a:schemeClr val="tx2"/>
                </a:solidFill>
              </a:rPr>
              <a:t>Exchange schemas </a:t>
            </a:r>
            <a:r>
              <a:rPr lang="en-US" sz="2000" b="1" dirty="0" smtClean="0">
                <a:solidFill>
                  <a:schemeClr val="tx2"/>
                </a:solidFill>
              </a:rPr>
              <a:t>are </a:t>
            </a:r>
            <a:r>
              <a:rPr lang="en-US" sz="2000" b="1" dirty="0">
                <a:solidFill>
                  <a:schemeClr val="tx2"/>
                </a:solidFill>
              </a:rPr>
              <a:t>used to define the document (or root) element of the instance and is used as an entry point for validation</a:t>
            </a:r>
          </a:p>
        </p:txBody>
      </p:sp>
      <p:sp>
        <p:nvSpPr>
          <p:cNvPr id="8" name="Rectangle 7"/>
          <p:cNvSpPr/>
          <p:nvPr/>
        </p:nvSpPr>
        <p:spPr>
          <a:xfrm>
            <a:off x="403225" y="3008735"/>
            <a:ext cx="8359775" cy="266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Exchange schemas include:</a:t>
            </a:r>
          </a:p>
          <a:p>
            <a:pPr marL="925830" lvl="1" indent="-285750" defTabSz="457200">
              <a:spcBef>
                <a:spcPts val="0"/>
              </a:spcBef>
              <a:spcAft>
                <a:spcPts val="600"/>
              </a:spcAft>
              <a:buFont typeface="Lucida Grande"/>
              <a:buChar char="-"/>
              <a:defRPr/>
            </a:pPr>
            <a:r>
              <a:rPr lang="en-US" dirty="0">
                <a:solidFill>
                  <a:schemeClr val="tx1"/>
                </a:solidFill>
                <a:latin typeface="Arial" charset="0"/>
                <a:cs typeface="Arial" charset="0"/>
              </a:rPr>
              <a:t>Declaration of namespaces</a:t>
            </a:r>
          </a:p>
          <a:p>
            <a:pPr marL="925830" lvl="1" indent="-285750" defTabSz="457200">
              <a:spcBef>
                <a:spcPts val="0"/>
              </a:spcBef>
              <a:spcAft>
                <a:spcPts val="600"/>
              </a:spcAft>
              <a:buFont typeface="Lucida Grande"/>
              <a:buChar char="-"/>
              <a:defRPr/>
            </a:pPr>
            <a:r>
              <a:rPr lang="en-US" dirty="0">
                <a:solidFill>
                  <a:schemeClr val="tx1"/>
                </a:solidFill>
                <a:latin typeface="Arial" charset="0"/>
                <a:cs typeface="Arial" charset="0"/>
              </a:rPr>
              <a:t>Import statements for extension and subset schema(s)</a:t>
            </a:r>
          </a:p>
          <a:p>
            <a:pPr marL="925830" lvl="1" indent="-285750" defTabSz="457200">
              <a:spcBef>
                <a:spcPts val="0"/>
              </a:spcBef>
              <a:spcAft>
                <a:spcPts val="600"/>
              </a:spcAft>
              <a:buFont typeface="Lucida Grande"/>
              <a:buChar char="-"/>
              <a:defRPr/>
            </a:pPr>
            <a:r>
              <a:rPr lang="en-US" dirty="0">
                <a:solidFill>
                  <a:schemeClr val="tx1"/>
                </a:solidFill>
                <a:latin typeface="Arial" charset="0"/>
                <a:cs typeface="Arial" charset="0"/>
              </a:rPr>
              <a:t>Root element and type for the exchange</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Exchange schemas are unique to an individual exchange and are not intended to be reused in other exchanges</a:t>
            </a:r>
          </a:p>
        </p:txBody>
      </p:sp>
      <p:grpSp>
        <p:nvGrpSpPr>
          <p:cNvPr id="9" name="Group 8"/>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8" name="Straight Connector 17"/>
          <p:cNvCxnSpPr/>
          <p:nvPr/>
        </p:nvCxnSpPr>
        <p:spPr>
          <a:xfrm>
            <a:off x="653473" y="279704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172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356170" y="9144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4626" name="Title 2"/>
          <p:cNvSpPr>
            <a:spLocks noGrp="1"/>
          </p:cNvSpPr>
          <p:nvPr>
            <p:ph type="title"/>
          </p:nvPr>
        </p:nvSpPr>
        <p:spPr/>
        <p:txBody>
          <a:bodyPr/>
          <a:lstStyle/>
          <a:p>
            <a:r>
              <a:rPr lang="en-US" smtClean="0"/>
              <a:t>Exchange Schema Example</a:t>
            </a:r>
            <a:endParaRPr lang="en-US" dirty="0" smtClean="0"/>
          </a:p>
        </p:txBody>
      </p:sp>
      <p:sp>
        <p:nvSpPr>
          <p:cNvPr id="4" name="Rectangle 3"/>
          <p:cNvSpPr/>
          <p:nvPr/>
        </p:nvSpPr>
        <p:spPr>
          <a:xfrm>
            <a:off x="381000" y="1371600"/>
            <a:ext cx="8534400" cy="45529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xsd:schema</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MessageDocumentType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nc:DocumentType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local-ext:HybridVehicle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&lt;/xsd:complexType&gt;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MessageDocument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local-ns:MessageDocumentType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xsd:schema</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Namespace declarations and import statements have been removed for space reasons --&gt;</a:t>
            </a:r>
            <a:endParaRPr lang="en-US" sz="1600" dirty="0">
              <a:solidFill>
                <a:srgbClr val="000000"/>
              </a:solidFill>
              <a:latin typeface="Calibri" pitchFamily="34" charset="0"/>
              <a:cs typeface="Calibri" pitchFamily="34" charset="0"/>
            </a:endParaRPr>
          </a:p>
        </p:txBody>
      </p:sp>
      <p:grpSp>
        <p:nvGrpSpPr>
          <p:cNvPr id="2" name="Group 21"/>
          <p:cNvGrpSpPr>
            <a:grpSpLocks/>
          </p:cNvGrpSpPr>
          <p:nvPr/>
        </p:nvGrpSpPr>
        <p:grpSpPr bwMode="auto">
          <a:xfrm>
            <a:off x="681788" y="1676400"/>
            <a:ext cx="8081212" cy="2974837"/>
            <a:chOff x="681788" y="1295400"/>
            <a:chExt cx="8081212" cy="2974432"/>
          </a:xfrm>
        </p:grpSpPr>
        <p:sp>
          <p:nvSpPr>
            <p:cNvPr id="12" name="Rectangle 11"/>
            <p:cNvSpPr/>
            <p:nvPr/>
          </p:nvSpPr>
          <p:spPr bwMode="auto">
            <a:xfrm>
              <a:off x="685800" y="1295400"/>
              <a:ext cx="8077200" cy="2377116"/>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63847" name="TextBox 13"/>
            <p:cNvSpPr txBox="1">
              <a:spLocks noChangeArrowheads="1"/>
            </p:cNvSpPr>
            <p:nvPr/>
          </p:nvSpPr>
          <p:spPr bwMode="auto">
            <a:xfrm>
              <a:off x="7010400" y="1311429"/>
              <a:ext cx="1752600" cy="307777"/>
            </a:xfrm>
            <a:prstGeom prst="rect">
              <a:avLst/>
            </a:prstGeom>
            <a:noFill/>
            <a:ln w="9525">
              <a:noFill/>
              <a:miter lim="800000"/>
              <a:headEnd/>
              <a:tailEnd/>
            </a:ln>
          </p:spPr>
          <p:txBody>
            <a:bodyPr>
              <a:spAutoFit/>
            </a:bodyPr>
            <a:lstStyle/>
            <a:p>
              <a:r>
                <a:rPr lang="en-US" sz="1400" b="1" dirty="0">
                  <a:solidFill>
                    <a:schemeClr val="accent5">
                      <a:lumMod val="50000"/>
                    </a:schemeClr>
                  </a:solidFill>
                </a:rPr>
                <a:t>Root element type</a:t>
              </a:r>
            </a:p>
          </p:txBody>
        </p:sp>
        <p:sp>
          <p:nvSpPr>
            <p:cNvPr id="8" name="Rectangle 7"/>
            <p:cNvSpPr/>
            <p:nvPr/>
          </p:nvSpPr>
          <p:spPr bwMode="auto">
            <a:xfrm>
              <a:off x="681788" y="3678298"/>
              <a:ext cx="7700211" cy="274283"/>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63849" name="TextBox 13"/>
            <p:cNvSpPr txBox="1">
              <a:spLocks noChangeArrowheads="1"/>
            </p:cNvSpPr>
            <p:nvPr/>
          </p:nvSpPr>
          <p:spPr bwMode="auto">
            <a:xfrm>
              <a:off x="7124700" y="3962037"/>
              <a:ext cx="1371600" cy="307795"/>
            </a:xfrm>
            <a:prstGeom prst="rect">
              <a:avLst/>
            </a:prstGeom>
            <a:noFill/>
            <a:ln w="9525">
              <a:noFill/>
              <a:miter lim="800000"/>
              <a:headEnd/>
              <a:tailEnd/>
            </a:ln>
          </p:spPr>
          <p:txBody>
            <a:bodyPr>
              <a:spAutoFit/>
            </a:bodyPr>
            <a:lstStyle/>
            <a:p>
              <a:r>
                <a:rPr lang="en-US" sz="1400" b="1" dirty="0">
                  <a:solidFill>
                    <a:schemeClr val="accent5">
                      <a:lumMod val="50000"/>
                    </a:schemeClr>
                  </a:solidFill>
                </a:rPr>
                <a:t>Root element</a:t>
              </a:r>
            </a:p>
          </p:txBody>
        </p:sp>
      </p:grpSp>
      <p:grpSp>
        <p:nvGrpSpPr>
          <p:cNvPr id="14" name="Group 13"/>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173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p:cNvSpPr/>
          <p:nvPr/>
        </p:nvSpPr>
        <p:spPr>
          <a:xfrm>
            <a:off x="6530110" y="2062015"/>
            <a:ext cx="381000" cy="228600"/>
          </a:xfrm>
          <a:prstGeom prst="rect">
            <a:avLst/>
          </a:prstGeom>
          <a:solidFill>
            <a:schemeClr val="tx1"/>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45" name="Rectangle 44"/>
          <p:cNvSpPr/>
          <p:nvPr/>
        </p:nvSpPr>
        <p:spPr>
          <a:xfrm>
            <a:off x="4604905" y="2066778"/>
            <a:ext cx="381000" cy="228600"/>
          </a:xfrm>
          <a:prstGeom prst="rect">
            <a:avLst/>
          </a:prstGeom>
          <a:solidFill>
            <a:schemeClr val="tx1"/>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66914" name="Title 2"/>
          <p:cNvSpPr>
            <a:spLocks noGrp="1"/>
          </p:cNvSpPr>
          <p:nvPr>
            <p:ph type="title"/>
          </p:nvPr>
        </p:nvSpPr>
        <p:spPr/>
        <p:txBody>
          <a:bodyPr>
            <a:normAutofit/>
          </a:bodyPr>
          <a:lstStyle/>
          <a:p>
            <a:r>
              <a:rPr lang="en-US" smtClean="0"/>
              <a:t>Multiple Pass Schema Validation</a:t>
            </a:r>
          </a:p>
        </p:txBody>
      </p:sp>
      <p:sp>
        <p:nvSpPr>
          <p:cNvPr id="37" name="Rounded Rectangle 36"/>
          <p:cNvSpPr/>
          <p:nvPr/>
        </p:nvSpPr>
        <p:spPr>
          <a:xfrm>
            <a:off x="3129970" y="1604815"/>
            <a:ext cx="1524000" cy="1066800"/>
          </a:xfrm>
          <a:prstGeom prst="roundRect">
            <a:avLst/>
          </a:prstGeom>
          <a:gradFill>
            <a:gsLst>
              <a:gs pos="0">
                <a:schemeClr val="tx2">
                  <a:lumMod val="50000"/>
                </a:schemeClr>
              </a:gs>
              <a:gs pos="100000">
                <a:schemeClr val="tx2"/>
              </a:gs>
            </a:gsLst>
          </a:gradFill>
          <a:ln>
            <a:solidFill>
              <a:schemeClr val="tx2">
                <a:lumMod val="20000"/>
                <a:lumOff val="8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Exchange Schema</a:t>
            </a:r>
          </a:p>
        </p:txBody>
      </p:sp>
      <p:sp>
        <p:nvSpPr>
          <p:cNvPr id="38" name="Rounded Rectangle 37"/>
          <p:cNvSpPr/>
          <p:nvPr/>
        </p:nvSpPr>
        <p:spPr>
          <a:xfrm>
            <a:off x="5008995" y="1609578"/>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Extension Schema</a:t>
            </a:r>
          </a:p>
        </p:txBody>
      </p:sp>
      <p:grpSp>
        <p:nvGrpSpPr>
          <p:cNvPr id="39" name="Group 17"/>
          <p:cNvGrpSpPr>
            <a:grpSpLocks/>
          </p:cNvGrpSpPr>
          <p:nvPr/>
        </p:nvGrpSpPr>
        <p:grpSpPr bwMode="auto">
          <a:xfrm>
            <a:off x="6847610" y="1528615"/>
            <a:ext cx="1828800" cy="1371600"/>
            <a:chOff x="6553200" y="3352800"/>
            <a:chExt cx="1828800" cy="1371600"/>
          </a:xfrm>
        </p:grpSpPr>
        <p:sp>
          <p:nvSpPr>
            <p:cNvPr id="40" name="Rounded Rectangle 39"/>
            <p:cNvSpPr/>
            <p:nvPr/>
          </p:nvSpPr>
          <p:spPr>
            <a:xfrm>
              <a:off x="6553200" y="3352800"/>
              <a:ext cx="1524000" cy="1066800"/>
            </a:xfrm>
            <a:prstGeom prst="roundRect">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41" name="Rounded Rectangle 40"/>
            <p:cNvSpPr/>
            <p:nvPr/>
          </p:nvSpPr>
          <p:spPr>
            <a:xfrm>
              <a:off x="6705600" y="3505200"/>
              <a:ext cx="1524000" cy="1066800"/>
            </a:xfrm>
            <a:prstGeom prst="roundRect">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42" name="Rounded Rectangle 41"/>
            <p:cNvSpPr/>
            <p:nvPr/>
          </p:nvSpPr>
          <p:spPr>
            <a:xfrm>
              <a:off x="6858000" y="3657600"/>
              <a:ext cx="1524000" cy="1066800"/>
            </a:xfrm>
            <a:prstGeom prst="roundRect">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grpSp>
      <p:sp>
        <p:nvSpPr>
          <p:cNvPr id="44" name="Snip Single Corner Rectangle 43"/>
          <p:cNvSpPr/>
          <p:nvPr/>
        </p:nvSpPr>
        <p:spPr>
          <a:xfrm>
            <a:off x="244760" y="2154523"/>
            <a:ext cx="1279525" cy="1463675"/>
          </a:xfrm>
          <a:prstGeom prst="snip1Rect">
            <a:avLst/>
          </a:prstGeom>
          <a:gradFill flip="none" rotWithShape="1">
            <a:gsLst>
              <a:gs pos="84000">
                <a:srgbClr val="FFFFFF">
                  <a:lumMod val="95000"/>
                </a:srgbClr>
              </a:gs>
              <a:gs pos="0">
                <a:schemeClr val="bg1">
                  <a:lumMod val="85000"/>
                </a:schemeClr>
              </a:gs>
            </a:gsLst>
            <a:lin ang="16200000" scaled="0"/>
            <a:tileRect/>
          </a:gradFill>
          <a:ln w="12700" cap="flat" cmpd="sng" algn="ctr">
            <a:solidFill>
              <a:schemeClr val="tx1"/>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1F497D"/>
                </a:solidFill>
                <a:effectLst/>
                <a:uLnTx/>
                <a:uFillTx/>
                <a:latin typeface="Arial" pitchFamily="34" charset="0"/>
                <a:ea typeface="+mn-ea"/>
                <a:cs typeface="Arial" pitchFamily="34" charset="0"/>
              </a:rPr>
              <a:t>Input</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1" i="0" u="none" strike="noStrike" kern="0" cap="none" spc="0" normalizeH="0" baseline="0" noProof="0" dirty="0">
              <a:ln>
                <a:noFill/>
              </a:ln>
              <a:solidFill>
                <a:srgbClr val="1F497D"/>
              </a:solidFill>
              <a:effectLst/>
              <a:uLnTx/>
              <a:uFillTx/>
              <a:latin typeface="Arial" pitchFamily="34" charset="0"/>
              <a:ea typeface="+mn-ea"/>
              <a:cs typeface="Arial" pitchFamily="34" charset="0"/>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1F497D"/>
                </a:solidFill>
                <a:effectLst/>
                <a:uLnTx/>
                <a:uFillTx/>
                <a:latin typeface="Arial" pitchFamily="34" charset="0"/>
                <a:ea typeface="+mn-ea"/>
                <a:cs typeface="Arial" pitchFamily="34" charset="0"/>
              </a:rPr>
              <a:t>XML</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1F497D"/>
                </a:solidFill>
                <a:effectLst/>
                <a:uLnTx/>
                <a:uFillTx/>
                <a:latin typeface="Arial" pitchFamily="34" charset="0"/>
                <a:ea typeface="+mn-ea"/>
                <a:cs typeface="Arial" pitchFamily="34" charset="0"/>
              </a:rPr>
              <a:t>Instance</a:t>
            </a:r>
          </a:p>
        </p:txBody>
      </p:sp>
      <p:sp>
        <p:nvSpPr>
          <p:cNvPr id="47" name="TextBox 32"/>
          <p:cNvSpPr txBox="1">
            <a:spLocks noChangeArrowheads="1"/>
          </p:cNvSpPr>
          <p:nvPr/>
        </p:nvSpPr>
        <p:spPr bwMode="auto">
          <a:xfrm>
            <a:off x="1540160" y="1784635"/>
            <a:ext cx="1295400" cy="338554"/>
          </a:xfrm>
          <a:prstGeom prst="rect">
            <a:avLst/>
          </a:prstGeom>
          <a:noFill/>
          <a:ln w="9525">
            <a:noFill/>
            <a:miter lim="800000"/>
            <a:headEnd/>
            <a:tailEnd/>
          </a:ln>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rgbClr val="686868"/>
                </a:solidFill>
                <a:effectLst/>
                <a:uLnTx/>
                <a:uFillTx/>
              </a:rPr>
              <a:t>Pass 1</a:t>
            </a:r>
          </a:p>
        </p:txBody>
      </p:sp>
      <p:sp>
        <p:nvSpPr>
          <p:cNvPr id="48" name="TextBox 33"/>
          <p:cNvSpPr txBox="1">
            <a:spLocks noChangeArrowheads="1"/>
          </p:cNvSpPr>
          <p:nvPr/>
        </p:nvSpPr>
        <p:spPr bwMode="auto">
          <a:xfrm>
            <a:off x="1540160" y="3830923"/>
            <a:ext cx="1295400" cy="338554"/>
          </a:xfrm>
          <a:prstGeom prst="rect">
            <a:avLst/>
          </a:prstGeom>
          <a:noFill/>
          <a:ln w="9525">
            <a:noFill/>
            <a:miter lim="800000"/>
            <a:headEnd/>
            <a:tailEnd/>
          </a:ln>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686868"/>
                </a:solidFill>
                <a:effectLst/>
                <a:uLnTx/>
                <a:uFillTx/>
              </a:rPr>
              <a:t>Pass 2</a:t>
            </a:r>
          </a:p>
        </p:txBody>
      </p:sp>
      <p:grpSp>
        <p:nvGrpSpPr>
          <p:cNvPr id="53" name="Group 17"/>
          <p:cNvGrpSpPr>
            <a:grpSpLocks/>
          </p:cNvGrpSpPr>
          <p:nvPr/>
        </p:nvGrpSpPr>
        <p:grpSpPr bwMode="auto">
          <a:xfrm>
            <a:off x="4751565" y="3244096"/>
            <a:ext cx="1828800" cy="1371600"/>
            <a:chOff x="6553200" y="3352800"/>
            <a:chExt cx="1828800" cy="1371600"/>
          </a:xfrm>
        </p:grpSpPr>
        <p:sp>
          <p:nvSpPr>
            <p:cNvPr id="54" name="Rounded Rectangle 53"/>
            <p:cNvSpPr/>
            <p:nvPr/>
          </p:nvSpPr>
          <p:spPr>
            <a:xfrm>
              <a:off x="6553200" y="3352800"/>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55" name="Rounded Rectangle 54"/>
            <p:cNvSpPr/>
            <p:nvPr/>
          </p:nvSpPr>
          <p:spPr>
            <a:xfrm>
              <a:off x="6705600" y="3505200"/>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56" name="Rounded Rectangle 55"/>
            <p:cNvSpPr/>
            <p:nvPr/>
          </p:nvSpPr>
          <p:spPr>
            <a:xfrm>
              <a:off x="6858000" y="3657600"/>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Constraint Schema</a:t>
              </a:r>
            </a:p>
          </p:txBody>
        </p:sp>
      </p:grpSp>
      <p:sp>
        <p:nvSpPr>
          <p:cNvPr id="61" name="Right Arrow 60"/>
          <p:cNvSpPr/>
          <p:nvPr/>
        </p:nvSpPr>
        <p:spPr>
          <a:xfrm rot="20700000">
            <a:off x="1641510" y="2308130"/>
            <a:ext cx="1271405" cy="361723"/>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62" name="Right Arrow 61"/>
          <p:cNvSpPr/>
          <p:nvPr/>
        </p:nvSpPr>
        <p:spPr>
          <a:xfrm rot="900000">
            <a:off x="1642168" y="3305830"/>
            <a:ext cx="1271405" cy="366811"/>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grpSp>
        <p:nvGrpSpPr>
          <p:cNvPr id="29" name="Group 28"/>
          <p:cNvGrpSpPr/>
          <p:nvPr/>
        </p:nvGrpSpPr>
        <p:grpSpPr>
          <a:xfrm>
            <a:off x="7407343" y="730894"/>
            <a:ext cx="1235427" cy="143483"/>
            <a:chOff x="7407343" y="730894"/>
            <a:chExt cx="1235427" cy="143483"/>
          </a:xfrm>
        </p:grpSpPr>
        <p:cxnSp>
          <p:nvCxnSpPr>
            <p:cNvPr id="30" name="Straight Connector 29"/>
            <p:cNvCxnSpPr>
              <a:endCxn id="3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1" name="Oval 3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Rectangle 1"/>
          <p:cNvSpPr/>
          <p:nvPr/>
        </p:nvSpPr>
        <p:spPr>
          <a:xfrm>
            <a:off x="5053214" y="1073785"/>
            <a:ext cx="1300481" cy="36933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b="1" kern="0" dirty="0">
                <a:solidFill>
                  <a:srgbClr val="1F497D"/>
                </a:solidFill>
              </a:rPr>
              <a:t>Validation</a:t>
            </a:r>
          </a:p>
        </p:txBody>
      </p:sp>
      <p:cxnSp>
        <p:nvCxnSpPr>
          <p:cNvPr id="59" name="Straight Connector 58"/>
          <p:cNvCxnSpPr/>
          <p:nvPr/>
        </p:nvCxnSpPr>
        <p:spPr>
          <a:xfrm>
            <a:off x="3048008" y="3085684"/>
            <a:ext cx="5634177"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60" name="Rectangle 59"/>
          <p:cNvSpPr/>
          <p:nvPr/>
        </p:nvSpPr>
        <p:spPr>
          <a:xfrm>
            <a:off x="5053214" y="4618242"/>
            <a:ext cx="1300481" cy="36933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b="1" kern="0" dirty="0">
                <a:solidFill>
                  <a:srgbClr val="1F497D"/>
                </a:solidFill>
              </a:rPr>
              <a:t>Validation</a:t>
            </a:r>
          </a:p>
        </p:txBody>
      </p:sp>
      <p:sp>
        <p:nvSpPr>
          <p:cNvPr id="63" name="Rounded Rectangle 62"/>
          <p:cNvSpPr/>
          <p:nvPr/>
        </p:nvSpPr>
        <p:spPr bwMode="auto">
          <a:xfrm>
            <a:off x="357906" y="5109152"/>
            <a:ext cx="8393545" cy="821091"/>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060"/>
              </a:lnSpc>
              <a:defRPr/>
            </a:pPr>
            <a:r>
              <a:rPr lang="en-US" sz="1600" b="1" spc="-50" dirty="0">
                <a:solidFill>
                  <a:srgbClr val="304776"/>
                </a:solidFill>
                <a:latin typeface="+mj-lt"/>
                <a:cs typeface="Arial"/>
              </a:rPr>
              <a:t>Validation of schema at </a:t>
            </a:r>
            <a:r>
              <a:rPr lang="en-US" sz="1600" b="1" spc="-50" dirty="0" smtClean="0">
                <a:solidFill>
                  <a:srgbClr val="304776"/>
                </a:solidFill>
                <a:latin typeface="+mj-lt"/>
                <a:cs typeface="Arial"/>
              </a:rPr>
              <a:t>run-time </a:t>
            </a:r>
            <a:r>
              <a:rPr lang="en-US" sz="1600" b="1" spc="-50" dirty="0">
                <a:solidFill>
                  <a:srgbClr val="304776"/>
                </a:solidFill>
                <a:latin typeface="+mj-lt"/>
                <a:cs typeface="Arial"/>
              </a:rPr>
              <a:t>is an implementation decision and there no conformance requirement to have XML schema validation as part of your implementation</a:t>
            </a:r>
          </a:p>
        </p:txBody>
      </p:sp>
      <p:sp>
        <p:nvSpPr>
          <p:cNvPr id="3" name="Slide Number Placeholder 2"/>
          <p:cNvSpPr>
            <a:spLocks noGrp="1"/>
          </p:cNvSpPr>
          <p:nvPr>
            <p:ph type="sldNum" sz="quarter" idx="4"/>
          </p:nvPr>
        </p:nvSpPr>
        <p:spPr/>
        <p:txBody>
          <a:bodyPr/>
          <a:lstStyle/>
          <a:p>
            <a:fld id="{6E6030FC-FB78-5E4D-92EA-5D9433591EA9}" type="slidenum">
              <a:rPr lang="en-US" smtClean="0"/>
              <a:pPr/>
              <a:t>174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500" fill="hold"/>
                                        <p:tgtEl>
                                          <p:spTgt spid="37"/>
                                        </p:tgtEl>
                                        <p:attrNameLst>
                                          <p:attrName>ppt_x</p:attrName>
                                        </p:attrNameLst>
                                      </p:cBhvr>
                                      <p:tavLst>
                                        <p:tav tm="0">
                                          <p:val>
                                            <p:strVal val="#ppt_x"/>
                                          </p:val>
                                        </p:tav>
                                        <p:tav tm="100000">
                                          <p:val>
                                            <p:strVal val="#ppt_x"/>
                                          </p:val>
                                        </p:tav>
                                      </p:tavLst>
                                    </p:anim>
                                    <p:anim calcmode="lin" valueType="num">
                                      <p:cBhvr additive="base">
                                        <p:cTn id="12" dur="500" fill="hold"/>
                                        <p:tgtEl>
                                          <p:spTgt spid="3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ppt_x"/>
                                          </p:val>
                                        </p:tav>
                                        <p:tav tm="100000">
                                          <p:val>
                                            <p:strVal val="#ppt_x"/>
                                          </p:val>
                                        </p:tav>
                                      </p:tavLst>
                                    </p:anim>
                                    <p:anim calcmode="lin" valueType="num">
                                      <p:cBhvr additive="base">
                                        <p:cTn id="16" dur="500" fill="hold"/>
                                        <p:tgtEl>
                                          <p:spTgt spid="4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500" fill="hold"/>
                                        <p:tgtEl>
                                          <p:spTgt spid="38"/>
                                        </p:tgtEl>
                                        <p:attrNameLst>
                                          <p:attrName>ppt_x</p:attrName>
                                        </p:attrNameLst>
                                      </p:cBhvr>
                                      <p:tavLst>
                                        <p:tav tm="0">
                                          <p:val>
                                            <p:strVal val="#ppt_x"/>
                                          </p:val>
                                        </p:tav>
                                        <p:tav tm="100000">
                                          <p:val>
                                            <p:strVal val="#ppt_x"/>
                                          </p:val>
                                        </p:tav>
                                      </p:tavLst>
                                    </p:anim>
                                    <p:anim calcmode="lin" valueType="num">
                                      <p:cBhvr additive="base">
                                        <p:cTn id="20" dur="500" fill="hold"/>
                                        <p:tgtEl>
                                          <p:spTgt spid="3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6"/>
                                        </p:tgtEl>
                                        <p:attrNameLst>
                                          <p:attrName>style.visibility</p:attrName>
                                        </p:attrNameLst>
                                      </p:cBhvr>
                                      <p:to>
                                        <p:strVal val="visible"/>
                                      </p:to>
                                    </p:set>
                                    <p:anim calcmode="lin" valueType="num">
                                      <p:cBhvr additive="base">
                                        <p:cTn id="23" dur="500" fill="hold"/>
                                        <p:tgtEl>
                                          <p:spTgt spid="46"/>
                                        </p:tgtEl>
                                        <p:attrNameLst>
                                          <p:attrName>ppt_x</p:attrName>
                                        </p:attrNameLst>
                                      </p:cBhvr>
                                      <p:tavLst>
                                        <p:tav tm="0">
                                          <p:val>
                                            <p:strVal val="#ppt_x"/>
                                          </p:val>
                                        </p:tav>
                                        <p:tav tm="100000">
                                          <p:val>
                                            <p:strVal val="#ppt_x"/>
                                          </p:val>
                                        </p:tav>
                                      </p:tavLst>
                                    </p:anim>
                                    <p:anim calcmode="lin" valueType="num">
                                      <p:cBhvr additive="base">
                                        <p:cTn id="24" dur="500" fill="hold"/>
                                        <p:tgtEl>
                                          <p:spTgt spid="46"/>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9"/>
                                        </p:tgtEl>
                                        <p:attrNameLst>
                                          <p:attrName>style.visibility</p:attrName>
                                        </p:attrNameLst>
                                      </p:cBhvr>
                                      <p:to>
                                        <p:strVal val="visible"/>
                                      </p:to>
                                    </p:set>
                                    <p:anim calcmode="lin" valueType="num">
                                      <p:cBhvr additive="base">
                                        <p:cTn id="27" dur="500" fill="hold"/>
                                        <p:tgtEl>
                                          <p:spTgt spid="39"/>
                                        </p:tgtEl>
                                        <p:attrNameLst>
                                          <p:attrName>ppt_x</p:attrName>
                                        </p:attrNameLst>
                                      </p:cBhvr>
                                      <p:tavLst>
                                        <p:tav tm="0">
                                          <p:val>
                                            <p:strVal val="#ppt_x"/>
                                          </p:val>
                                        </p:tav>
                                        <p:tav tm="100000">
                                          <p:val>
                                            <p:strVal val="#ppt_x"/>
                                          </p:val>
                                        </p:tav>
                                      </p:tavLst>
                                    </p:anim>
                                    <p:anim calcmode="lin" valueType="num">
                                      <p:cBhvr additive="base">
                                        <p:cTn id="2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47"/>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37"/>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45"/>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38"/>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46"/>
                                        </p:tgtEl>
                                        <p:attrNameLst>
                                          <p:attrName>style.visibility</p:attrName>
                                        </p:attrNameLst>
                                      </p:cBhvr>
                                      <p:to>
                                        <p:strVal val="hidden"/>
                                      </p:to>
                                    </p:set>
                                  </p:childTnLst>
                                </p:cTn>
                              </p:par>
                              <p:par>
                                <p:cTn id="41" presetID="1" presetClass="exit" presetSubtype="0" fill="hold" nodeType="withEffect">
                                  <p:stCondLst>
                                    <p:cond delay="0"/>
                                  </p:stCondLst>
                                  <p:childTnLst>
                                    <p:set>
                                      <p:cBhvr>
                                        <p:cTn id="42" dur="1" fill="hold">
                                          <p:stCondLst>
                                            <p:cond delay="0"/>
                                          </p:stCondLst>
                                        </p:cTn>
                                        <p:tgtEl>
                                          <p:spTgt spid="39"/>
                                        </p:tgtEl>
                                        <p:attrNameLst>
                                          <p:attrName>style.visibility</p:attrName>
                                        </p:attrNameLst>
                                      </p:cBhvr>
                                      <p:to>
                                        <p:strVal val="hidden"/>
                                      </p:to>
                                    </p:set>
                                  </p:childTnLst>
                                </p:cTn>
                              </p:par>
                              <p:par>
                                <p:cTn id="43" presetID="2" presetClass="entr" presetSubtype="4" fill="hold" grpId="0" nodeType="withEffect">
                                  <p:stCondLst>
                                    <p:cond delay="0"/>
                                  </p:stCondLst>
                                  <p:childTnLst>
                                    <p:set>
                                      <p:cBhvr>
                                        <p:cTn id="44" dur="1" fill="hold">
                                          <p:stCondLst>
                                            <p:cond delay="0"/>
                                          </p:stCondLst>
                                        </p:cTn>
                                        <p:tgtEl>
                                          <p:spTgt spid="48"/>
                                        </p:tgtEl>
                                        <p:attrNameLst>
                                          <p:attrName>style.visibility</p:attrName>
                                        </p:attrNameLst>
                                      </p:cBhvr>
                                      <p:to>
                                        <p:strVal val="visible"/>
                                      </p:to>
                                    </p:set>
                                    <p:anim calcmode="lin" valueType="num">
                                      <p:cBhvr additive="base">
                                        <p:cTn id="45" dur="500" fill="hold"/>
                                        <p:tgtEl>
                                          <p:spTgt spid="48"/>
                                        </p:tgtEl>
                                        <p:attrNameLst>
                                          <p:attrName>ppt_x</p:attrName>
                                        </p:attrNameLst>
                                      </p:cBhvr>
                                      <p:tavLst>
                                        <p:tav tm="0">
                                          <p:val>
                                            <p:strVal val="#ppt_x"/>
                                          </p:val>
                                        </p:tav>
                                        <p:tav tm="100000">
                                          <p:val>
                                            <p:strVal val="#ppt_x"/>
                                          </p:val>
                                        </p:tav>
                                      </p:tavLst>
                                    </p:anim>
                                    <p:anim calcmode="lin" valueType="num">
                                      <p:cBhvr additive="base">
                                        <p:cTn id="46" dur="500" fill="hold"/>
                                        <p:tgtEl>
                                          <p:spTgt spid="48"/>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53"/>
                                        </p:tgtEl>
                                        <p:attrNameLst>
                                          <p:attrName>style.visibility</p:attrName>
                                        </p:attrNameLst>
                                      </p:cBhvr>
                                      <p:to>
                                        <p:strVal val="visible"/>
                                      </p:to>
                                    </p:set>
                                    <p:anim calcmode="lin" valueType="num">
                                      <p:cBhvr additive="base">
                                        <p:cTn id="49" dur="500" fill="hold"/>
                                        <p:tgtEl>
                                          <p:spTgt spid="53"/>
                                        </p:tgtEl>
                                        <p:attrNameLst>
                                          <p:attrName>ppt_x</p:attrName>
                                        </p:attrNameLst>
                                      </p:cBhvr>
                                      <p:tavLst>
                                        <p:tav tm="0">
                                          <p:val>
                                            <p:strVal val="#ppt_x"/>
                                          </p:val>
                                        </p:tav>
                                        <p:tav tm="100000">
                                          <p:val>
                                            <p:strVal val="#ppt_x"/>
                                          </p:val>
                                        </p:tav>
                                      </p:tavLst>
                                    </p:anim>
                                    <p:anim calcmode="lin" valueType="num">
                                      <p:cBhvr additive="base">
                                        <p:cTn id="50" dur="500" fill="hold"/>
                                        <p:tgtEl>
                                          <p:spTgt spid="53"/>
                                        </p:tgtEl>
                                        <p:attrNameLst>
                                          <p:attrName>ppt_y</p:attrName>
                                        </p:attrNameLst>
                                      </p:cBhvr>
                                      <p:tavLst>
                                        <p:tav tm="0">
                                          <p:val>
                                            <p:strVal val="1+#ppt_h/2"/>
                                          </p:val>
                                        </p:tav>
                                        <p:tav tm="100000">
                                          <p:val>
                                            <p:strVal val="#ppt_y"/>
                                          </p:val>
                                        </p:tav>
                                      </p:tavLst>
                                    </p:anim>
                                  </p:childTnLst>
                                </p:cTn>
                              </p:par>
                            </p:childTnLst>
                          </p:cTn>
                        </p:par>
                        <p:par>
                          <p:cTn id="51" fill="hold">
                            <p:stCondLst>
                              <p:cond delay="500"/>
                            </p:stCondLst>
                            <p:childTnLst>
                              <p:par>
                                <p:cTn id="52" presetID="1" presetClass="entr" presetSubtype="0" fill="hold" grpId="2" nodeType="afterEffect">
                                  <p:stCondLst>
                                    <p:cond delay="0"/>
                                  </p:stCondLst>
                                  <p:childTnLst>
                                    <p:set>
                                      <p:cBhvr>
                                        <p:cTn id="53" dur="1" fill="hold">
                                          <p:stCondLst>
                                            <p:cond delay="0"/>
                                          </p:stCondLst>
                                        </p:cTn>
                                        <p:tgtEl>
                                          <p:spTgt spid="47"/>
                                        </p:tgtEl>
                                        <p:attrNameLst>
                                          <p:attrName>style.visibility</p:attrName>
                                        </p:attrNameLst>
                                      </p:cBhvr>
                                      <p:to>
                                        <p:strVal val="visible"/>
                                      </p:to>
                                    </p:set>
                                  </p:childTnLst>
                                </p:cTn>
                              </p:par>
                            </p:childTnLst>
                          </p:cTn>
                        </p:par>
                        <p:par>
                          <p:cTn id="54" fill="hold">
                            <p:stCondLst>
                              <p:cond delay="500"/>
                            </p:stCondLst>
                            <p:childTnLst>
                              <p:par>
                                <p:cTn id="55" presetID="1" presetClass="entr" presetSubtype="0" fill="hold" grpId="2" nodeType="afterEffect">
                                  <p:stCondLst>
                                    <p:cond delay="0"/>
                                  </p:stCondLst>
                                  <p:childTnLst>
                                    <p:set>
                                      <p:cBhvr>
                                        <p:cTn id="56" dur="1" fill="hold">
                                          <p:stCondLst>
                                            <p:cond delay="0"/>
                                          </p:stCondLst>
                                        </p:cTn>
                                        <p:tgtEl>
                                          <p:spTgt spid="37"/>
                                        </p:tgtEl>
                                        <p:attrNameLst>
                                          <p:attrName>style.visibility</p:attrName>
                                        </p:attrNameLst>
                                      </p:cBhvr>
                                      <p:to>
                                        <p:strVal val="visible"/>
                                      </p:to>
                                    </p:set>
                                  </p:childTnLst>
                                </p:cTn>
                              </p:par>
                            </p:childTnLst>
                          </p:cTn>
                        </p:par>
                        <p:par>
                          <p:cTn id="57" fill="hold">
                            <p:stCondLst>
                              <p:cond delay="500"/>
                            </p:stCondLst>
                            <p:childTnLst>
                              <p:par>
                                <p:cTn id="58" presetID="1" presetClass="entr" presetSubtype="0" fill="hold" grpId="2" nodeType="afterEffect">
                                  <p:stCondLst>
                                    <p:cond delay="0"/>
                                  </p:stCondLst>
                                  <p:childTnLst>
                                    <p:set>
                                      <p:cBhvr>
                                        <p:cTn id="59" dur="1" fill="hold">
                                          <p:stCondLst>
                                            <p:cond delay="0"/>
                                          </p:stCondLst>
                                        </p:cTn>
                                        <p:tgtEl>
                                          <p:spTgt spid="45"/>
                                        </p:tgtEl>
                                        <p:attrNameLst>
                                          <p:attrName>style.visibility</p:attrName>
                                        </p:attrNameLst>
                                      </p:cBhvr>
                                      <p:to>
                                        <p:strVal val="visible"/>
                                      </p:to>
                                    </p:set>
                                  </p:childTnLst>
                                </p:cTn>
                              </p:par>
                            </p:childTnLst>
                          </p:cTn>
                        </p:par>
                        <p:par>
                          <p:cTn id="60" fill="hold">
                            <p:stCondLst>
                              <p:cond delay="500"/>
                            </p:stCondLst>
                            <p:childTnLst>
                              <p:par>
                                <p:cTn id="61" presetID="1" presetClass="entr" presetSubtype="0" fill="hold" grpId="2" nodeType="afterEffect">
                                  <p:stCondLst>
                                    <p:cond delay="0"/>
                                  </p:stCondLst>
                                  <p:childTnLst>
                                    <p:set>
                                      <p:cBhvr>
                                        <p:cTn id="62" dur="1" fill="hold">
                                          <p:stCondLst>
                                            <p:cond delay="0"/>
                                          </p:stCondLst>
                                        </p:cTn>
                                        <p:tgtEl>
                                          <p:spTgt spid="38"/>
                                        </p:tgtEl>
                                        <p:attrNameLst>
                                          <p:attrName>style.visibility</p:attrName>
                                        </p:attrNameLst>
                                      </p:cBhvr>
                                      <p:to>
                                        <p:strVal val="visible"/>
                                      </p:to>
                                    </p:set>
                                  </p:childTnLst>
                                </p:cTn>
                              </p:par>
                            </p:childTnLst>
                          </p:cTn>
                        </p:par>
                        <p:par>
                          <p:cTn id="63" fill="hold">
                            <p:stCondLst>
                              <p:cond delay="500"/>
                            </p:stCondLst>
                            <p:childTnLst>
                              <p:par>
                                <p:cTn id="64" presetID="1" presetClass="entr" presetSubtype="0" fill="hold" nodeType="afterEffect">
                                  <p:stCondLst>
                                    <p:cond delay="0"/>
                                  </p:stCondLst>
                                  <p:childTnLst>
                                    <p:set>
                                      <p:cBhvr>
                                        <p:cTn id="65" dur="1" fill="hold">
                                          <p:stCondLst>
                                            <p:cond delay="0"/>
                                          </p:stCondLst>
                                        </p:cTn>
                                        <p:tgtEl>
                                          <p:spTgt spid="39"/>
                                        </p:tgtEl>
                                        <p:attrNameLst>
                                          <p:attrName>style.visibility</p:attrName>
                                        </p:attrNameLst>
                                      </p:cBhvr>
                                      <p:to>
                                        <p:strVal val="visible"/>
                                      </p:to>
                                    </p:set>
                                  </p:childTnLst>
                                </p:cTn>
                              </p:par>
                            </p:childTnLst>
                          </p:cTn>
                        </p:par>
                        <p:par>
                          <p:cTn id="66" fill="hold">
                            <p:stCondLst>
                              <p:cond delay="500"/>
                            </p:stCondLst>
                            <p:childTnLst>
                              <p:par>
                                <p:cTn id="67" presetID="1" presetClass="entr" presetSubtype="0" fill="hold" grpId="2" nodeType="afterEffect">
                                  <p:stCondLst>
                                    <p:cond delay="0"/>
                                  </p:stCondLst>
                                  <p:childTnLst>
                                    <p:set>
                                      <p:cBhvr>
                                        <p:cTn id="68"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6" grpId="1" animBg="1"/>
      <p:bldP spid="46" grpId="2" animBg="1"/>
      <p:bldP spid="45" grpId="0" animBg="1"/>
      <p:bldP spid="45" grpId="1" animBg="1"/>
      <p:bldP spid="45" grpId="2" animBg="1"/>
      <p:bldP spid="37" grpId="0" animBg="1"/>
      <p:bldP spid="37" grpId="1" animBg="1"/>
      <p:bldP spid="37" grpId="2" animBg="1"/>
      <p:bldP spid="38" grpId="0" animBg="1"/>
      <p:bldP spid="38" grpId="1" animBg="1"/>
      <p:bldP spid="38" grpId="2" animBg="1"/>
      <p:bldP spid="47" grpId="0"/>
      <p:bldP spid="47" grpId="1"/>
      <p:bldP spid="47" grpId="2"/>
      <p:bldP spid="48" grpId="0"/>
    </p:bld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3" name="Title 2"/>
          <p:cNvSpPr>
            <a:spLocks noGrp="1"/>
          </p:cNvSpPr>
          <p:nvPr>
            <p:ph type="title"/>
          </p:nvPr>
        </p:nvSpPr>
        <p:spPr/>
        <p:txBody>
          <a:bodyPr>
            <a:normAutofit/>
          </a:bodyPr>
          <a:lstStyle/>
          <a:p>
            <a:r>
              <a:rPr lang="en-US" dirty="0" smtClean="0"/>
              <a:t>Module </a:t>
            </a:r>
            <a:r>
              <a:rPr lang="en-US" dirty="0" smtClean="0"/>
              <a:t>5.5 – Other XML Artifacts</a:t>
            </a:r>
          </a:p>
        </p:txBody>
      </p:sp>
      <p:sp>
        <p:nvSpPr>
          <p:cNvPr id="7" name="SHP_264"/>
          <p:cNvSpPr>
            <a:spLocks noChangeArrowheads="1"/>
          </p:cNvSpPr>
          <p:nvPr/>
        </p:nvSpPr>
        <p:spPr bwMode="auto">
          <a:xfrm>
            <a:off x="381000" y="145934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600" b="1" dirty="0">
                <a:solidFill>
                  <a:srgbClr val="1F497D"/>
                </a:solidFill>
              </a:rPr>
              <a:t>After this </a:t>
            </a:r>
            <a:r>
              <a:rPr lang="en-US" sz="2600" b="1" dirty="0" smtClean="0">
                <a:solidFill>
                  <a:srgbClr val="1F497D"/>
                </a:solidFill>
              </a:rPr>
              <a:t>module, </a:t>
            </a:r>
            <a:r>
              <a:rPr lang="en-US" sz="2600" b="1" dirty="0" smtClean="0">
                <a:solidFill>
                  <a:srgbClr val="1F497D"/>
                </a:solidFill>
              </a:rPr>
              <a:t>you’ll </a:t>
            </a:r>
            <a:r>
              <a:rPr lang="en-US" sz="2600" b="1" dirty="0">
                <a:solidFill>
                  <a:srgbClr val="1F497D"/>
                </a:solidFill>
              </a:rPr>
              <a:t>be able 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dirty="0">
                <a:solidFill>
                  <a:srgbClr val="646769"/>
                </a:solidFill>
              </a:rPr>
              <a:t>Describe when and why to use an XML </a:t>
            </a:r>
            <a:r>
              <a:rPr lang="en-US" dirty="0" smtClean="0">
                <a:solidFill>
                  <a:srgbClr val="646769"/>
                </a:solidFill>
              </a:rPr>
              <a:t>Instance</a:t>
            </a:r>
            <a:endParaRPr lang="en-US" dirty="0">
              <a:solidFill>
                <a:srgbClr val="646769"/>
              </a:solidFill>
            </a:endParaRPr>
          </a:p>
          <a:p>
            <a:pPr>
              <a:spcBef>
                <a:spcPts val="1632"/>
              </a:spcBef>
              <a:spcAft>
                <a:spcPts val="600"/>
              </a:spcAft>
              <a:defRPr/>
            </a:pPr>
            <a:r>
              <a:rPr lang="en-US" dirty="0">
                <a:solidFill>
                  <a:srgbClr val="646769"/>
                </a:solidFill>
              </a:rPr>
              <a:t>List the schemas in which </a:t>
            </a:r>
            <a:r>
              <a:rPr lang="en-US" dirty="0" smtClean="0">
                <a:solidFill>
                  <a:srgbClr val="646769"/>
                </a:solidFill>
              </a:rPr>
              <a:t>Instances </a:t>
            </a:r>
            <a:r>
              <a:rPr lang="en-US" dirty="0">
                <a:solidFill>
                  <a:srgbClr val="646769"/>
                </a:solidFill>
              </a:rPr>
              <a:t>can be validated against </a:t>
            </a:r>
          </a:p>
          <a:p>
            <a:pPr>
              <a:spcBef>
                <a:spcPts val="1632"/>
              </a:spcBef>
              <a:spcAft>
                <a:spcPts val="600"/>
              </a:spcAft>
              <a:defRPr/>
            </a:pPr>
            <a:r>
              <a:rPr lang="en-US" dirty="0">
                <a:solidFill>
                  <a:srgbClr val="646769"/>
                </a:solidFill>
              </a:rPr>
              <a:t>Create an example XML </a:t>
            </a:r>
            <a:r>
              <a:rPr lang="en-US" dirty="0" smtClean="0">
                <a:solidFill>
                  <a:srgbClr val="646769"/>
                </a:solidFill>
              </a:rPr>
              <a:t>Instance </a:t>
            </a:r>
            <a:endParaRPr lang="en-US" dirty="0">
              <a:solidFill>
                <a:srgbClr val="646769"/>
              </a:solidFill>
            </a:endParaRPr>
          </a:p>
          <a:p>
            <a:pPr>
              <a:spcBef>
                <a:spcPts val="1632"/>
              </a:spcBef>
              <a:spcAft>
                <a:spcPts val="600"/>
              </a:spcAft>
              <a:defRPr/>
            </a:pPr>
            <a:r>
              <a:rPr lang="en-US" dirty="0">
                <a:solidFill>
                  <a:srgbClr val="646769"/>
                </a:solidFill>
              </a:rPr>
              <a:t>Explain when to use </a:t>
            </a:r>
            <a:r>
              <a:rPr lang="en-US" dirty="0" err="1">
                <a:solidFill>
                  <a:srgbClr val="646769"/>
                </a:solidFill>
              </a:rPr>
              <a:t>stylesheets</a:t>
            </a:r>
            <a:r>
              <a:rPr lang="en-US" dirty="0">
                <a:solidFill>
                  <a:srgbClr val="646769"/>
                </a:solidFill>
              </a:rPr>
              <a:t> </a:t>
            </a:r>
          </a:p>
        </p:txBody>
      </p:sp>
      <p:cxnSp>
        <p:nvCxnSpPr>
          <p:cNvPr id="28" name="Straight Connector 27"/>
          <p:cNvCxnSpPr/>
          <p:nvPr/>
        </p:nvCxnSpPr>
        <p:spPr>
          <a:xfrm>
            <a:off x="457200" y="255460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457200" y="310878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57200" y="366296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31" name="Group 30"/>
          <p:cNvGrpSpPr/>
          <p:nvPr/>
        </p:nvGrpSpPr>
        <p:grpSpPr>
          <a:xfrm>
            <a:off x="7407343" y="730894"/>
            <a:ext cx="1235427" cy="143483"/>
            <a:chOff x="7407343" y="730894"/>
            <a:chExt cx="1235427" cy="143483"/>
          </a:xfrm>
        </p:grpSpPr>
        <p:cxnSp>
          <p:nvCxnSpPr>
            <p:cNvPr id="32" name="Straight Connector 31"/>
            <p:cNvCxnSpPr>
              <a:endCxn id="3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3" name="Oval 3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175</a:t>
            </a:fld>
            <a:endParaRPr lang="en-US" dirty="0"/>
          </a:p>
        </p:txBody>
      </p:sp>
    </p:spTree>
    <p:extLst>
      <p:ext uri="{BB962C8B-B14F-4D97-AF65-F5344CB8AC3E}">
        <p14:creationId xmlns:p14="http://schemas.microsoft.com/office/powerpoint/2010/main" val="17397780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bwMode="auto">
          <a:xfrm>
            <a:off x="1881908" y="2514600"/>
            <a:ext cx="4837547" cy="182880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Other IEPD XML Artifacts include:</a:t>
            </a:r>
          </a:p>
        </p:txBody>
      </p:sp>
      <p:sp>
        <p:nvSpPr>
          <p:cNvPr id="167938" name="Content Placeholder 1"/>
          <p:cNvSpPr>
            <a:spLocks noGrp="1"/>
          </p:cNvSpPr>
          <p:nvPr>
            <p:ph idx="1"/>
          </p:nvPr>
        </p:nvSpPr>
        <p:spPr>
          <a:xfrm>
            <a:off x="324069" y="1122947"/>
            <a:ext cx="8362731" cy="909053"/>
          </a:xfrm>
        </p:spPr>
        <p:txBody>
          <a:bodyPr/>
          <a:lstStyle/>
          <a:p>
            <a:pPr marL="0" indent="0">
              <a:buNone/>
            </a:pPr>
            <a:r>
              <a:rPr lang="en-US" dirty="0" smtClean="0">
                <a:solidFill>
                  <a:srgbClr val="686868"/>
                </a:solidFill>
              </a:rPr>
              <a:t>Additional XML artifacts are included within an IEPD besides exchange, subset, extension, and constraint schemas </a:t>
            </a:r>
          </a:p>
        </p:txBody>
      </p:sp>
      <p:sp>
        <p:nvSpPr>
          <p:cNvPr id="167939" name="Title 2"/>
          <p:cNvSpPr>
            <a:spLocks noGrp="1"/>
          </p:cNvSpPr>
          <p:nvPr>
            <p:ph type="title"/>
          </p:nvPr>
        </p:nvSpPr>
        <p:spPr/>
        <p:txBody>
          <a:bodyPr>
            <a:normAutofit/>
          </a:bodyPr>
          <a:lstStyle/>
          <a:p>
            <a:r>
              <a:rPr lang="en-US" smtClean="0"/>
              <a:t>Other XML Artifacts Overview</a:t>
            </a:r>
          </a:p>
        </p:txBody>
      </p:sp>
      <p:sp>
        <p:nvSpPr>
          <p:cNvPr id="9" name="Rounded Rectangle 8"/>
          <p:cNvSpPr/>
          <p:nvPr/>
        </p:nvSpPr>
        <p:spPr bwMode="auto">
          <a:xfrm>
            <a:off x="2034451" y="3327395"/>
            <a:ext cx="2098821"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686868"/>
                </a:solidFill>
                <a:latin typeface="+mj-lt"/>
                <a:cs typeface="Arial"/>
              </a:rPr>
              <a:t>XML Instances</a:t>
            </a:r>
          </a:p>
        </p:txBody>
      </p:sp>
      <p:sp>
        <p:nvSpPr>
          <p:cNvPr id="11" name="Rounded Rectangle 10"/>
          <p:cNvSpPr/>
          <p:nvPr/>
        </p:nvSpPr>
        <p:spPr bwMode="auto">
          <a:xfrm>
            <a:off x="4341091" y="3327395"/>
            <a:ext cx="2212109"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686868"/>
                </a:solidFill>
                <a:latin typeface="+mj-lt"/>
                <a:cs typeface="Arial"/>
              </a:rPr>
              <a:t>Stylesheets</a:t>
            </a:r>
            <a:endParaRPr lang="en-US" b="1" spc="-50" dirty="0">
              <a:solidFill>
                <a:srgbClr val="686868"/>
              </a:solidFill>
              <a:latin typeface="+mj-lt"/>
              <a:cs typeface="Arial"/>
            </a:endParaRPr>
          </a:p>
        </p:txBody>
      </p:sp>
      <p:grpSp>
        <p:nvGrpSpPr>
          <p:cNvPr id="8" name="Group 7"/>
          <p:cNvGrpSpPr/>
          <p:nvPr/>
        </p:nvGrpSpPr>
        <p:grpSpPr>
          <a:xfrm>
            <a:off x="7407343" y="730894"/>
            <a:ext cx="1235427" cy="143483"/>
            <a:chOff x="7407343" y="730894"/>
            <a:chExt cx="1235427" cy="143483"/>
          </a:xfrm>
        </p:grpSpPr>
        <p:cxnSp>
          <p:nvCxnSpPr>
            <p:cNvPr id="10" name="Straight Connector 9"/>
            <p:cNvCxnSpPr>
              <a:endCxn id="1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3" name="Content Placeholder 1"/>
          <p:cNvSpPr>
            <a:spLocks noGrp="1"/>
          </p:cNvSpPr>
          <p:nvPr>
            <p:ph idx="1"/>
          </p:nvPr>
        </p:nvSpPr>
        <p:spPr/>
        <p:txBody>
          <a:bodyPr/>
          <a:lstStyle/>
          <a:p>
            <a:pPr marL="0" indent="0">
              <a:buNone/>
            </a:pPr>
            <a:r>
              <a:rPr lang="en-US" dirty="0" smtClean="0">
                <a:solidFill>
                  <a:srgbClr val="686868"/>
                </a:solidFill>
              </a:rPr>
              <a:t>XML instances are used within IEPDs to display an example of an XML message that will be used within the exchange`</a:t>
            </a: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b="1" dirty="0">
              <a:solidFill>
                <a:schemeClr val="tx2"/>
              </a:solidFill>
            </a:endParaRPr>
          </a:p>
          <a:p>
            <a:pPr marL="0" indent="0">
              <a:buNone/>
            </a:pPr>
            <a:r>
              <a:rPr lang="en-US" b="1" dirty="0">
                <a:solidFill>
                  <a:schemeClr val="tx2"/>
                </a:solidFill>
              </a:rPr>
              <a:t>XML Instances:</a:t>
            </a:r>
          </a:p>
          <a:p>
            <a:pPr marL="342900" indent="-342900">
              <a:buClr>
                <a:srgbClr val="646769"/>
              </a:buClr>
              <a:buFont typeface="Lucida Grande"/>
              <a:buChar char="-"/>
            </a:pPr>
            <a:r>
              <a:rPr lang="en-US" sz="1600" dirty="0">
                <a:solidFill>
                  <a:srgbClr val="686868"/>
                </a:solidFill>
              </a:rPr>
              <a:t>Assist IEPD reviewers in understanding the structure of an exchange through a valid example of the information exchange</a:t>
            </a:r>
          </a:p>
          <a:p>
            <a:pPr marL="342900" indent="-342900">
              <a:buClr>
                <a:srgbClr val="646769"/>
              </a:buClr>
              <a:buFont typeface="Lucida Grande"/>
              <a:buChar char="-"/>
            </a:pPr>
            <a:r>
              <a:rPr lang="en-US" sz="1600" dirty="0">
                <a:solidFill>
                  <a:srgbClr val="686868"/>
                </a:solidFill>
              </a:rPr>
              <a:t>Provide an example of the data that will be included within an exchange</a:t>
            </a:r>
          </a:p>
          <a:p>
            <a:pPr marL="342900" indent="-342900">
              <a:buClr>
                <a:srgbClr val="646769"/>
              </a:buClr>
              <a:buFont typeface="Lucida Grande"/>
              <a:buChar char="-"/>
            </a:pPr>
            <a:r>
              <a:rPr lang="en-US" sz="1600" dirty="0">
                <a:solidFill>
                  <a:srgbClr val="686868"/>
                </a:solidFill>
              </a:rPr>
              <a:t>This is one way to test the schemas you have </a:t>
            </a:r>
            <a:r>
              <a:rPr lang="en-US" sz="1600" dirty="0" smtClean="0">
                <a:solidFill>
                  <a:srgbClr val="686868"/>
                </a:solidFill>
              </a:rPr>
              <a:t>developed</a:t>
            </a:r>
            <a:endParaRPr lang="en-US" sz="1600" dirty="0">
              <a:solidFill>
                <a:srgbClr val="686868"/>
              </a:solidFill>
            </a:endParaRPr>
          </a:p>
        </p:txBody>
      </p:sp>
      <p:sp>
        <p:nvSpPr>
          <p:cNvPr id="19" name="Rounded Rectangle 18"/>
          <p:cNvSpPr/>
          <p:nvPr/>
        </p:nvSpPr>
        <p:spPr bwMode="auto">
          <a:xfrm>
            <a:off x="4809377" y="212837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Subset Schema</a:t>
            </a:r>
          </a:p>
        </p:txBody>
      </p:sp>
      <p:sp>
        <p:nvSpPr>
          <p:cNvPr id="168964" name="Title 2"/>
          <p:cNvSpPr>
            <a:spLocks noGrp="1"/>
          </p:cNvSpPr>
          <p:nvPr>
            <p:ph type="title"/>
          </p:nvPr>
        </p:nvSpPr>
        <p:spPr/>
        <p:txBody>
          <a:bodyPr>
            <a:normAutofit/>
          </a:bodyPr>
          <a:lstStyle/>
          <a:p>
            <a:r>
              <a:rPr lang="en-US" smtClean="0"/>
              <a:t>XML Instances</a:t>
            </a:r>
          </a:p>
        </p:txBody>
      </p:sp>
      <p:sp>
        <p:nvSpPr>
          <p:cNvPr id="168971" name="TextBox 13"/>
          <p:cNvSpPr txBox="1">
            <a:spLocks noChangeArrowheads="1"/>
          </p:cNvSpPr>
          <p:nvPr/>
        </p:nvSpPr>
        <p:spPr bwMode="auto">
          <a:xfrm>
            <a:off x="2999509" y="2497569"/>
            <a:ext cx="1752600" cy="307975"/>
          </a:xfrm>
          <a:prstGeom prst="rect">
            <a:avLst/>
          </a:prstGeom>
          <a:noFill/>
          <a:ln w="9525">
            <a:noFill/>
            <a:miter lim="800000"/>
            <a:headEnd/>
            <a:tailEnd/>
          </a:ln>
        </p:spPr>
        <p:txBody>
          <a:bodyPr>
            <a:spAutoFit/>
          </a:bodyPr>
          <a:lstStyle/>
          <a:p>
            <a:r>
              <a:rPr lang="en-US" sz="1400" b="1" dirty="0"/>
              <a:t>Validates Against</a:t>
            </a:r>
          </a:p>
        </p:txBody>
      </p:sp>
      <p:sp>
        <p:nvSpPr>
          <p:cNvPr id="14" name="Rounded Rectangle 13"/>
          <p:cNvSpPr/>
          <p:nvPr/>
        </p:nvSpPr>
        <p:spPr bwMode="auto">
          <a:xfrm>
            <a:off x="1313873" y="2413004"/>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XML Instance</a:t>
            </a:r>
          </a:p>
        </p:txBody>
      </p:sp>
      <p:sp>
        <p:nvSpPr>
          <p:cNvPr id="17" name="Right Arrow 16"/>
          <p:cNvSpPr/>
          <p:nvPr/>
        </p:nvSpPr>
        <p:spPr>
          <a:xfrm>
            <a:off x="3240106" y="2805544"/>
            <a:ext cx="1271405"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0" name="Rounded Rectangle 19"/>
          <p:cNvSpPr/>
          <p:nvPr/>
        </p:nvSpPr>
        <p:spPr bwMode="auto">
          <a:xfrm>
            <a:off x="4809377" y="298273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Constraint Schema</a:t>
            </a:r>
          </a:p>
        </p:txBody>
      </p:sp>
      <p:sp>
        <p:nvSpPr>
          <p:cNvPr id="21" name="Rounded Rectangle 20"/>
          <p:cNvSpPr/>
          <p:nvPr/>
        </p:nvSpPr>
        <p:spPr bwMode="auto">
          <a:xfrm>
            <a:off x="6294599" y="212837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Extension Schema</a:t>
            </a:r>
          </a:p>
        </p:txBody>
      </p:sp>
      <p:sp>
        <p:nvSpPr>
          <p:cNvPr id="22" name="Rounded Rectangle 21"/>
          <p:cNvSpPr/>
          <p:nvPr/>
        </p:nvSpPr>
        <p:spPr bwMode="auto">
          <a:xfrm>
            <a:off x="6294599" y="298273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Exchange Schema</a:t>
            </a:r>
          </a:p>
        </p:txBody>
      </p:sp>
      <p:grpSp>
        <p:nvGrpSpPr>
          <p:cNvPr id="13" name="Group 12"/>
          <p:cNvGrpSpPr/>
          <p:nvPr/>
        </p:nvGrpSpPr>
        <p:grpSpPr>
          <a:xfrm>
            <a:off x="7407343" y="730894"/>
            <a:ext cx="1235427" cy="143483"/>
            <a:chOff x="7407343" y="730894"/>
            <a:chExt cx="1235427" cy="143483"/>
          </a:xfrm>
        </p:grpSpPr>
        <p:cxnSp>
          <p:nvCxnSpPr>
            <p:cNvPr id="16" name="Straight Connector 15"/>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Content Placeholder 1"/>
          <p:cNvSpPr>
            <a:spLocks noGrp="1"/>
          </p:cNvSpPr>
          <p:nvPr>
            <p:ph idx="1"/>
          </p:nvPr>
        </p:nvSpPr>
        <p:spPr/>
        <p:txBody>
          <a:bodyPr/>
          <a:lstStyle/>
          <a:p>
            <a:pPr marL="342900" indent="-342900">
              <a:buClrTx/>
              <a:buFont typeface="Arial"/>
              <a:buChar char="•"/>
            </a:pPr>
            <a:r>
              <a:rPr lang="en-US" smtClean="0">
                <a:solidFill>
                  <a:schemeClr val="tx1"/>
                </a:solidFill>
              </a:rPr>
              <a:t>An individual instance involved in an exchange could be validated against four XML schemas:</a:t>
            </a:r>
          </a:p>
          <a:p>
            <a:pPr marL="800100" lvl="1" indent="-342900">
              <a:buClrTx/>
              <a:buFont typeface="Lucida Grande"/>
              <a:buChar char="-"/>
            </a:pPr>
            <a:r>
              <a:rPr lang="en-US" smtClean="0">
                <a:solidFill>
                  <a:schemeClr val="tx1"/>
                </a:solidFill>
              </a:rPr>
              <a:t>Exchange Schema</a:t>
            </a:r>
          </a:p>
          <a:p>
            <a:pPr marL="800100" lvl="1" indent="-342900">
              <a:buClrTx/>
              <a:buFont typeface="Lucida Grande"/>
              <a:buChar char="-"/>
            </a:pPr>
            <a:r>
              <a:rPr lang="en-US" smtClean="0">
                <a:solidFill>
                  <a:schemeClr val="tx1"/>
                </a:solidFill>
              </a:rPr>
              <a:t>Extension Schema</a:t>
            </a:r>
          </a:p>
          <a:p>
            <a:pPr marL="800100" lvl="1" indent="-342900">
              <a:buClrTx/>
              <a:buFont typeface="Lucida Grande"/>
              <a:buChar char="-"/>
            </a:pPr>
            <a:r>
              <a:rPr lang="en-US" smtClean="0">
                <a:solidFill>
                  <a:schemeClr val="tx1"/>
                </a:solidFill>
              </a:rPr>
              <a:t>Constraint Schema</a:t>
            </a:r>
          </a:p>
          <a:p>
            <a:pPr marL="800100" lvl="1" indent="-342900">
              <a:buClrTx/>
              <a:buFont typeface="Lucida Grande"/>
              <a:buChar char="-"/>
            </a:pPr>
            <a:r>
              <a:rPr lang="en-US" smtClean="0">
                <a:solidFill>
                  <a:schemeClr val="tx1"/>
                </a:solidFill>
              </a:rPr>
              <a:t>Subset Schema</a:t>
            </a:r>
          </a:p>
          <a:p>
            <a:pPr marL="342900" indent="-342900">
              <a:buClrTx/>
              <a:buFont typeface="Arial"/>
              <a:buChar char="•"/>
            </a:pPr>
            <a:r>
              <a:rPr lang="en-US" smtClean="0">
                <a:solidFill>
                  <a:schemeClr val="tx1"/>
                </a:solidFill>
              </a:rPr>
              <a:t>Instances are first checked for structure against the Exchange, Extension, and Subset schemas</a:t>
            </a:r>
          </a:p>
          <a:p>
            <a:pPr marL="342900" indent="-342900">
              <a:buClrTx/>
              <a:buFont typeface="Arial"/>
              <a:buChar char="•"/>
            </a:pPr>
            <a:r>
              <a:rPr lang="en-US" smtClean="0">
                <a:solidFill>
                  <a:schemeClr val="tx1"/>
                </a:solidFill>
              </a:rPr>
              <a:t>Once structure has been validated, the data values included in the instance may be validated against the definitions in the Constraint schema</a:t>
            </a:r>
          </a:p>
        </p:txBody>
      </p:sp>
      <p:sp>
        <p:nvSpPr>
          <p:cNvPr id="169987" name="Title 2"/>
          <p:cNvSpPr>
            <a:spLocks noGrp="1"/>
          </p:cNvSpPr>
          <p:nvPr>
            <p:ph type="title"/>
          </p:nvPr>
        </p:nvSpPr>
        <p:spPr/>
        <p:txBody>
          <a:bodyPr>
            <a:normAutofit/>
          </a:bodyPr>
          <a:lstStyle/>
          <a:p>
            <a:r>
              <a:rPr lang="en-US" smtClean="0"/>
              <a:t>NIEM Instance Validation</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356170" y="9144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62818" name="Title 2"/>
          <p:cNvSpPr>
            <a:spLocks noGrp="1"/>
          </p:cNvSpPr>
          <p:nvPr>
            <p:ph type="title"/>
          </p:nvPr>
        </p:nvSpPr>
        <p:spPr/>
        <p:txBody>
          <a:bodyPr/>
          <a:lstStyle/>
          <a:p>
            <a:r>
              <a:rPr lang="en-US" smtClean="0"/>
              <a:t>XML Instance Example</a:t>
            </a:r>
            <a:endParaRPr lang="en-US" dirty="0" smtClean="0"/>
          </a:p>
        </p:txBody>
      </p:sp>
      <p:sp>
        <p:nvSpPr>
          <p:cNvPr id="5" name="Rectangle 4"/>
          <p:cNvSpPr/>
          <p:nvPr/>
        </p:nvSpPr>
        <p:spPr>
          <a:xfrm>
            <a:off x="381000" y="1419100"/>
            <a:ext cx="8458200" cy="4419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&lt;local-</a:t>
            </a:r>
            <a:r>
              <a:rPr lang="en-US" dirty="0" err="1">
                <a:solidFill>
                  <a:srgbClr val="000000"/>
                </a:solidFill>
                <a:highlight>
                  <a:srgbClr val="FFFFFF"/>
                </a:highlight>
                <a:latin typeface="Calibri" pitchFamily="34" charset="0"/>
                <a:cs typeface="Calibri" pitchFamily="34" charset="0"/>
              </a:rPr>
              <a:t>ns:Message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&lt;local-</a:t>
            </a:r>
            <a:r>
              <a:rPr lang="en-US" dirty="0" err="1">
                <a:solidFill>
                  <a:srgbClr val="000000"/>
                </a:solidFill>
                <a:highlight>
                  <a:srgbClr val="FFFFFF"/>
                </a:highlight>
                <a:latin typeface="Calibri" pitchFamily="34" charset="0"/>
                <a:cs typeface="Calibri" pitchFamily="34" charset="0"/>
              </a:rPr>
              <a:t>ns:HybridVehicle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&lt;local-</a:t>
            </a:r>
            <a:r>
              <a:rPr lang="en-US" dirty="0" err="1">
                <a:solidFill>
                  <a:srgbClr val="000000"/>
                </a:solidFill>
                <a:highlight>
                  <a:srgbClr val="FFFFFF"/>
                </a:highlight>
                <a:latin typeface="Calibri" pitchFamily="34" charset="0"/>
                <a:cs typeface="Calibri" pitchFamily="34" charset="0"/>
              </a:rPr>
              <a:t>ns:VehicleFullCellVoltage</a:t>
            </a:r>
            <a:r>
              <a:rPr lang="en-US" dirty="0">
                <a:solidFill>
                  <a:srgbClr val="000000"/>
                </a:solidFill>
                <a:highlight>
                  <a:srgbClr val="FFFFFF"/>
                </a:highlight>
                <a:latin typeface="Calibri" pitchFamily="34" charset="0"/>
                <a:cs typeface="Calibri" pitchFamily="34" charset="0"/>
              </a:rPr>
              <a:t>&gt;40.5 &lt;/local-</a:t>
            </a:r>
            <a:r>
              <a:rPr lang="en-US" dirty="0" err="1">
                <a:solidFill>
                  <a:srgbClr val="000000"/>
                </a:solidFill>
                <a:highlight>
                  <a:srgbClr val="FFFFFF"/>
                </a:highlight>
                <a:latin typeface="Calibri" pitchFamily="34" charset="0"/>
                <a:cs typeface="Calibri" pitchFamily="34" charset="0"/>
              </a:rPr>
              <a:t>ns:VehicleFullCellVoltage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&lt;/local-</a:t>
            </a:r>
            <a:r>
              <a:rPr lang="en-US" dirty="0" err="1">
                <a:solidFill>
                  <a:srgbClr val="000000"/>
                </a:solidFill>
                <a:highlight>
                  <a:srgbClr val="FFFFFF"/>
                </a:highlight>
                <a:latin typeface="Calibri" pitchFamily="34" charset="0"/>
                <a:cs typeface="Calibri" pitchFamily="34" charset="0"/>
              </a:rPr>
              <a:t>ns:HybridVehicle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j:VehicleMakeCode</a:t>
            </a:r>
            <a:r>
              <a:rPr lang="en-US" dirty="0">
                <a:solidFill>
                  <a:srgbClr val="000000"/>
                </a:solidFill>
                <a:highlight>
                  <a:srgbClr val="FFFFFF"/>
                </a:highlight>
                <a:latin typeface="Calibri" pitchFamily="34" charset="0"/>
                <a:cs typeface="Calibri" pitchFamily="34" charset="0"/>
              </a:rPr>
              <a:t>&gt;AAA &lt;/</a:t>
            </a:r>
            <a:r>
              <a:rPr lang="en-US" dirty="0" err="1">
                <a:solidFill>
                  <a:srgbClr val="000000"/>
                </a:solidFill>
                <a:highlight>
                  <a:srgbClr val="FFFFFF"/>
                </a:highlight>
                <a:latin typeface="Calibri" pitchFamily="34" charset="0"/>
                <a:cs typeface="Calibri" pitchFamily="34" charset="0"/>
              </a:rPr>
              <a:t>j:VehicleMakeCode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j:VehicleModelCode</a:t>
            </a:r>
            <a:r>
              <a:rPr lang="en-US" dirty="0">
                <a:solidFill>
                  <a:srgbClr val="000000"/>
                </a:solidFill>
                <a:highlight>
                  <a:srgbClr val="FFFFFF"/>
                </a:highlight>
                <a:latin typeface="Calibri" pitchFamily="34" charset="0"/>
                <a:cs typeface="Calibri" pitchFamily="34" charset="0"/>
              </a:rPr>
              <a:t>&gt;125&lt;/</a:t>
            </a:r>
            <a:r>
              <a:rPr lang="en-US" dirty="0" err="1">
                <a:solidFill>
                  <a:srgbClr val="000000"/>
                </a:solidFill>
                <a:highlight>
                  <a:srgbClr val="FFFFFF"/>
                </a:highlight>
                <a:latin typeface="Calibri" pitchFamily="34" charset="0"/>
                <a:cs typeface="Calibri" pitchFamily="34" charset="0"/>
              </a:rPr>
              <a:t>j:VehicleModelCode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&lt;/local-</a:t>
            </a:r>
            <a:r>
              <a:rPr lang="en-US" dirty="0" err="1">
                <a:solidFill>
                  <a:srgbClr val="000000"/>
                </a:solidFill>
                <a:highlight>
                  <a:srgbClr val="FFFFFF"/>
                </a:highlight>
                <a:latin typeface="Calibri" pitchFamily="34" charset="0"/>
                <a:cs typeface="Calibri" pitchFamily="34" charset="0"/>
              </a:rPr>
              <a:t>ns:Message</a:t>
            </a:r>
            <a:r>
              <a:rPr lang="en-US" dirty="0">
                <a:solidFill>
                  <a:srgbClr val="000000"/>
                </a:solidFill>
                <a:highlight>
                  <a:srgbClr val="FFFFFF"/>
                </a:highlight>
                <a:latin typeface="Calibri" pitchFamily="34" charset="0"/>
                <a:cs typeface="Calibri" pitchFamily="34" charset="0"/>
              </a:rPr>
              <a:t>&gt;</a:t>
            </a:r>
            <a:endParaRPr lang="en-US" dirty="0">
              <a:solidFill>
                <a:srgbClr val="000000"/>
              </a:solidFill>
              <a:latin typeface="Calibri" pitchFamily="34" charset="0"/>
              <a:cs typeface="Calibri" pitchFamily="34" charset="0"/>
            </a:endParaRPr>
          </a:p>
          <a:p>
            <a:pPr fontAlgn="auto">
              <a:spcBef>
                <a:spcPts val="0"/>
              </a:spcBef>
              <a:spcAft>
                <a:spcPts val="0"/>
              </a:spcAft>
              <a:tabLst>
                <a:tab pos="234950" algn="l"/>
                <a:tab pos="457200" algn="l"/>
                <a:tab pos="692150" algn="l"/>
                <a:tab pos="914400" algn="l"/>
                <a:tab pos="1149350" algn="l"/>
                <a:tab pos="1371600" algn="l"/>
                <a:tab pos="1606550" algn="l"/>
                <a:tab pos="1828800" algn="l"/>
                <a:tab pos="2063750" algn="l"/>
                <a:tab pos="2286000" algn="l"/>
                <a:tab pos="2520950" algn="l"/>
                <a:tab pos="2743200" algn="l"/>
              </a:tabLst>
              <a:defRPr/>
            </a:pPr>
            <a:r>
              <a:rPr lang="en-US" dirty="0">
                <a:solidFill>
                  <a:srgbClr val="000000"/>
                </a:solidFill>
                <a:highlight>
                  <a:srgbClr val="FFFFFF"/>
                </a:highlight>
                <a:latin typeface="Calibri" pitchFamily="34" charset="0"/>
                <a:cs typeface="Calibri" pitchFamily="34" charset="0"/>
              </a:rPr>
              <a:t>&lt;!-- Solution displayed is only a snippet from the full exercise solution --&gt;</a:t>
            </a:r>
            <a:endParaRPr lang="en-US" dirty="0">
              <a:solidFill>
                <a:srgbClr val="000000"/>
              </a:solidFill>
              <a:latin typeface="Calibri" pitchFamily="34" charset="0"/>
              <a:cs typeface="Calibri" pitchFamily="34" charset="0"/>
            </a:endParaRPr>
          </a:p>
          <a:p>
            <a:pPr fontAlgn="auto">
              <a:spcBef>
                <a:spcPts val="0"/>
              </a:spcBef>
              <a:spcAft>
                <a:spcPts val="0"/>
              </a:spcAft>
              <a:tabLst>
                <a:tab pos="234950" algn="l"/>
                <a:tab pos="457200" algn="l"/>
                <a:tab pos="692150" algn="l"/>
                <a:tab pos="914400" algn="l"/>
                <a:tab pos="1149350" algn="l"/>
                <a:tab pos="1371600" algn="l"/>
                <a:tab pos="1606550" algn="l"/>
                <a:tab pos="1828800" algn="l"/>
                <a:tab pos="2063750" algn="l"/>
                <a:tab pos="2286000" algn="l"/>
                <a:tab pos="2520950" algn="l"/>
                <a:tab pos="2743200" algn="l"/>
              </a:tabLst>
              <a:defRPr/>
            </a:pPr>
            <a:endParaRPr lang="en-US" dirty="0">
              <a:solidFill>
                <a:srgbClr val="000000"/>
              </a:solidFill>
              <a:latin typeface="Calibri" pitchFamily="34" charset="0"/>
              <a:cs typeface="Calibri" pitchFamily="34" charset="0"/>
            </a:endParaRPr>
          </a:p>
        </p:txBody>
      </p:sp>
      <p:grpSp>
        <p:nvGrpSpPr>
          <p:cNvPr id="2" name="Group 3"/>
          <p:cNvGrpSpPr>
            <a:grpSpLocks/>
          </p:cNvGrpSpPr>
          <p:nvPr/>
        </p:nvGrpSpPr>
        <p:grpSpPr bwMode="auto">
          <a:xfrm>
            <a:off x="381000" y="1419225"/>
            <a:ext cx="6457950" cy="3677319"/>
            <a:chOff x="381000" y="990600"/>
            <a:chExt cx="6457950" cy="3675473"/>
          </a:xfrm>
        </p:grpSpPr>
        <p:sp>
          <p:nvSpPr>
            <p:cNvPr id="6" name="Rectangle 5"/>
            <p:cNvSpPr/>
            <p:nvPr/>
          </p:nvSpPr>
          <p:spPr>
            <a:xfrm>
              <a:off x="381000" y="990600"/>
              <a:ext cx="2085474" cy="304647"/>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accent5">
                    <a:lumMod val="50000"/>
                  </a:schemeClr>
                </a:solidFill>
              </a:endParaRPr>
            </a:p>
          </p:txBody>
        </p:sp>
        <p:cxnSp>
          <p:nvCxnSpPr>
            <p:cNvPr id="7" name="Straight Connector 6"/>
            <p:cNvCxnSpPr>
              <a:endCxn id="6" idx="3"/>
            </p:cNvCxnSpPr>
            <p:nvPr/>
          </p:nvCxnSpPr>
          <p:spPr>
            <a:xfrm flipH="1">
              <a:off x="2466474" y="1142923"/>
              <a:ext cx="1343526" cy="1"/>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171019" name="TextBox 7"/>
            <p:cNvSpPr txBox="1">
              <a:spLocks noChangeArrowheads="1"/>
            </p:cNvSpPr>
            <p:nvPr/>
          </p:nvSpPr>
          <p:spPr bwMode="auto">
            <a:xfrm>
              <a:off x="3886200" y="990600"/>
              <a:ext cx="2133600" cy="523220"/>
            </a:xfrm>
            <a:prstGeom prst="rect">
              <a:avLst/>
            </a:prstGeom>
            <a:noFill/>
            <a:ln w="9525">
              <a:solidFill>
                <a:srgbClr val="304776"/>
              </a:solidFill>
              <a:miter lim="800000"/>
              <a:headEnd/>
              <a:tailEnd/>
            </a:ln>
          </p:spPr>
          <p:txBody>
            <a:bodyPr>
              <a:spAutoFit/>
            </a:bodyPr>
            <a:lstStyle/>
            <a:p>
              <a:r>
                <a:rPr lang="en-US" sz="1400" b="1">
                  <a:solidFill>
                    <a:srgbClr val="1F497D"/>
                  </a:solidFill>
                </a:rPr>
                <a:t>Root element defined in exchange schema</a:t>
              </a:r>
            </a:p>
          </p:txBody>
        </p:sp>
        <p:sp>
          <p:nvSpPr>
            <p:cNvPr id="9" name="Rectangle 8"/>
            <p:cNvSpPr/>
            <p:nvPr/>
          </p:nvSpPr>
          <p:spPr>
            <a:xfrm>
              <a:off x="914400" y="2380551"/>
              <a:ext cx="4781550" cy="639759"/>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accent5">
                    <a:lumMod val="50000"/>
                  </a:schemeClr>
                </a:solidFill>
              </a:endParaRPr>
            </a:p>
          </p:txBody>
        </p:sp>
        <p:sp>
          <p:nvSpPr>
            <p:cNvPr id="171021" name="TextBox 9"/>
            <p:cNvSpPr txBox="1">
              <a:spLocks noChangeArrowheads="1"/>
            </p:cNvSpPr>
            <p:nvPr/>
          </p:nvSpPr>
          <p:spPr bwMode="auto">
            <a:xfrm>
              <a:off x="4552950" y="4142853"/>
              <a:ext cx="2286000" cy="523220"/>
            </a:xfrm>
            <a:prstGeom prst="rect">
              <a:avLst/>
            </a:prstGeom>
            <a:noFill/>
            <a:ln w="9525">
              <a:solidFill>
                <a:srgbClr val="304776"/>
              </a:solidFill>
              <a:miter lim="800000"/>
              <a:headEnd/>
              <a:tailEnd/>
            </a:ln>
          </p:spPr>
          <p:txBody>
            <a:bodyPr>
              <a:spAutoFit/>
            </a:bodyPr>
            <a:lstStyle/>
            <a:p>
              <a:r>
                <a:rPr lang="en-US" sz="1400" b="1" dirty="0">
                  <a:solidFill>
                    <a:srgbClr val="1F497D"/>
                  </a:solidFill>
                </a:rPr>
                <a:t>Element defined in NIEM Core subset schema</a:t>
              </a:r>
            </a:p>
          </p:txBody>
        </p:sp>
        <p:cxnSp>
          <p:nvCxnSpPr>
            <p:cNvPr id="11" name="Straight Connector 10"/>
            <p:cNvCxnSpPr/>
            <p:nvPr/>
          </p:nvCxnSpPr>
          <p:spPr>
            <a:xfrm flipV="1">
              <a:off x="5257800" y="2742319"/>
              <a:ext cx="0" cy="88691"/>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bwMode="auto">
          <a:xfrm>
            <a:off x="762000" y="1990725"/>
            <a:ext cx="6991350" cy="295275"/>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9" name="TextBox 9"/>
          <p:cNvSpPr txBox="1">
            <a:spLocks noChangeArrowheads="1"/>
          </p:cNvSpPr>
          <p:nvPr/>
        </p:nvSpPr>
        <p:spPr bwMode="auto">
          <a:xfrm>
            <a:off x="6236368" y="2688194"/>
            <a:ext cx="2590800" cy="738664"/>
          </a:xfrm>
          <a:prstGeom prst="rect">
            <a:avLst/>
          </a:prstGeom>
          <a:noFill/>
          <a:ln w="9525">
            <a:solidFill>
              <a:srgbClr val="304776"/>
            </a:solidFill>
            <a:miter lim="800000"/>
            <a:headEnd/>
            <a:tailEnd/>
          </a:ln>
        </p:spPr>
        <p:txBody>
          <a:bodyPr wrap="square">
            <a:spAutoFit/>
          </a:bodyPr>
          <a:lstStyle/>
          <a:p>
            <a:pPr algn="ctr"/>
            <a:r>
              <a:rPr lang="en-US" sz="1400" b="1" dirty="0">
                <a:solidFill>
                  <a:srgbClr val="1F497D"/>
                </a:solidFill>
              </a:rPr>
              <a:t>Element defined in NIEM Core and Justice Domain subset schema</a:t>
            </a:r>
          </a:p>
        </p:txBody>
      </p:sp>
      <p:cxnSp>
        <p:nvCxnSpPr>
          <p:cNvPr id="20" name="Straight Connector 19"/>
          <p:cNvCxnSpPr/>
          <p:nvPr/>
        </p:nvCxnSpPr>
        <p:spPr bwMode="auto">
          <a:xfrm flipV="1">
            <a:off x="7086600" y="2295525"/>
            <a:ext cx="0" cy="392669"/>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8" name="Straight Connector 27"/>
          <p:cNvCxnSpPr>
            <a:stCxn id="171021" idx="0"/>
            <a:endCxn id="9" idx="3"/>
          </p:cNvCxnSpPr>
          <p:nvPr/>
        </p:nvCxnSpPr>
        <p:spPr bwMode="auto">
          <a:xfrm flipV="1">
            <a:off x="5695950" y="3129914"/>
            <a:ext cx="0" cy="1443147"/>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179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fill="hold"/>
                                        <p:tgtEl>
                                          <p:spTgt spid="28"/>
                                        </p:tgtEl>
                                        <p:attrNameLst>
                                          <p:attrName>ppt_x</p:attrName>
                                        </p:attrNameLst>
                                      </p:cBhvr>
                                      <p:tavLst>
                                        <p:tav tm="0">
                                          <p:val>
                                            <p:strVal val="#ppt_x"/>
                                          </p:val>
                                        </p:tav>
                                        <p:tav tm="100000">
                                          <p:val>
                                            <p:strVal val="#ppt_x"/>
                                          </p:val>
                                        </p:tav>
                                      </p:tavLst>
                                    </p:anim>
                                    <p:anim calcmode="lin" valueType="num">
                                      <p:cBhvr additive="base">
                                        <p:cTn id="2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58"/>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Technical Architecture</a:t>
            </a:r>
          </a:p>
        </p:txBody>
      </p:sp>
      <p:cxnSp>
        <p:nvCxnSpPr>
          <p:cNvPr id="60" name="Straight Connector 59"/>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62" name="Title 5"/>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module </a:t>
            </a:r>
            <a:r>
              <a:rPr lang="en-US" dirty="0"/>
              <a:t>2:</a:t>
            </a:r>
          </a:p>
        </p:txBody>
      </p:sp>
      <p:grpSp>
        <p:nvGrpSpPr>
          <p:cNvPr id="63" name="Group 62"/>
          <p:cNvGrpSpPr/>
          <p:nvPr/>
        </p:nvGrpSpPr>
        <p:grpSpPr>
          <a:xfrm>
            <a:off x="7343000" y="295879"/>
            <a:ext cx="1736872" cy="773588"/>
            <a:chOff x="7343000" y="295879"/>
            <a:chExt cx="1736872" cy="773588"/>
          </a:xfrm>
        </p:grpSpPr>
        <p:sp>
          <p:nvSpPr>
            <p:cNvPr id="64" name="TextBox 63"/>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65" name="TextBox 64"/>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33% complete</a:t>
              </a:r>
            </a:p>
          </p:txBody>
        </p:sp>
        <p:grpSp>
          <p:nvGrpSpPr>
            <p:cNvPr id="66" name="Group 65"/>
            <p:cNvGrpSpPr/>
            <p:nvPr/>
          </p:nvGrpSpPr>
          <p:grpSpPr>
            <a:xfrm>
              <a:off x="7612064" y="609600"/>
              <a:ext cx="1303336" cy="168277"/>
              <a:chOff x="7391401" y="695325"/>
              <a:chExt cx="1303336" cy="168277"/>
            </a:xfrm>
          </p:grpSpPr>
          <p:grpSp>
            <p:nvGrpSpPr>
              <p:cNvPr id="67" name="Group 7"/>
              <p:cNvGrpSpPr>
                <a:grpSpLocks/>
              </p:cNvGrpSpPr>
              <p:nvPr/>
            </p:nvGrpSpPr>
            <p:grpSpPr bwMode="auto">
              <a:xfrm>
                <a:off x="7391401" y="701678"/>
                <a:ext cx="1193800" cy="161924"/>
                <a:chOff x="3325036" y="4028407"/>
                <a:chExt cx="1466316" cy="198585"/>
              </a:xfrm>
            </p:grpSpPr>
            <p:cxnSp>
              <p:nvCxnSpPr>
                <p:cNvPr id="71" name="Straight Connector 70"/>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2" name="Oval 71"/>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73" name="Oval 72"/>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74" name="Oval 73"/>
                <p:cNvSpPr/>
                <p:nvPr/>
              </p:nvSpPr>
              <p:spPr>
                <a:xfrm>
                  <a:off x="3876853" y="4028407"/>
                  <a:ext cx="196938" cy="19858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68" name="Oval 67"/>
              <p:cNvSpPr/>
              <p:nvPr/>
            </p:nvSpPr>
            <p:spPr bwMode="auto">
              <a:xfrm>
                <a:off x="8077200" y="701461"/>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69" name="Oval 68"/>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70" name="Oval 69"/>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18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Content Placeholder 1"/>
          <p:cNvSpPr>
            <a:spLocks noGrp="1"/>
          </p:cNvSpPr>
          <p:nvPr>
            <p:ph idx="1"/>
          </p:nvPr>
        </p:nvSpPr>
        <p:spPr/>
        <p:txBody>
          <a:bodyPr/>
          <a:lstStyle/>
          <a:p>
            <a:pPr>
              <a:buClrTx/>
            </a:pPr>
            <a:r>
              <a:rPr lang="en-US" dirty="0" err="1" smtClean="0">
                <a:solidFill>
                  <a:schemeClr val="tx1"/>
                </a:solidFill>
              </a:rPr>
              <a:t>Stylesheets</a:t>
            </a:r>
            <a:r>
              <a:rPr lang="en-US" dirty="0" smtClean="0">
                <a:solidFill>
                  <a:schemeClr val="tx1"/>
                </a:solidFill>
              </a:rPr>
              <a:t> are used to display XML instances in human-readable form within a browser</a:t>
            </a:r>
          </a:p>
          <a:p>
            <a:pPr>
              <a:buClrTx/>
            </a:pPr>
            <a:endParaRPr lang="en-US" dirty="0" smtClean="0">
              <a:solidFill>
                <a:schemeClr val="tx1"/>
              </a:solidFill>
            </a:endParaRPr>
          </a:p>
          <a:p>
            <a:pPr>
              <a:buClrTx/>
            </a:pPr>
            <a:r>
              <a:rPr lang="en-US" dirty="0" smtClean="0">
                <a:solidFill>
                  <a:schemeClr val="tx1"/>
                </a:solidFill>
              </a:rPr>
              <a:t>A generic </a:t>
            </a:r>
            <a:r>
              <a:rPr lang="en-US" dirty="0" err="1" smtClean="0">
                <a:solidFill>
                  <a:schemeClr val="tx1"/>
                </a:solidFill>
              </a:rPr>
              <a:t>stylesheet</a:t>
            </a:r>
            <a:r>
              <a:rPr lang="en-US" dirty="0" smtClean="0">
                <a:solidFill>
                  <a:schemeClr val="tx1"/>
                </a:solidFill>
              </a:rPr>
              <a:t> has the following functionality:</a:t>
            </a:r>
          </a:p>
          <a:p>
            <a:pPr marL="342900" indent="-342900">
              <a:buClrTx/>
              <a:buFont typeface="Arial"/>
              <a:buChar char="•"/>
            </a:pPr>
            <a:r>
              <a:rPr lang="en-US" dirty="0" smtClean="0">
                <a:solidFill>
                  <a:schemeClr val="tx1"/>
                </a:solidFill>
              </a:rPr>
              <a:t>It will parse through any XML Instance and generate a browser readable version of the Instance</a:t>
            </a:r>
          </a:p>
          <a:p>
            <a:pPr marL="342900" indent="-342900">
              <a:buClrTx/>
              <a:buFont typeface="Arial"/>
              <a:buChar char="•"/>
            </a:pPr>
            <a:r>
              <a:rPr lang="en-US" dirty="0" smtClean="0">
                <a:solidFill>
                  <a:schemeClr val="tx1"/>
                </a:solidFill>
              </a:rPr>
              <a:t>It is generally included within an IEPD to provide a readable view of the XML instance included in the IEPD</a:t>
            </a:r>
          </a:p>
        </p:txBody>
      </p:sp>
      <p:sp>
        <p:nvSpPr>
          <p:cNvPr id="174083" name="Title 2"/>
          <p:cNvSpPr>
            <a:spLocks noGrp="1"/>
          </p:cNvSpPr>
          <p:nvPr>
            <p:ph type="title"/>
          </p:nvPr>
        </p:nvSpPr>
        <p:spPr/>
        <p:txBody>
          <a:bodyPr>
            <a:normAutofit/>
          </a:bodyPr>
          <a:lstStyle/>
          <a:p>
            <a:r>
              <a:rPr lang="en-US" smtClean="0"/>
              <a:t>Stylesheets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180</a:t>
            </a:fld>
            <a:endParaRPr lang="en-US" dirty="0"/>
          </a:p>
        </p:txBody>
      </p:sp>
    </p:spTree>
  </p:cSld>
  <p:clrMapOvr>
    <a:masterClrMapping/>
  </p:clrMapOvr>
  <p:transition>
    <p:cut/>
  </p:transition>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Title 2"/>
          <p:cNvSpPr>
            <a:spLocks noGrp="1"/>
          </p:cNvSpPr>
          <p:nvPr>
            <p:ph type="title"/>
          </p:nvPr>
        </p:nvSpPr>
        <p:spPr/>
        <p:txBody>
          <a:bodyPr>
            <a:normAutofit/>
          </a:bodyPr>
          <a:lstStyle/>
          <a:p>
            <a:r>
              <a:rPr lang="en-US" smtClean="0"/>
              <a:t>Example of Stylesheet Output</a:t>
            </a:r>
          </a:p>
        </p:txBody>
      </p:sp>
      <p:pic>
        <p:nvPicPr>
          <p:cNvPr id="175107" name="Picture 1" descr="image001"/>
          <p:cNvPicPr>
            <a:picLocks noChangeAspect="1" noChangeArrowheads="1"/>
          </p:cNvPicPr>
          <p:nvPr/>
        </p:nvPicPr>
        <p:blipFill>
          <a:blip r:embed="rId3" cstate="print"/>
          <a:srcRect/>
          <a:stretch>
            <a:fillRect/>
          </a:stretch>
        </p:blipFill>
        <p:spPr bwMode="auto">
          <a:xfrm>
            <a:off x="842821" y="1177640"/>
            <a:ext cx="7367472" cy="4744584"/>
          </a:xfrm>
          <a:prstGeom prst="rect">
            <a:avLst/>
          </a:prstGeom>
          <a:noFill/>
          <a:ln w="9525">
            <a:noFill/>
            <a:miter lim="800000"/>
            <a:headEnd/>
            <a:tailEnd/>
          </a:ln>
        </p:spPr>
      </p:pic>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181</a:t>
            </a:fld>
            <a:endParaRPr lang="en-US" dirty="0"/>
          </a:p>
        </p:txBody>
      </p:sp>
    </p:spTree>
  </p:cSld>
  <p:clrMapOvr>
    <a:masterClrMapping/>
  </p:clrMapOvr>
  <p:transition>
    <p:cut/>
  </p:transition>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lvl="0" indent="0">
              <a:buNone/>
            </a:pPr>
            <a:r>
              <a:rPr lang="en-US" sz="1800" dirty="0" smtClean="0"/>
              <a:t>You have completed Module 5: NIEM XML Artifacts.</a:t>
            </a:r>
          </a:p>
          <a:p>
            <a:pPr marL="0" lvl="0" indent="0">
              <a:buNone/>
            </a:pPr>
            <a:endParaRPr lang="en-US" sz="1800" dirty="0" smtClean="0"/>
          </a:p>
          <a:p>
            <a:pPr marL="0" lvl="0" indent="0">
              <a:buNone/>
            </a:pPr>
            <a:r>
              <a:rPr lang="en-US" sz="1800" b="1" dirty="0" smtClean="0">
                <a:solidFill>
                  <a:schemeClr val="tx2"/>
                </a:solidFill>
              </a:rPr>
              <a:t>You should now be able to:</a:t>
            </a:r>
          </a:p>
          <a:p>
            <a:pPr marL="742950" lvl="1" indent="-285750">
              <a:buClrTx/>
              <a:buFont typeface="Arial"/>
              <a:buChar char="•"/>
            </a:pPr>
            <a:r>
              <a:rPr lang="en-US" sz="1600" dirty="0" smtClean="0"/>
              <a:t>Define Subset schema</a:t>
            </a:r>
          </a:p>
          <a:p>
            <a:pPr marL="742950" lvl="1" indent="-285750">
              <a:buClrTx/>
              <a:buFont typeface="Arial"/>
              <a:buChar char="•"/>
            </a:pPr>
            <a:r>
              <a:rPr lang="en-US" sz="1600" dirty="0" smtClean="0"/>
              <a:t>Describe the scope of Subset schema</a:t>
            </a:r>
          </a:p>
          <a:p>
            <a:pPr marL="742950" lvl="1" indent="-285750">
              <a:buClrTx/>
              <a:buFont typeface="Arial"/>
              <a:buChar char="•"/>
            </a:pPr>
            <a:r>
              <a:rPr lang="en-US" sz="1600" dirty="0" smtClean="0"/>
              <a:t>Describe how to generate Subset schema</a:t>
            </a:r>
          </a:p>
          <a:p>
            <a:pPr marL="742950" lvl="1" indent="-285750">
              <a:buClrTx/>
              <a:buFont typeface="Arial"/>
              <a:buChar char="•"/>
            </a:pPr>
            <a:r>
              <a:rPr lang="en-US" sz="1600" dirty="0" smtClean="0"/>
              <a:t>Describe the scope and purpose of </a:t>
            </a:r>
            <a:r>
              <a:rPr lang="en-US" sz="1600" dirty="0" err="1" smtClean="0"/>
              <a:t>Wantlists</a:t>
            </a:r>
            <a:endParaRPr lang="en-US" sz="1600" dirty="0" smtClean="0"/>
          </a:p>
          <a:p>
            <a:pPr marL="742950" lvl="1" indent="-285750">
              <a:buClrTx/>
              <a:buFont typeface="Arial"/>
              <a:buChar char="•"/>
            </a:pPr>
            <a:r>
              <a:rPr lang="en-US" sz="1600" dirty="0" smtClean="0"/>
              <a:t>Describe the scope and purpose of Constraint schema</a:t>
            </a:r>
          </a:p>
          <a:p>
            <a:pPr marL="742950" lvl="1" indent="-285750">
              <a:buClrTx/>
              <a:buFont typeface="Arial"/>
              <a:buChar char="•"/>
            </a:pPr>
            <a:r>
              <a:rPr lang="en-US" sz="1600" dirty="0" smtClean="0"/>
              <a:t>Recognize the benefits of using Extensions</a:t>
            </a:r>
          </a:p>
          <a:p>
            <a:pPr marL="742950" lvl="1" indent="-285750">
              <a:buClrTx/>
              <a:buFont typeface="Arial"/>
              <a:buChar char="•"/>
            </a:pPr>
            <a:r>
              <a:rPr lang="en-US" sz="1600" dirty="0" smtClean="0"/>
              <a:t>Describe the methods of implementing Extensions</a:t>
            </a:r>
          </a:p>
          <a:p>
            <a:pPr marL="742950" lvl="1" indent="-285750">
              <a:buClrTx/>
              <a:buFont typeface="Arial"/>
              <a:buChar char="•"/>
            </a:pPr>
            <a:r>
              <a:rPr lang="en-US" sz="1600" dirty="0" smtClean="0"/>
              <a:t>Describe the scope and purpose of Extension schema</a:t>
            </a:r>
          </a:p>
          <a:p>
            <a:pPr marL="742950" lvl="1" indent="-285750">
              <a:buClrTx/>
              <a:buFont typeface="Arial"/>
              <a:buChar char="•"/>
            </a:pPr>
            <a:r>
              <a:rPr lang="en-US" sz="1600" dirty="0" smtClean="0"/>
              <a:t>Describe the scope and purpose of Exchange schema</a:t>
            </a:r>
          </a:p>
          <a:p>
            <a:pPr marL="742950" lvl="1" indent="-285750">
              <a:buClrTx/>
              <a:buFont typeface="Arial"/>
              <a:buChar char="•"/>
            </a:pPr>
            <a:r>
              <a:rPr lang="en-US" sz="1600" dirty="0" smtClean="0"/>
              <a:t>Identify the purpose of a multiple pass schema validation process</a:t>
            </a:r>
          </a:p>
          <a:p>
            <a:pPr marL="742950" lvl="1" indent="-285750">
              <a:buClrTx/>
              <a:buFont typeface="Arial"/>
              <a:buChar char="•"/>
            </a:pPr>
            <a:r>
              <a:rPr lang="en-US" sz="1600" dirty="0" smtClean="0"/>
              <a:t>Describe the scope and purpose of XML Instances</a:t>
            </a:r>
          </a:p>
          <a:p>
            <a:pPr marL="742950" lvl="1" indent="-285750">
              <a:buClrTx/>
              <a:buFont typeface="Arial"/>
              <a:buChar char="•"/>
            </a:pPr>
            <a:r>
              <a:rPr lang="en-US" sz="1600" dirty="0" smtClean="0"/>
              <a:t>Define </a:t>
            </a:r>
            <a:r>
              <a:rPr lang="en-US" sz="1600" dirty="0" err="1" smtClean="0"/>
              <a:t>Stylesheets</a:t>
            </a:r>
            <a:endParaRPr lang="en-US" sz="1600" dirty="0"/>
          </a:p>
        </p:txBody>
      </p:sp>
      <p:sp>
        <p:nvSpPr>
          <p:cNvPr id="3" name="Title 2"/>
          <p:cNvSpPr>
            <a:spLocks noGrp="1"/>
          </p:cNvSpPr>
          <p:nvPr>
            <p:ph type="title"/>
          </p:nvPr>
        </p:nvSpPr>
        <p:spPr/>
        <p:txBody>
          <a:bodyPr>
            <a:normAutofit/>
          </a:bodyPr>
          <a:lstStyle/>
          <a:p>
            <a:r>
              <a:rPr lang="en-US" smtClean="0"/>
              <a:t>Module 5 – Summary  </a:t>
            </a:r>
            <a:endParaRPr lang="en-US" dirty="0"/>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182</a:t>
            </a:fld>
            <a:endParaRPr lang="en-US" dirty="0"/>
          </a:p>
        </p:txBody>
      </p:sp>
    </p:spTree>
    <p:extLst>
      <p:ext uri="{BB962C8B-B14F-4D97-AF65-F5344CB8AC3E}">
        <p14:creationId xmlns:p14="http://schemas.microsoft.com/office/powerpoint/2010/main" val="10510334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lvl="0" indent="0">
              <a:buNone/>
            </a:pPr>
            <a:r>
              <a:rPr lang="en-US" sz="1800" dirty="0" smtClean="0"/>
              <a:t>You have completed NIEM 301: Advanced Technical Concepts </a:t>
            </a:r>
          </a:p>
          <a:p>
            <a:pPr marL="0" lvl="0" indent="0">
              <a:buNone/>
            </a:pPr>
            <a:endParaRPr lang="en-US" sz="1800" dirty="0" smtClean="0"/>
          </a:p>
          <a:p>
            <a:pPr marL="0" lvl="0" indent="0">
              <a:buNone/>
            </a:pPr>
            <a:r>
              <a:rPr lang="en-US" sz="1800" b="1" dirty="0" smtClean="0">
                <a:solidFill>
                  <a:schemeClr val="tx2"/>
                </a:solidFill>
              </a:rPr>
              <a:t>You should now be able to:</a:t>
            </a:r>
          </a:p>
          <a:p>
            <a:pPr marL="742950" lvl="1" indent="-285750">
              <a:buClrTx/>
              <a:buFont typeface="Arial"/>
              <a:buChar char="•"/>
            </a:pPr>
            <a:r>
              <a:rPr lang="en-US" sz="1600" dirty="0" smtClean="0"/>
              <a:t>Describe NIEM’s technical architecture </a:t>
            </a:r>
          </a:p>
          <a:p>
            <a:pPr marL="742950" lvl="1" indent="-285750">
              <a:buClrTx/>
              <a:buFont typeface="Arial"/>
              <a:buChar char="•"/>
            </a:pPr>
            <a:r>
              <a:rPr lang="en-US" sz="1600" dirty="0" smtClean="0"/>
              <a:t>Understand the NIEM Naming and Design Rules (NDR) and how these rules influence the development of NIEM-conformant XML schema documents </a:t>
            </a:r>
          </a:p>
          <a:p>
            <a:pPr marL="742950" lvl="1" indent="-285750">
              <a:buClrTx/>
              <a:buFont typeface="Arial"/>
              <a:buChar char="•"/>
            </a:pPr>
            <a:r>
              <a:rPr lang="en-US" sz="1600" dirty="0" smtClean="0"/>
              <a:t>Develop NIEM-conformant schemas that reflect the needs of an individual exchange using NIEM XML constructs, and</a:t>
            </a:r>
          </a:p>
          <a:p>
            <a:pPr marL="742950" lvl="1" indent="-285750">
              <a:buClrTx/>
              <a:buFont typeface="Arial"/>
              <a:buChar char="•"/>
            </a:pPr>
            <a:r>
              <a:rPr lang="en-US" sz="1600" dirty="0" smtClean="0"/>
              <a:t>Create XML artifacts required in an Information Exchange Package Documentation (IEPD)</a:t>
            </a:r>
          </a:p>
        </p:txBody>
      </p:sp>
      <p:sp>
        <p:nvSpPr>
          <p:cNvPr id="3" name="Title 2"/>
          <p:cNvSpPr>
            <a:spLocks noGrp="1"/>
          </p:cNvSpPr>
          <p:nvPr>
            <p:ph type="title"/>
          </p:nvPr>
        </p:nvSpPr>
        <p:spPr/>
        <p:txBody>
          <a:bodyPr>
            <a:normAutofit/>
          </a:bodyPr>
          <a:lstStyle/>
          <a:p>
            <a:r>
              <a:rPr lang="en-US" dirty="0" smtClean="0"/>
              <a:t>Learning Recap</a:t>
            </a:r>
            <a:endParaRPr lang="en-US" dirty="0"/>
          </a:p>
        </p:txBody>
      </p:sp>
      <p:cxnSp>
        <p:nvCxnSpPr>
          <p:cNvPr id="14" name="Straight Connector 13"/>
          <p:cNvCxnSpPr/>
          <p:nvPr/>
        </p:nvCxnSpPr>
        <p:spPr>
          <a:xfrm>
            <a:off x="388938" y="1624965"/>
            <a:ext cx="836295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7364414" y="723900"/>
            <a:ext cx="1303336" cy="168277"/>
            <a:chOff x="7391401" y="695325"/>
            <a:chExt cx="1303336" cy="168277"/>
          </a:xfrm>
        </p:grpSpPr>
        <p:grpSp>
          <p:nvGrpSpPr>
            <p:cNvPr id="19" name="Group 7"/>
            <p:cNvGrpSpPr>
              <a:grpSpLocks/>
            </p:cNvGrpSpPr>
            <p:nvPr/>
          </p:nvGrpSpPr>
          <p:grpSpPr bwMode="auto">
            <a:xfrm>
              <a:off x="7391401" y="701678"/>
              <a:ext cx="1193800" cy="161924"/>
              <a:chOff x="3325036" y="4028407"/>
              <a:chExt cx="1466316" cy="198585"/>
            </a:xfrm>
          </p:grpSpPr>
          <p:cxnSp>
            <p:nvCxnSpPr>
              <p:cNvPr id="23" name="Straight Connector 22"/>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4" name="Oval 23"/>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5" name="Oval 24"/>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6" name="Oval 25"/>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20" name="Oval 19"/>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1" name="Oval 20"/>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2" name="Oval 21"/>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183</a:t>
            </a:fld>
            <a:endParaRPr lang="en-US" dirty="0"/>
          </a:p>
        </p:txBody>
      </p:sp>
    </p:spTree>
    <p:extLst>
      <p:ext uri="{BB962C8B-B14F-4D97-AF65-F5344CB8AC3E}">
        <p14:creationId xmlns:p14="http://schemas.microsoft.com/office/powerpoint/2010/main" val="20544180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21" name="Title 3"/>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CONCLUSION</a:t>
            </a:r>
            <a:endParaRPr lang="en-US" dirty="0"/>
          </a:p>
        </p:txBody>
      </p:sp>
      <p:grpSp>
        <p:nvGrpSpPr>
          <p:cNvPr id="16" name="Group 15"/>
          <p:cNvGrpSpPr/>
          <p:nvPr/>
        </p:nvGrpSpPr>
        <p:grpSpPr>
          <a:xfrm>
            <a:off x="7343000" y="295879"/>
            <a:ext cx="1736872" cy="773588"/>
            <a:chOff x="7343000" y="295879"/>
            <a:chExt cx="1736872" cy="773588"/>
          </a:xfrm>
        </p:grpSpPr>
        <p:sp>
          <p:nvSpPr>
            <p:cNvPr id="17" name="TextBox 16"/>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18" name="TextBox 17"/>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95% complete</a:t>
              </a:r>
            </a:p>
          </p:txBody>
        </p:sp>
        <p:grpSp>
          <p:nvGrpSpPr>
            <p:cNvPr id="19" name="Group 18"/>
            <p:cNvGrpSpPr/>
            <p:nvPr/>
          </p:nvGrpSpPr>
          <p:grpSpPr>
            <a:xfrm>
              <a:off x="7612064" y="609600"/>
              <a:ext cx="1303336" cy="168277"/>
              <a:chOff x="7391401" y="695325"/>
              <a:chExt cx="1303336" cy="168277"/>
            </a:xfrm>
          </p:grpSpPr>
          <p:grpSp>
            <p:nvGrpSpPr>
              <p:cNvPr id="20" name="Group 7"/>
              <p:cNvGrpSpPr>
                <a:grpSpLocks/>
              </p:cNvGrpSpPr>
              <p:nvPr/>
            </p:nvGrpSpPr>
            <p:grpSpPr bwMode="auto">
              <a:xfrm>
                <a:off x="7391401" y="701678"/>
                <a:ext cx="1193800" cy="161924"/>
                <a:chOff x="3325036" y="4028407"/>
                <a:chExt cx="1466316" cy="198585"/>
              </a:xfrm>
            </p:grpSpPr>
            <p:cxnSp>
              <p:nvCxnSpPr>
                <p:cNvPr id="25" name="Straight Connector 24"/>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7" name="Oval 26"/>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8" name="Oval 27"/>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22" name="Oval 21"/>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3" name="Oval 22"/>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4" name="Oval 23"/>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184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7364414" y="723900"/>
            <a:ext cx="1303336" cy="168277"/>
            <a:chOff x="7391401" y="695325"/>
            <a:chExt cx="1303336" cy="168277"/>
          </a:xfrm>
        </p:grpSpPr>
        <p:grpSp>
          <p:nvGrpSpPr>
            <p:cNvPr id="19" name="Group 7"/>
            <p:cNvGrpSpPr>
              <a:grpSpLocks/>
            </p:cNvGrpSpPr>
            <p:nvPr/>
          </p:nvGrpSpPr>
          <p:grpSpPr bwMode="auto">
            <a:xfrm>
              <a:off x="7391401" y="701678"/>
              <a:ext cx="1193800" cy="161924"/>
              <a:chOff x="3325036" y="4028407"/>
              <a:chExt cx="1466316" cy="198585"/>
            </a:xfrm>
          </p:grpSpPr>
          <p:cxnSp>
            <p:nvCxnSpPr>
              <p:cNvPr id="23" name="Straight Connector 22"/>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4" name="Oval 23"/>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5" name="Oval 24"/>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6" name="Oval 25"/>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20" name="Oval 19"/>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1" name="Oval 20"/>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2" name="Oval 21"/>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17" name="SHP_216"/>
          <p:cNvSpPr>
            <a:spLocks noGrp="1" noChangeArrowheads="1"/>
          </p:cNvSpPr>
          <p:nvPr>
            <p:ph type="title"/>
          </p:nvPr>
        </p:nvSpPr>
        <p:spPr>
          <a:xfrm>
            <a:off x="255588" y="131763"/>
            <a:ext cx="6646862" cy="473075"/>
          </a:xfrm>
        </p:spPr>
        <p:txBody>
          <a:bodyPr>
            <a:normAutofit/>
          </a:bodyPr>
          <a:lstStyle/>
          <a:p>
            <a:pPr eaLnBrk="1" hangingPunct="1">
              <a:defRPr/>
            </a:pPr>
            <a:r>
              <a:rPr lang="en-US" sz="2800">
                <a:latin typeface="Arial" charset="0"/>
              </a:rPr>
              <a:t>Additional NIEM Resources</a:t>
            </a:r>
          </a:p>
        </p:txBody>
      </p:sp>
      <p:sp>
        <p:nvSpPr>
          <p:cNvPr id="27" name="Rectangle 26"/>
          <p:cNvSpPr/>
          <p:nvPr/>
        </p:nvSpPr>
        <p:spPr bwMode="auto">
          <a:xfrm>
            <a:off x="2832100" y="2770188"/>
            <a:ext cx="5902325" cy="1431925"/>
          </a:xfrm>
          <a:prstGeom prst="rect">
            <a:avLst/>
          </a:prstGeom>
          <a:no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8" name="TextBox 3"/>
          <p:cNvSpPr txBox="1">
            <a:spLocks noChangeArrowheads="1"/>
          </p:cNvSpPr>
          <p:nvPr/>
        </p:nvSpPr>
        <p:spPr bwMode="auto">
          <a:xfrm>
            <a:off x="1260475" y="1422400"/>
            <a:ext cx="18637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prstClr val="white"/>
                </a:solidFill>
                <a:cs typeface="Arial" charset="0"/>
              </a:rPr>
              <a:t>Documentation </a:t>
            </a:r>
          </a:p>
          <a:p>
            <a:pPr eaLnBrk="1" hangingPunct="1"/>
            <a:r>
              <a:rPr lang="en-US" sz="1800" b="1" dirty="0">
                <a:solidFill>
                  <a:prstClr val="white"/>
                </a:solidFill>
                <a:cs typeface="Arial" charset="0"/>
              </a:rPr>
              <a:t>and Standards</a:t>
            </a:r>
          </a:p>
        </p:txBody>
      </p:sp>
      <p:sp>
        <p:nvSpPr>
          <p:cNvPr id="29" name="TextBox 23"/>
          <p:cNvSpPr txBox="1">
            <a:spLocks noChangeArrowheads="1"/>
          </p:cNvSpPr>
          <p:nvPr/>
        </p:nvSpPr>
        <p:spPr bwMode="auto">
          <a:xfrm>
            <a:off x="1260475" y="2967038"/>
            <a:ext cx="2468563" cy="92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prstClr val="white"/>
                </a:solidFill>
                <a:cs typeface="Arial" charset="0"/>
              </a:rPr>
              <a:t>Training </a:t>
            </a:r>
          </a:p>
          <a:p>
            <a:pPr eaLnBrk="1" hangingPunct="1"/>
            <a:r>
              <a:rPr lang="en-US" sz="1800" b="1">
                <a:solidFill>
                  <a:prstClr val="white"/>
                </a:solidFill>
                <a:cs typeface="Arial" charset="0"/>
              </a:rPr>
              <a:t>and Technical Assistance</a:t>
            </a:r>
          </a:p>
        </p:txBody>
      </p:sp>
      <p:sp>
        <p:nvSpPr>
          <p:cNvPr id="30" name="TextBox 25"/>
          <p:cNvSpPr txBox="1">
            <a:spLocks noChangeArrowheads="1"/>
          </p:cNvSpPr>
          <p:nvPr/>
        </p:nvSpPr>
        <p:spPr bwMode="auto">
          <a:xfrm>
            <a:off x="1260475" y="4918075"/>
            <a:ext cx="24685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prstClr val="white"/>
                </a:solidFill>
                <a:cs typeface="Arial" charset="0"/>
              </a:rPr>
              <a:t>Tools</a:t>
            </a:r>
          </a:p>
        </p:txBody>
      </p:sp>
      <p:grpSp>
        <p:nvGrpSpPr>
          <p:cNvPr id="31" name="Group 24"/>
          <p:cNvGrpSpPr>
            <a:grpSpLocks/>
          </p:cNvGrpSpPr>
          <p:nvPr/>
        </p:nvGrpSpPr>
        <p:grpSpPr bwMode="auto">
          <a:xfrm>
            <a:off x="458788" y="2733675"/>
            <a:ext cx="8121650" cy="1843088"/>
            <a:chOff x="880081" y="2744095"/>
            <a:chExt cx="7608149" cy="1842654"/>
          </a:xfrm>
        </p:grpSpPr>
        <p:cxnSp>
          <p:nvCxnSpPr>
            <p:cNvPr id="32" name="Straight Connector 31"/>
            <p:cNvCxnSpPr/>
            <p:nvPr/>
          </p:nvCxnSpPr>
          <p:spPr>
            <a:xfrm>
              <a:off x="880081" y="4586749"/>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880081" y="2744095"/>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34" name="Oval 33"/>
          <p:cNvSpPr/>
          <p:nvPr/>
        </p:nvSpPr>
        <p:spPr>
          <a:xfrm>
            <a:off x="1023938" y="1290638"/>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prstClr val="white"/>
              </a:solidFill>
            </a:endParaRPr>
          </a:p>
        </p:txBody>
      </p:sp>
      <p:sp>
        <p:nvSpPr>
          <p:cNvPr id="35" name="Rectangle 40"/>
          <p:cNvSpPr>
            <a:spLocks noChangeArrowheads="1"/>
          </p:cNvSpPr>
          <p:nvPr/>
        </p:nvSpPr>
        <p:spPr bwMode="auto">
          <a:xfrm>
            <a:off x="458788" y="1985963"/>
            <a:ext cx="1781175"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latin typeface="Arial" charset="0"/>
                <a:ea typeface="ＭＳ Ｐゴシック" charset="0"/>
              </a:rPr>
              <a:t>DOCUMENTATION</a:t>
            </a:r>
            <a:br>
              <a:rPr lang="en-US" sz="1400" b="1">
                <a:solidFill>
                  <a:srgbClr val="57AAAE"/>
                </a:solidFill>
                <a:latin typeface="Arial" charset="0"/>
                <a:ea typeface="ＭＳ Ｐゴシック" charset="0"/>
              </a:rPr>
            </a:br>
            <a:r>
              <a:rPr lang="en-US" sz="1400" b="1">
                <a:solidFill>
                  <a:srgbClr val="57AAAE"/>
                </a:solidFill>
                <a:latin typeface="Arial" charset="0"/>
                <a:ea typeface="ＭＳ Ｐゴシック" charset="0"/>
              </a:rPr>
              <a:t> AND STANDARDS</a:t>
            </a:r>
          </a:p>
        </p:txBody>
      </p:sp>
      <p:sp>
        <p:nvSpPr>
          <p:cNvPr id="36" name="Oval 35"/>
          <p:cNvSpPr/>
          <p:nvPr/>
        </p:nvSpPr>
        <p:spPr>
          <a:xfrm>
            <a:off x="1023938" y="2914650"/>
            <a:ext cx="649287" cy="649288"/>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prstClr val="white"/>
              </a:solidFill>
            </a:endParaRPr>
          </a:p>
        </p:txBody>
      </p:sp>
      <p:sp>
        <p:nvSpPr>
          <p:cNvPr id="37" name="Rectangle 42"/>
          <p:cNvSpPr>
            <a:spLocks noChangeArrowheads="1"/>
          </p:cNvSpPr>
          <p:nvPr/>
        </p:nvSpPr>
        <p:spPr bwMode="auto">
          <a:xfrm>
            <a:off x="684213" y="3608388"/>
            <a:ext cx="1328737"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latin typeface="Arial" charset="0"/>
                <a:ea typeface="ＭＳ Ｐゴシック" charset="0"/>
              </a:rPr>
              <a:t>TRAINING &amp; </a:t>
            </a:r>
            <a:br>
              <a:rPr lang="en-US" sz="1400" b="1">
                <a:solidFill>
                  <a:srgbClr val="57AAAE"/>
                </a:solidFill>
                <a:latin typeface="Arial" charset="0"/>
                <a:ea typeface="ＭＳ Ｐゴシック" charset="0"/>
              </a:rPr>
            </a:br>
            <a:r>
              <a:rPr lang="en-US" sz="1400" b="1">
                <a:solidFill>
                  <a:srgbClr val="57AAAE"/>
                </a:solidFill>
                <a:latin typeface="Arial" charset="0"/>
                <a:ea typeface="ＭＳ Ｐゴシック" charset="0"/>
              </a:rPr>
              <a:t>TECHNICAL </a:t>
            </a:r>
            <a:br>
              <a:rPr lang="en-US" sz="1400" b="1">
                <a:solidFill>
                  <a:srgbClr val="57AAAE"/>
                </a:solidFill>
                <a:latin typeface="Arial" charset="0"/>
                <a:ea typeface="ＭＳ Ｐゴシック" charset="0"/>
              </a:rPr>
            </a:br>
            <a:r>
              <a:rPr lang="en-US" sz="1400" b="1">
                <a:solidFill>
                  <a:srgbClr val="57AAAE"/>
                </a:solidFill>
                <a:latin typeface="Arial" charset="0"/>
                <a:ea typeface="ＭＳ Ｐゴシック" charset="0"/>
              </a:rPr>
              <a:t>ASSISTANCE</a:t>
            </a:r>
          </a:p>
        </p:txBody>
      </p:sp>
      <p:sp>
        <p:nvSpPr>
          <p:cNvPr id="38" name="Oval 37"/>
          <p:cNvSpPr/>
          <p:nvPr/>
        </p:nvSpPr>
        <p:spPr>
          <a:xfrm>
            <a:off x="1023938" y="4891088"/>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prstClr val="white"/>
              </a:solidFill>
            </a:endParaRPr>
          </a:p>
        </p:txBody>
      </p:sp>
      <p:sp>
        <p:nvSpPr>
          <p:cNvPr id="39" name="Rectangle 44"/>
          <p:cNvSpPr>
            <a:spLocks noChangeArrowheads="1"/>
          </p:cNvSpPr>
          <p:nvPr/>
        </p:nvSpPr>
        <p:spPr bwMode="auto">
          <a:xfrm>
            <a:off x="949325" y="5586413"/>
            <a:ext cx="8001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latin typeface="Arial" charset="0"/>
                <a:ea typeface="ＭＳ Ｐゴシック" charset="0"/>
              </a:rPr>
              <a:t>TOOLS</a:t>
            </a:r>
          </a:p>
        </p:txBody>
      </p:sp>
      <p:sp>
        <p:nvSpPr>
          <p:cNvPr id="40" name="Content Placeholder 22"/>
          <p:cNvSpPr txBox="1">
            <a:spLocks/>
          </p:cNvSpPr>
          <p:nvPr/>
        </p:nvSpPr>
        <p:spPr bwMode="auto">
          <a:xfrm>
            <a:off x="2390070" y="3066724"/>
            <a:ext cx="6372225" cy="142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buClr>
                <a:srgbClr val="1F497D"/>
              </a:buClr>
              <a:buFont typeface="Arial" charset="0"/>
              <a:buNone/>
            </a:pPr>
            <a:r>
              <a:rPr lang="en-US" sz="1500" b="1" dirty="0">
                <a:solidFill>
                  <a:srgbClr val="1F497D"/>
                </a:solidFill>
                <a:cs typeface="Arial" charset="0"/>
              </a:rPr>
              <a:t>For available resources that provide support and </a:t>
            </a:r>
            <a:r>
              <a:rPr lang="en-US" sz="1500" b="1" dirty="0" smtClean="0">
                <a:solidFill>
                  <a:srgbClr val="1F497D"/>
                </a:solidFill>
                <a:cs typeface="Arial" charset="0"/>
              </a:rPr>
              <a:t>assistance:</a:t>
            </a:r>
          </a:p>
          <a:p>
            <a:pPr eaLnBrk="1" hangingPunct="1">
              <a:spcBef>
                <a:spcPts val="0"/>
              </a:spcBef>
              <a:spcAft>
                <a:spcPts val="600"/>
              </a:spcAft>
              <a:buClr>
                <a:srgbClr val="1F497D"/>
              </a:buClr>
              <a:buFont typeface="Arial" charset="0"/>
              <a:buNone/>
            </a:pPr>
            <a:r>
              <a:rPr lang="en-US" sz="1500" dirty="0">
                <a:solidFill>
                  <a:srgbClr val="1F497D"/>
                </a:solidFill>
                <a:cs typeface="Arial" charset="0"/>
              </a:rPr>
              <a:t>NIEM Training:</a:t>
            </a:r>
            <a:r>
              <a:rPr lang="en-US" sz="1500" b="1" dirty="0">
                <a:solidFill>
                  <a:srgbClr val="595959"/>
                </a:solidFill>
                <a:cs typeface="Arial" charset="0"/>
              </a:rPr>
              <a:t>	  </a:t>
            </a:r>
            <a:r>
              <a:rPr lang="en-US" sz="1500" b="1" dirty="0" smtClean="0">
                <a:solidFill>
                  <a:srgbClr val="595959"/>
                </a:solidFill>
                <a:cs typeface="Arial" charset="0"/>
              </a:rPr>
              <a:t>   </a:t>
            </a:r>
            <a:r>
              <a:rPr lang="en-US" sz="1500" dirty="0" smtClean="0">
                <a:solidFill>
                  <a:srgbClr val="595959"/>
                </a:solidFill>
                <a:cs typeface="Arial" charset="0"/>
                <a:hlinkClick r:id="rId3"/>
              </a:rPr>
              <a:t>NIEM.gov</a:t>
            </a:r>
            <a:r>
              <a:rPr lang="en-US" sz="1500" dirty="0">
                <a:solidFill>
                  <a:srgbClr val="595959"/>
                </a:solidFill>
                <a:cs typeface="Arial" charset="0"/>
                <a:hlinkClick r:id="rId3"/>
              </a:rPr>
              <a:t>/</a:t>
            </a:r>
            <a:r>
              <a:rPr lang="en-US" sz="1500" dirty="0" smtClean="0">
                <a:solidFill>
                  <a:srgbClr val="595959"/>
                </a:solidFill>
                <a:cs typeface="Arial" charset="0"/>
                <a:hlinkClick r:id="rId3"/>
              </a:rPr>
              <a:t>training</a:t>
            </a:r>
            <a:r>
              <a:rPr lang="en-US" sz="1500" dirty="0" smtClean="0">
                <a:solidFill>
                  <a:srgbClr val="595959"/>
                </a:solidFill>
                <a:cs typeface="Arial" charset="0"/>
              </a:rPr>
              <a:t/>
            </a:r>
            <a:br>
              <a:rPr lang="en-US" sz="1500" dirty="0" smtClean="0">
                <a:solidFill>
                  <a:srgbClr val="595959"/>
                </a:solidFill>
                <a:cs typeface="Arial" charset="0"/>
              </a:rPr>
            </a:br>
            <a:r>
              <a:rPr lang="en-US" sz="1500" dirty="0" smtClean="0">
                <a:solidFill>
                  <a:srgbClr val="1F497D"/>
                </a:solidFill>
                <a:cs typeface="Arial" charset="0"/>
              </a:rPr>
              <a:t>NIEM Webinars:    </a:t>
            </a:r>
            <a:r>
              <a:rPr lang="en-US" sz="1500" dirty="0" smtClean="0">
                <a:solidFill>
                  <a:srgbClr val="595959"/>
                </a:solidFill>
                <a:cs typeface="Arial" charset="0"/>
                <a:hlinkClick r:id="rId4"/>
              </a:rPr>
              <a:t>NIEM.gov</a:t>
            </a:r>
            <a:r>
              <a:rPr lang="en-US" sz="1500" dirty="0">
                <a:solidFill>
                  <a:srgbClr val="595959"/>
                </a:solidFill>
                <a:cs typeface="Arial" charset="0"/>
                <a:hlinkClick r:id="rId4"/>
              </a:rPr>
              <a:t>/</a:t>
            </a:r>
            <a:r>
              <a:rPr lang="en-US" sz="1500" dirty="0" smtClean="0">
                <a:solidFill>
                  <a:srgbClr val="595959"/>
                </a:solidFill>
                <a:cs typeface="Arial" charset="0"/>
                <a:hlinkClick r:id="rId4"/>
              </a:rPr>
              <a:t>webinars</a:t>
            </a:r>
            <a:r>
              <a:rPr lang="en-US" sz="1500" dirty="0" smtClean="0">
                <a:solidFill>
                  <a:srgbClr val="595959"/>
                </a:solidFill>
                <a:cs typeface="Arial" charset="0"/>
              </a:rPr>
              <a:t/>
            </a:r>
            <a:br>
              <a:rPr lang="en-US" sz="1500" dirty="0" smtClean="0">
                <a:solidFill>
                  <a:srgbClr val="595959"/>
                </a:solidFill>
                <a:cs typeface="Arial" charset="0"/>
              </a:rPr>
            </a:br>
            <a:r>
              <a:rPr lang="en-US" sz="1500" dirty="0" smtClean="0">
                <a:solidFill>
                  <a:srgbClr val="1F497D"/>
                </a:solidFill>
                <a:cs typeface="Arial" charset="0"/>
              </a:rPr>
              <a:t>NIEM Helpdesk:    </a:t>
            </a:r>
            <a:r>
              <a:rPr lang="en-US" sz="1500" dirty="0" smtClean="0">
                <a:solidFill>
                  <a:srgbClr val="595959"/>
                </a:solidFill>
                <a:cs typeface="Arial" charset="0"/>
                <a:hlinkClick r:id="rId5"/>
              </a:rPr>
              <a:t>NIEM.gov</a:t>
            </a:r>
            <a:r>
              <a:rPr lang="en-US" sz="1500" dirty="0">
                <a:solidFill>
                  <a:srgbClr val="595959"/>
                </a:solidFill>
                <a:cs typeface="Arial" charset="0"/>
                <a:hlinkClick r:id="rId5"/>
              </a:rPr>
              <a:t>/</a:t>
            </a:r>
            <a:r>
              <a:rPr lang="en-US" sz="1500" dirty="0" smtClean="0">
                <a:solidFill>
                  <a:srgbClr val="595959"/>
                </a:solidFill>
                <a:cs typeface="Arial" charset="0"/>
                <a:hlinkClick r:id="rId5"/>
              </a:rPr>
              <a:t>contactus</a:t>
            </a:r>
            <a:endParaRPr lang="en-US" sz="1500" dirty="0">
              <a:solidFill>
                <a:srgbClr val="595959"/>
              </a:solidFill>
              <a:cs typeface="Arial" charset="0"/>
            </a:endParaRPr>
          </a:p>
        </p:txBody>
      </p:sp>
      <p:sp>
        <p:nvSpPr>
          <p:cNvPr id="41" name="Content Placeholder 22"/>
          <p:cNvSpPr txBox="1">
            <a:spLocks/>
          </p:cNvSpPr>
          <p:nvPr/>
        </p:nvSpPr>
        <p:spPr bwMode="auto">
          <a:xfrm>
            <a:off x="2390071" y="4796283"/>
            <a:ext cx="3140012" cy="109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buClr>
                <a:srgbClr val="1F497D"/>
              </a:buClr>
              <a:buFont typeface="Arial" charset="0"/>
              <a:buNone/>
            </a:pPr>
            <a:r>
              <a:rPr lang="en-US" sz="1600" b="1" dirty="0" smtClean="0">
                <a:solidFill>
                  <a:srgbClr val="1F497D"/>
                </a:solidFill>
                <a:cs typeface="Arial" charset="0"/>
              </a:rPr>
              <a:t>Available tools for developers: Visit </a:t>
            </a:r>
            <a:r>
              <a:rPr lang="en-US" sz="1600" b="1" dirty="0">
                <a:solidFill>
                  <a:srgbClr val="1F497D"/>
                </a:solidFill>
                <a:cs typeface="Arial" charset="0"/>
              </a:rPr>
              <a:t>the </a:t>
            </a:r>
            <a:r>
              <a:rPr lang="en-US" sz="1600" b="1" dirty="0" smtClean="0">
                <a:solidFill>
                  <a:srgbClr val="1F497D"/>
                </a:solidFill>
                <a:cs typeface="Arial" charset="0"/>
              </a:rPr>
              <a:t>NIEM </a:t>
            </a:r>
            <a:r>
              <a:rPr lang="en-US" sz="1600" b="1" dirty="0">
                <a:solidFill>
                  <a:srgbClr val="1F497D"/>
                </a:solidFill>
                <a:cs typeface="Arial" charset="0"/>
              </a:rPr>
              <a:t>Tools Catalog </a:t>
            </a:r>
            <a:r>
              <a:rPr lang="en-US" sz="1600" b="1" dirty="0" smtClean="0">
                <a:solidFill>
                  <a:srgbClr val="1F497D"/>
                </a:solidFill>
                <a:cs typeface="Arial" charset="0"/>
              </a:rPr>
              <a:t>today!</a:t>
            </a:r>
          </a:p>
          <a:p>
            <a:pPr eaLnBrk="1" hangingPunct="1">
              <a:spcBef>
                <a:spcPts val="0"/>
              </a:spcBef>
              <a:spcAft>
                <a:spcPts val="600"/>
              </a:spcAft>
              <a:buClr>
                <a:srgbClr val="1F497D"/>
              </a:buClr>
            </a:pPr>
            <a:r>
              <a:rPr lang="en-US" sz="1600" dirty="0">
                <a:solidFill>
                  <a:srgbClr val="000000"/>
                </a:solidFill>
                <a:cs typeface="Arial" charset="0"/>
                <a:hlinkClick r:id="rId6"/>
              </a:rPr>
              <a:t>NIEM.gov/</a:t>
            </a:r>
            <a:r>
              <a:rPr lang="en-US" sz="1600" dirty="0" smtClean="0">
                <a:solidFill>
                  <a:srgbClr val="000000"/>
                </a:solidFill>
                <a:cs typeface="Arial" charset="0"/>
                <a:hlinkClick r:id="rId6"/>
              </a:rPr>
              <a:t>tools</a:t>
            </a:r>
            <a:endParaRPr lang="en-US" sz="1600" dirty="0">
              <a:solidFill>
                <a:srgbClr val="000000"/>
              </a:solidFill>
              <a:cs typeface="Arial" charset="0"/>
            </a:endParaRPr>
          </a:p>
        </p:txBody>
      </p:sp>
      <p:pic>
        <p:nvPicPr>
          <p:cNvPr id="42" name="Picture 53"/>
          <p:cNvPicPr>
            <a:picLocks noChangeAspect="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1203325" y="1447800"/>
            <a:ext cx="2921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54"/>
          <p:cNvPicPr>
            <a:picLocks noChangeAspect="1"/>
          </p:cNvPicPr>
          <p:nvPr/>
        </p:nvPicPr>
        <p:blipFill>
          <a:blip r:embed="rId8" cstate="email">
            <a:extLst>
              <a:ext uri="{28A0092B-C50C-407E-A947-70E740481C1C}">
                <a14:useLocalDpi xmlns:a14="http://schemas.microsoft.com/office/drawing/2010/main" val="0"/>
              </a:ext>
            </a:extLst>
          </a:blip>
          <a:srcRect/>
          <a:stretch>
            <a:fillRect/>
          </a:stretch>
        </p:blipFill>
        <p:spPr bwMode="auto">
          <a:xfrm>
            <a:off x="1190625" y="3028950"/>
            <a:ext cx="330200"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Picture 55"/>
          <p:cNvPicPr>
            <a:picLocks noChangeAspect="1"/>
          </p:cNvPicPr>
          <p:nvPr/>
        </p:nvPicPr>
        <p:blipFill>
          <a:blip r:embed="rId9" cstate="email">
            <a:extLst>
              <a:ext uri="{28A0092B-C50C-407E-A947-70E740481C1C}">
                <a14:useLocalDpi xmlns:a14="http://schemas.microsoft.com/office/drawing/2010/main" val="0"/>
              </a:ext>
            </a:extLst>
          </a:blip>
          <a:srcRect/>
          <a:stretch>
            <a:fillRect/>
          </a:stretch>
        </p:blipFill>
        <p:spPr bwMode="auto">
          <a:xfrm>
            <a:off x="1127125" y="5024438"/>
            <a:ext cx="3937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 name="Content Placeholder 2"/>
          <p:cNvSpPr>
            <a:spLocks noGrp="1"/>
          </p:cNvSpPr>
          <p:nvPr>
            <p:ph idx="1"/>
          </p:nvPr>
        </p:nvSpPr>
        <p:spPr>
          <a:xfrm>
            <a:off x="2410708" y="1290638"/>
            <a:ext cx="3738591" cy="1454076"/>
          </a:xfrm>
        </p:spPr>
        <p:txBody>
          <a:bodyPr/>
          <a:lstStyle/>
          <a:p>
            <a:pPr marL="0" indent="0" eaLnBrk="1" hangingPunct="1">
              <a:spcBef>
                <a:spcPct val="20000"/>
              </a:spcBef>
              <a:buClr>
                <a:schemeClr val="tx2"/>
              </a:buClr>
              <a:buNone/>
            </a:pPr>
            <a:r>
              <a:rPr lang="en-US" sz="1600" b="1" dirty="0">
                <a:solidFill>
                  <a:srgbClr val="1F497D"/>
                </a:solidFill>
                <a:latin typeface="Arial" charset="0"/>
                <a:cs typeface="Arial" charset="0"/>
              </a:rPr>
              <a:t>For </a:t>
            </a:r>
            <a:r>
              <a:rPr lang="en-US" sz="1600" b="1" dirty="0" smtClean="0">
                <a:solidFill>
                  <a:srgbClr val="1F497D"/>
                </a:solidFill>
                <a:latin typeface="Arial" charset="0"/>
                <a:cs typeface="Arial" charset="0"/>
              </a:rPr>
              <a:t>technical documentation:</a:t>
            </a:r>
            <a:endParaRPr lang="en-US" sz="1600" b="1" dirty="0">
              <a:solidFill>
                <a:srgbClr val="1F497D"/>
              </a:solidFill>
              <a:latin typeface="Arial" charset="0"/>
              <a:cs typeface="Arial" charset="0"/>
            </a:endParaRPr>
          </a:p>
          <a:p>
            <a:pPr marL="0" indent="0">
              <a:buNone/>
            </a:pPr>
            <a:r>
              <a:rPr lang="en-US" sz="1600" u="sng" dirty="0">
                <a:solidFill>
                  <a:srgbClr val="0070C0"/>
                </a:solidFill>
                <a:latin typeface="Arial" charset="0"/>
                <a:hlinkClick r:id="rId10"/>
              </a:rPr>
              <a:t>NIEM.gov/reference</a:t>
            </a:r>
            <a:endParaRPr lang="en-US" sz="1600" b="1" u="sng" dirty="0">
              <a:solidFill>
                <a:srgbClr val="0070C0"/>
              </a:solidFill>
              <a:latin typeface="Arial" charset="0"/>
            </a:endParaRPr>
          </a:p>
        </p:txBody>
      </p:sp>
      <p:sp>
        <p:nvSpPr>
          <p:cNvPr id="46" name="Rectangle 45"/>
          <p:cNvSpPr/>
          <p:nvPr/>
        </p:nvSpPr>
        <p:spPr>
          <a:xfrm>
            <a:off x="6357046" y="1290020"/>
            <a:ext cx="2197147" cy="1231106"/>
          </a:xfrm>
          <a:prstGeom prst="rect">
            <a:avLst/>
          </a:prstGeom>
        </p:spPr>
        <p:txBody>
          <a:bodyPr wrap="square" tIns="45720" anchor="t">
            <a:spAutoFit/>
          </a:bodyPr>
          <a:lstStyle/>
          <a:p>
            <a:pPr>
              <a:spcAft>
                <a:spcPts val="600"/>
              </a:spcAft>
            </a:pPr>
            <a:r>
              <a:rPr lang="en-US" sz="1600" b="1" dirty="0" smtClean="0">
                <a:solidFill>
                  <a:srgbClr val="1F497D"/>
                </a:solidFill>
                <a:latin typeface="Arial" charset="0"/>
                <a:ea typeface="ＭＳ Ｐゴシック" charset="0"/>
                <a:cs typeface="Arial" charset="0"/>
              </a:rPr>
              <a:t>For </a:t>
            </a:r>
            <a:r>
              <a:rPr lang="en-US" sz="1600" b="1" dirty="0">
                <a:solidFill>
                  <a:srgbClr val="1F497D"/>
                </a:solidFill>
                <a:latin typeface="Arial" charset="0"/>
                <a:ea typeface="ＭＳ Ｐゴシック" charset="0"/>
                <a:cs typeface="Arial" charset="0"/>
              </a:rPr>
              <a:t>all things </a:t>
            </a:r>
            <a:r>
              <a:rPr lang="en-US" sz="1600" b="1" dirty="0" smtClean="0">
                <a:solidFill>
                  <a:srgbClr val="1F497D"/>
                </a:solidFill>
                <a:latin typeface="Arial" charset="0"/>
                <a:ea typeface="ＭＳ Ｐゴシック" charset="0"/>
                <a:cs typeface="Arial" charset="0"/>
              </a:rPr>
              <a:t/>
            </a:r>
            <a:br>
              <a:rPr lang="en-US" sz="1600" b="1" dirty="0" smtClean="0">
                <a:solidFill>
                  <a:srgbClr val="1F497D"/>
                </a:solidFill>
                <a:latin typeface="Arial" charset="0"/>
                <a:ea typeface="ＭＳ Ｐゴシック" charset="0"/>
                <a:cs typeface="Arial" charset="0"/>
              </a:rPr>
            </a:br>
            <a:r>
              <a:rPr lang="en-US" sz="1600" b="1" dirty="0" smtClean="0">
                <a:solidFill>
                  <a:srgbClr val="1F497D"/>
                </a:solidFill>
                <a:latin typeface="Arial" charset="0"/>
                <a:ea typeface="ＭＳ Ｐゴシック" charset="0"/>
                <a:cs typeface="Arial" charset="0"/>
              </a:rPr>
              <a:t>NIEM: </a:t>
            </a:r>
          </a:p>
          <a:p>
            <a:pPr>
              <a:spcAft>
                <a:spcPts val="600"/>
              </a:spcAft>
            </a:pPr>
            <a:r>
              <a:rPr lang="en-US" sz="1600" u="sng" dirty="0" smtClean="0">
                <a:solidFill>
                  <a:srgbClr val="0070C0"/>
                </a:solidFill>
                <a:latin typeface="Arial" charset="0"/>
                <a:ea typeface="ＭＳ Ｐゴシック" charset="0"/>
                <a:hlinkClick r:id="rId11"/>
              </a:rPr>
              <a:t>NIEM.gov</a:t>
            </a:r>
            <a:endParaRPr lang="en-US" sz="1600" u="sng" dirty="0">
              <a:solidFill>
                <a:srgbClr val="0070C0"/>
              </a:solidFill>
              <a:latin typeface="Arial" charset="0"/>
              <a:ea typeface="ＭＳ Ｐゴシック" charset="0"/>
            </a:endParaRPr>
          </a:p>
          <a:p>
            <a:pPr>
              <a:spcAft>
                <a:spcPts val="600"/>
              </a:spcAft>
            </a:pPr>
            <a:endParaRPr lang="en-US" sz="1600" b="1" dirty="0">
              <a:solidFill>
                <a:srgbClr val="4BACC6">
                  <a:lumMod val="50000"/>
                </a:srgbClr>
              </a:solidFill>
              <a:latin typeface="Arial" charset="0"/>
              <a:ea typeface="ＭＳ Ｐゴシック" charset="0"/>
            </a:endParaRPr>
          </a:p>
        </p:txBody>
      </p:sp>
      <p:sp>
        <p:nvSpPr>
          <p:cNvPr id="47" name="Content Placeholder 22"/>
          <p:cNvSpPr txBox="1">
            <a:spLocks/>
          </p:cNvSpPr>
          <p:nvPr/>
        </p:nvSpPr>
        <p:spPr bwMode="auto">
          <a:xfrm>
            <a:off x="5774677" y="4826215"/>
            <a:ext cx="2984499" cy="10410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buClr>
                <a:srgbClr val="1F497D"/>
              </a:buClr>
            </a:pPr>
            <a:r>
              <a:rPr lang="en-US" sz="1600" b="1" dirty="0">
                <a:solidFill>
                  <a:srgbClr val="1F497D"/>
                </a:solidFill>
                <a:cs typeface="Arial" charset="0"/>
              </a:rPr>
              <a:t>For info on NIEM Engagement </a:t>
            </a:r>
            <a:r>
              <a:rPr lang="en-US" sz="1600" b="1" dirty="0" smtClean="0">
                <a:solidFill>
                  <a:srgbClr val="1F497D"/>
                </a:solidFill>
                <a:cs typeface="Arial" charset="0"/>
              </a:rPr>
              <a:t>Process:</a:t>
            </a:r>
            <a:endParaRPr lang="en-US" sz="1600" b="1" dirty="0">
              <a:solidFill>
                <a:srgbClr val="1F497D"/>
              </a:solidFill>
              <a:cs typeface="Arial" charset="0"/>
            </a:endParaRPr>
          </a:p>
          <a:p>
            <a:pPr eaLnBrk="1" hangingPunct="1">
              <a:spcBef>
                <a:spcPct val="20000"/>
              </a:spcBef>
              <a:buClr>
                <a:srgbClr val="1F497D"/>
              </a:buClr>
              <a:buFont typeface="Arial" charset="0"/>
              <a:buNone/>
            </a:pPr>
            <a:r>
              <a:rPr lang="en-US" sz="1400" dirty="0" smtClean="0">
                <a:solidFill>
                  <a:srgbClr val="0070C0"/>
                </a:solidFill>
                <a:cs typeface="Arial" charset="0"/>
                <a:hlinkClick r:id="rId12" action="ppaction://hlinkfile"/>
              </a:rPr>
              <a:t>NIEM.gov/</a:t>
            </a:r>
            <a:r>
              <a:rPr lang="en-US" sz="1400" dirty="0" err="1" smtClean="0">
                <a:solidFill>
                  <a:srgbClr val="0070C0"/>
                </a:solidFill>
                <a:cs typeface="Arial" charset="0"/>
                <a:hlinkClick r:id="rId12" action="ppaction://hlinkfile"/>
              </a:rPr>
              <a:t>roadmaptoadoption</a:t>
            </a:r>
            <a:endParaRPr lang="en-US" sz="1400" dirty="0" smtClean="0">
              <a:solidFill>
                <a:srgbClr val="0070C0"/>
              </a:solidFill>
              <a:cs typeface="Arial" charset="0"/>
            </a:endParaRPr>
          </a:p>
          <a:p>
            <a:pPr eaLnBrk="1" hangingPunct="1">
              <a:spcBef>
                <a:spcPct val="20000"/>
              </a:spcBef>
              <a:buClr>
                <a:srgbClr val="1F497D"/>
              </a:buClr>
              <a:buFont typeface="Arial" charset="0"/>
              <a:buNone/>
            </a:pPr>
            <a:endParaRPr lang="en-US" sz="1400" dirty="0">
              <a:solidFill>
                <a:srgbClr val="000000"/>
              </a:solidFill>
              <a:cs typeface="Arial"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185</a:t>
            </a:fld>
            <a:endParaRPr lang="en-US" dirty="0"/>
          </a:p>
        </p:txBody>
      </p:sp>
    </p:spTree>
    <p:extLst>
      <p:ext uri="{BB962C8B-B14F-4D97-AF65-F5344CB8AC3E}">
        <p14:creationId xmlns:p14="http://schemas.microsoft.com/office/powerpoint/2010/main" val="3949890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7364414" y="723900"/>
            <a:ext cx="1303336" cy="168277"/>
            <a:chOff x="7391401" y="695325"/>
            <a:chExt cx="1303336" cy="168277"/>
          </a:xfrm>
        </p:grpSpPr>
        <p:grpSp>
          <p:nvGrpSpPr>
            <p:cNvPr id="6" name="Group 7"/>
            <p:cNvGrpSpPr>
              <a:grpSpLocks/>
            </p:cNvGrpSpPr>
            <p:nvPr/>
          </p:nvGrpSpPr>
          <p:grpSpPr bwMode="auto">
            <a:xfrm>
              <a:off x="7391401" y="701678"/>
              <a:ext cx="1193800" cy="161924"/>
              <a:chOff x="3325036" y="4028407"/>
              <a:chExt cx="1466316" cy="198585"/>
            </a:xfrm>
          </p:grpSpPr>
          <p:cxnSp>
            <p:nvCxnSpPr>
              <p:cNvPr id="10" name="Straight Connector 9"/>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2" name="Oval 11"/>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3" name="Oval 12"/>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7" name="Oval 6"/>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8" name="Oval 7"/>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9" name="Oval 8"/>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14" name="Content Placeholder 8"/>
          <p:cNvSpPr>
            <a:spLocks noGrp="1"/>
          </p:cNvSpPr>
          <p:nvPr>
            <p:ph idx="1"/>
          </p:nvPr>
        </p:nvSpPr>
        <p:spPr>
          <a:xfrm>
            <a:off x="2073275" y="1314934"/>
            <a:ext cx="6613525" cy="1468437"/>
          </a:xfrm>
        </p:spPr>
        <p:txBody>
          <a:bodyPr/>
          <a:lstStyle/>
          <a:p>
            <a:pPr marL="0" indent="0">
              <a:spcBef>
                <a:spcPts val="0"/>
              </a:spcBef>
              <a:spcAft>
                <a:spcPts val="1200"/>
              </a:spcAft>
              <a:buFont typeface="Arial" charset="0"/>
              <a:buNone/>
              <a:defRPr/>
            </a:pPr>
            <a:r>
              <a:rPr lang="en-US" sz="1600" b="1" dirty="0">
                <a:solidFill>
                  <a:schemeClr val="tx2"/>
                </a:solidFill>
              </a:rPr>
              <a:t>Start your action plan and schedule your </a:t>
            </a:r>
            <a:r>
              <a:rPr lang="en-US" sz="1600" b="1" dirty="0" smtClean="0">
                <a:solidFill>
                  <a:schemeClr val="tx2"/>
                </a:solidFill>
              </a:rPr>
              <a:t>resources </a:t>
            </a:r>
            <a:br>
              <a:rPr lang="en-US" sz="1600" b="1" dirty="0" smtClean="0">
                <a:solidFill>
                  <a:schemeClr val="tx2"/>
                </a:solidFill>
              </a:rPr>
            </a:br>
            <a:r>
              <a:rPr lang="en-US" sz="1600" b="1" dirty="0" smtClean="0">
                <a:solidFill>
                  <a:schemeClr val="tx2"/>
                </a:solidFill>
              </a:rPr>
              <a:t>for </a:t>
            </a:r>
            <a:r>
              <a:rPr lang="en-US" sz="1600" b="1" dirty="0">
                <a:solidFill>
                  <a:schemeClr val="tx2"/>
                </a:solidFill>
              </a:rPr>
              <a:t>NIEM training!</a:t>
            </a:r>
          </a:p>
          <a:p>
            <a:pPr marL="0" indent="0">
              <a:spcBef>
                <a:spcPts val="0"/>
              </a:spcBef>
              <a:spcAft>
                <a:spcPts val="1200"/>
              </a:spcAft>
              <a:buFont typeface="Arial" charset="0"/>
              <a:buNone/>
              <a:defRPr/>
            </a:pPr>
            <a:r>
              <a:rPr lang="en-US" sz="1600" b="1" dirty="0"/>
              <a:t>Architects</a:t>
            </a:r>
            <a:r>
              <a:rPr lang="en-US" sz="1600" b="1" dirty="0" smtClean="0"/>
              <a:t>: </a:t>
            </a:r>
            <a:r>
              <a:rPr lang="en-US" sz="1600" dirty="0" smtClean="0"/>
              <a:t>NIEM 303</a:t>
            </a:r>
            <a:br>
              <a:rPr lang="en-US" sz="1600" dirty="0" smtClean="0"/>
            </a:br>
            <a:r>
              <a:rPr lang="en-US" sz="1600" b="1" dirty="0" smtClean="0"/>
              <a:t>Developers:  </a:t>
            </a:r>
            <a:r>
              <a:rPr lang="en-US" sz="1600" dirty="0" smtClean="0"/>
              <a:t>NIEM302 &amp; 303</a:t>
            </a:r>
            <a:endParaRPr lang="en-US" sz="1600" dirty="0"/>
          </a:p>
        </p:txBody>
      </p:sp>
      <p:sp>
        <p:nvSpPr>
          <p:cNvPr id="15" name="Title 2"/>
          <p:cNvSpPr>
            <a:spLocks noGrp="1"/>
          </p:cNvSpPr>
          <p:nvPr>
            <p:ph type="title"/>
          </p:nvPr>
        </p:nvSpPr>
        <p:spPr>
          <a:xfrm>
            <a:off x="255588" y="131763"/>
            <a:ext cx="6646862" cy="473075"/>
          </a:xfrm>
        </p:spPr>
        <p:txBody>
          <a:bodyPr>
            <a:normAutofit/>
          </a:bodyPr>
          <a:lstStyle/>
          <a:p>
            <a:pPr eaLnBrk="1" hangingPunct="1">
              <a:defRPr/>
            </a:pPr>
            <a:r>
              <a:rPr lang="en-US" sz="2800">
                <a:latin typeface="Arial" charset="0"/>
              </a:rPr>
              <a:t>Next Steps…</a:t>
            </a:r>
          </a:p>
        </p:txBody>
      </p:sp>
      <p:graphicFrame>
        <p:nvGraphicFramePr>
          <p:cNvPr id="16" name="Table 15"/>
          <p:cNvGraphicFramePr>
            <a:graphicFrameLocks noGrp="1"/>
          </p:cNvGraphicFramePr>
          <p:nvPr>
            <p:extLst>
              <p:ext uri="{D42A27DB-BD31-4B8C-83A1-F6EECF244321}">
                <p14:modId xmlns:p14="http://schemas.microsoft.com/office/powerpoint/2010/main" val="694025045"/>
              </p:ext>
            </p:extLst>
          </p:nvPr>
        </p:nvGraphicFramePr>
        <p:xfrm>
          <a:off x="525463" y="2878138"/>
          <a:ext cx="8285164" cy="2573384"/>
        </p:xfrm>
        <a:graphic>
          <a:graphicData uri="http://schemas.openxmlformats.org/drawingml/2006/table">
            <a:tbl>
              <a:tblPr firstRow="1" bandRow="1">
                <a:tableStyleId>{E8034E78-7F5D-4C2E-B375-FC64B27BC917}</a:tableStyleId>
              </a:tblPr>
              <a:tblGrid>
                <a:gridCol w="1582356"/>
                <a:gridCol w="957544"/>
                <a:gridCol w="957544"/>
                <a:gridCol w="957544"/>
                <a:gridCol w="957544"/>
                <a:gridCol w="957544"/>
                <a:gridCol w="957544"/>
                <a:gridCol w="957544"/>
              </a:tblGrid>
              <a:tr h="472410">
                <a:tc>
                  <a:txBody>
                    <a:bodyPr/>
                    <a:lstStyle/>
                    <a:p>
                      <a:pPr marL="0" algn="ctr"/>
                      <a:endParaRPr lang="en-US" sz="2500" dirty="0">
                        <a:latin typeface="+mj-lt"/>
                        <a:cs typeface="!PaulMaul"/>
                      </a:endParaRPr>
                    </a:p>
                  </a:txBody>
                  <a:tcPr marL="91437" marR="91437" marT="45713" marB="45713" anchor="ctr">
                    <a:lnL w="28575" cap="flat" cmpd="sng" algn="ctr">
                      <a:noFill/>
                      <a:prstDash val="solid"/>
                      <a:round/>
                      <a:headEnd type="none" w="med" len="med"/>
                      <a:tailEnd type="none" w="med" len="med"/>
                    </a:lnL>
                    <a:lnR w="28575" cap="flat" cmpd="sng" algn="ctr">
                      <a:solidFill>
                        <a:srgbClr val="D0D0D0"/>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rgbClr val="D0D0D0"/>
                      </a:solidFill>
                      <a:prstDash val="solid"/>
                      <a:round/>
                      <a:headEnd type="none" w="med" len="med"/>
                      <a:tailEnd type="none" w="med" len="med"/>
                    </a:lnB>
                    <a:noFill/>
                  </a:tcPr>
                </a:tc>
                <a:tc>
                  <a:txBody>
                    <a:bodyPr/>
                    <a:lstStyle/>
                    <a:p>
                      <a:pPr marL="0" algn="ctr"/>
                      <a:r>
                        <a:rPr lang="en-US" sz="1200" dirty="0" smtClean="0">
                          <a:latin typeface="+mj-lt"/>
                          <a:cs typeface="!PaulMaul"/>
                        </a:rPr>
                        <a:t>NIEM 100</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NIEM</a:t>
                      </a:r>
                      <a:r>
                        <a:rPr lang="en-US" sz="1200" baseline="0" dirty="0" smtClean="0">
                          <a:latin typeface="Arial"/>
                          <a:cs typeface="Arial"/>
                        </a:rPr>
                        <a:t> 101</a:t>
                      </a:r>
                      <a:endParaRPr lang="en-US" sz="1200" dirty="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NIEM</a:t>
                      </a:r>
                      <a:r>
                        <a:rPr lang="en-US" sz="1200" baseline="0" dirty="0" smtClean="0">
                          <a:latin typeface="Arial"/>
                          <a:cs typeface="Arial"/>
                        </a:rPr>
                        <a:t> 200</a:t>
                      </a:r>
                      <a:endParaRPr lang="en-US" sz="1200" dirty="0" smtClean="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300</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301</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302</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303</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548598">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Executive Managers</a:t>
                      </a:r>
                      <a:endParaRPr lang="en-US" sz="12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srgbClr val="D0D0D0"/>
                      </a:solidFill>
                      <a:prstDash val="solid"/>
                      <a:round/>
                      <a:headEnd type="none" w="med" len="med"/>
                      <a:tailEnd type="none" w="med" len="med"/>
                    </a:lnT>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48598">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Program and</a:t>
                      </a:r>
                      <a:r>
                        <a:rPr lang="en-US" sz="1200" b="1" baseline="0" dirty="0" smtClean="0">
                          <a:solidFill>
                            <a:srgbClr val="666869"/>
                          </a:solidFill>
                          <a:latin typeface="Arial" pitchFamily="34" charset="0"/>
                          <a:cs typeface="Arial" pitchFamily="34" charset="0"/>
                        </a:rPr>
                        <a:t> Project Managers</a:t>
                      </a:r>
                      <a:endParaRPr lang="en-US" sz="12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Architects</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Developers</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sp>
        <p:nvSpPr>
          <p:cNvPr id="17" name="Oval 16"/>
          <p:cNvSpPr>
            <a:spLocks noChangeAspect="1"/>
          </p:cNvSpPr>
          <p:nvPr/>
        </p:nvSpPr>
        <p:spPr>
          <a:xfrm>
            <a:off x="2420197" y="3460748"/>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 name="Oval 17"/>
          <p:cNvSpPr>
            <a:spLocks noChangeAspect="1"/>
          </p:cNvSpPr>
          <p:nvPr/>
        </p:nvSpPr>
        <p:spPr>
          <a:xfrm>
            <a:off x="8180910" y="4011083"/>
            <a:ext cx="301752" cy="301752"/>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a:outerShdw blurRad="40005" dist="22987" dir="5400000" algn="tl" rotWithShape="0">
              <a:prstClr val="black">
                <a:alpha val="35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 name="Oval 18"/>
          <p:cNvSpPr>
            <a:spLocks noChangeAspect="1"/>
          </p:cNvSpPr>
          <p:nvPr/>
        </p:nvSpPr>
        <p:spPr>
          <a:xfrm>
            <a:off x="2420197" y="401108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0" name="Oval 19"/>
          <p:cNvSpPr>
            <a:spLocks noChangeAspect="1"/>
          </p:cNvSpPr>
          <p:nvPr/>
        </p:nvSpPr>
        <p:spPr>
          <a:xfrm>
            <a:off x="3383281" y="455083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1" name="Oval 20"/>
          <p:cNvSpPr>
            <a:spLocks noChangeAspect="1"/>
          </p:cNvSpPr>
          <p:nvPr/>
        </p:nvSpPr>
        <p:spPr>
          <a:xfrm>
            <a:off x="3383281"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2" name="Oval 21"/>
          <p:cNvSpPr>
            <a:spLocks noChangeAspect="1"/>
          </p:cNvSpPr>
          <p:nvPr/>
        </p:nvSpPr>
        <p:spPr>
          <a:xfrm>
            <a:off x="4335780" y="401108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3" name="Oval 22"/>
          <p:cNvSpPr>
            <a:spLocks noChangeAspect="1"/>
          </p:cNvSpPr>
          <p:nvPr/>
        </p:nvSpPr>
        <p:spPr>
          <a:xfrm>
            <a:off x="5298864" y="455083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 name="Oval 23"/>
          <p:cNvSpPr>
            <a:spLocks noChangeAspect="1"/>
          </p:cNvSpPr>
          <p:nvPr/>
        </p:nvSpPr>
        <p:spPr>
          <a:xfrm>
            <a:off x="5298864"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 name="Oval 24"/>
          <p:cNvSpPr>
            <a:spLocks noChangeAspect="1"/>
          </p:cNvSpPr>
          <p:nvPr/>
        </p:nvSpPr>
        <p:spPr>
          <a:xfrm>
            <a:off x="6261948"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 name="Oval 25"/>
          <p:cNvSpPr>
            <a:spLocks noChangeAspect="1"/>
          </p:cNvSpPr>
          <p:nvPr/>
        </p:nvSpPr>
        <p:spPr>
          <a:xfrm>
            <a:off x="7193282"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 name="Oval 26"/>
          <p:cNvSpPr>
            <a:spLocks noChangeAspect="1"/>
          </p:cNvSpPr>
          <p:nvPr/>
        </p:nvSpPr>
        <p:spPr>
          <a:xfrm>
            <a:off x="8177531" y="455083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 name="Oval 27"/>
          <p:cNvSpPr>
            <a:spLocks noChangeAspect="1"/>
          </p:cNvSpPr>
          <p:nvPr/>
        </p:nvSpPr>
        <p:spPr>
          <a:xfrm>
            <a:off x="8177531"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nvGrpSpPr>
          <p:cNvPr id="29" name="Group 19"/>
          <p:cNvGrpSpPr>
            <a:grpSpLocks/>
          </p:cNvGrpSpPr>
          <p:nvPr/>
        </p:nvGrpSpPr>
        <p:grpSpPr bwMode="auto">
          <a:xfrm>
            <a:off x="3668713" y="5599113"/>
            <a:ext cx="5114925" cy="327025"/>
            <a:chOff x="2801199" y="3820583"/>
            <a:chExt cx="5115141" cy="328084"/>
          </a:xfrm>
        </p:grpSpPr>
        <p:sp>
          <p:nvSpPr>
            <p:cNvPr id="30" name="Oval 29"/>
            <p:cNvSpPr/>
            <p:nvPr/>
          </p:nvSpPr>
          <p:spPr>
            <a:xfrm>
              <a:off x="2801199" y="3841750"/>
              <a:ext cx="274320" cy="274320"/>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 name="Oval 30"/>
            <p:cNvSpPr>
              <a:spLocks noChangeAspect="1"/>
            </p:cNvSpPr>
            <p:nvPr/>
          </p:nvSpPr>
          <p:spPr>
            <a:xfrm>
              <a:off x="4826001" y="3852334"/>
              <a:ext cx="274320" cy="274320"/>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2" name="TextBox 31"/>
            <p:cNvSpPr txBox="1"/>
            <p:nvPr/>
          </p:nvSpPr>
          <p:spPr>
            <a:xfrm>
              <a:off x="3069497" y="3820583"/>
              <a:ext cx="1735211" cy="328084"/>
            </a:xfrm>
            <a:prstGeom prst="rect">
              <a:avLst/>
            </a:prstGeom>
          </p:spPr>
          <p:txBody>
            <a:bodyPr wrap="none">
              <a:normAutofit lnSpcReduction="10000"/>
            </a:bodyPr>
            <a:lstStyle/>
            <a:p>
              <a:pPr>
                <a:defRPr/>
              </a:pPr>
              <a:r>
                <a:rPr lang="en-US" sz="1600" dirty="0">
                  <a:solidFill>
                    <a:srgbClr val="646769"/>
                  </a:solidFill>
                  <a:latin typeface="Arial"/>
                  <a:cs typeface="Arial"/>
                </a:rPr>
                <a:t>= Required</a:t>
              </a:r>
            </a:p>
          </p:txBody>
        </p:sp>
        <p:sp>
          <p:nvSpPr>
            <p:cNvPr id="33" name="TextBox 32"/>
            <p:cNvSpPr txBox="1"/>
            <p:nvPr/>
          </p:nvSpPr>
          <p:spPr>
            <a:xfrm>
              <a:off x="5122222" y="3820583"/>
              <a:ext cx="2794118" cy="328084"/>
            </a:xfrm>
            <a:prstGeom prst="rect">
              <a:avLst/>
            </a:prstGeom>
          </p:spPr>
          <p:txBody>
            <a:bodyPr wrap="none">
              <a:normAutofit lnSpcReduction="10000"/>
            </a:bodyPr>
            <a:lstStyle/>
            <a:p>
              <a:pPr>
                <a:defRPr/>
              </a:pPr>
              <a:r>
                <a:rPr lang="en-US" sz="1600" dirty="0">
                  <a:solidFill>
                    <a:srgbClr val="646769"/>
                  </a:solidFill>
                  <a:latin typeface="Arial"/>
                  <a:cs typeface="Arial"/>
                </a:rPr>
                <a:t>= Optional depending on role</a:t>
              </a:r>
            </a:p>
          </p:txBody>
        </p:sp>
      </p:grpSp>
      <p:sp>
        <p:nvSpPr>
          <p:cNvPr id="34" name="Oval 33"/>
          <p:cNvSpPr>
            <a:spLocks noChangeAspect="1"/>
          </p:cNvSpPr>
          <p:nvPr/>
        </p:nvSpPr>
        <p:spPr>
          <a:xfrm>
            <a:off x="4339160" y="4540250"/>
            <a:ext cx="301752" cy="301752"/>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a:outerShdw blurRad="40005" dist="22987" dir="5400000" algn="tl" rotWithShape="0">
              <a:prstClr val="black">
                <a:alpha val="35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5" name="Oval 34"/>
          <p:cNvSpPr/>
          <p:nvPr/>
        </p:nvSpPr>
        <p:spPr>
          <a:xfrm>
            <a:off x="523875" y="1316038"/>
            <a:ext cx="1314450" cy="131603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8800" b="1" i="1" dirty="0">
              <a:latin typeface="Georgia"/>
              <a:cs typeface="Georgia"/>
            </a:endParaRPr>
          </a:p>
        </p:txBody>
      </p:sp>
      <p:pic>
        <p:nvPicPr>
          <p:cNvPr id="36" name="Picture 49"/>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812800" y="1611313"/>
            <a:ext cx="741363" cy="72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Oval 36"/>
          <p:cNvSpPr>
            <a:spLocks noChangeAspect="1"/>
          </p:cNvSpPr>
          <p:nvPr/>
        </p:nvSpPr>
        <p:spPr>
          <a:xfrm>
            <a:off x="2420197" y="453940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8" name="Oval 37"/>
          <p:cNvSpPr>
            <a:spLocks noChangeAspect="1"/>
          </p:cNvSpPr>
          <p:nvPr/>
        </p:nvSpPr>
        <p:spPr>
          <a:xfrm>
            <a:off x="2420197" y="504740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9" name="Oval 38"/>
          <p:cNvSpPr>
            <a:spLocks noChangeAspect="1"/>
          </p:cNvSpPr>
          <p:nvPr/>
        </p:nvSpPr>
        <p:spPr>
          <a:xfrm>
            <a:off x="3374389" y="401871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40" name="Oval 39"/>
          <p:cNvSpPr>
            <a:spLocks noChangeAspect="1"/>
          </p:cNvSpPr>
          <p:nvPr/>
        </p:nvSpPr>
        <p:spPr>
          <a:xfrm>
            <a:off x="3366961" y="3449678"/>
            <a:ext cx="301752" cy="301752"/>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a:outerShdw blurRad="40005" dist="22987" dir="5400000" algn="tl" rotWithShape="0">
              <a:prstClr val="black">
                <a:alpha val="35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 name="Slide Number Placeholder 2"/>
          <p:cNvSpPr>
            <a:spLocks noGrp="1"/>
          </p:cNvSpPr>
          <p:nvPr>
            <p:ph type="sldNum" sz="quarter" idx="4"/>
          </p:nvPr>
        </p:nvSpPr>
        <p:spPr/>
        <p:txBody>
          <a:bodyPr/>
          <a:lstStyle/>
          <a:p>
            <a:fld id="{6E6030FC-FB78-5E4D-92EA-5D9433591EA9}" type="slidenum">
              <a:rPr lang="en-US" smtClean="0"/>
              <a:pPr/>
              <a:t>186</a:t>
            </a:fld>
            <a:endParaRPr lang="en-US" dirty="0"/>
          </a:p>
        </p:txBody>
      </p:sp>
    </p:spTree>
    <p:extLst>
      <p:ext uri="{BB962C8B-B14F-4D97-AF65-F5344CB8AC3E}">
        <p14:creationId xmlns:p14="http://schemas.microsoft.com/office/powerpoint/2010/main" val="2204447427"/>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End of course</a:t>
            </a:r>
            <a:endParaRPr lang="en-US" dirty="0"/>
          </a:p>
        </p:txBody>
      </p:sp>
      <p:cxnSp>
        <p:nvCxnSpPr>
          <p:cNvPr id="7" name="Straight Connector 6"/>
          <p:cNvCxnSpPr/>
          <p:nvPr/>
        </p:nvCxnSpPr>
        <p:spPr bwMode="auto">
          <a:xfrm>
            <a:off x="1930400" y="2606675"/>
            <a:ext cx="5364163"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bwMode="auto">
          <a:xfrm>
            <a:off x="1930400" y="3609975"/>
            <a:ext cx="5364163"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nvGrpSpPr>
          <p:cNvPr id="23" name="Group 22"/>
          <p:cNvGrpSpPr/>
          <p:nvPr/>
        </p:nvGrpSpPr>
        <p:grpSpPr>
          <a:xfrm>
            <a:off x="7343000" y="295879"/>
            <a:ext cx="1736872" cy="773588"/>
            <a:chOff x="7343000" y="295879"/>
            <a:chExt cx="1736872" cy="773588"/>
          </a:xfrm>
        </p:grpSpPr>
        <p:sp>
          <p:nvSpPr>
            <p:cNvPr id="25" name="TextBox 24"/>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31" name="TextBox 30"/>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100</a:t>
              </a:r>
              <a:r>
                <a:rPr lang="en-US" sz="1200" b="1" dirty="0" smtClean="0">
                  <a:solidFill>
                    <a:srgbClr val="D9D9D9"/>
                  </a:solidFill>
                  <a:latin typeface="Arial"/>
                  <a:cs typeface="Arial"/>
                </a:rPr>
                <a:t>% complete</a:t>
              </a:r>
            </a:p>
          </p:txBody>
        </p:sp>
        <p:grpSp>
          <p:nvGrpSpPr>
            <p:cNvPr id="32" name="Group 31"/>
            <p:cNvGrpSpPr/>
            <p:nvPr/>
          </p:nvGrpSpPr>
          <p:grpSpPr>
            <a:xfrm>
              <a:off x="7612064" y="609600"/>
              <a:ext cx="1303336" cy="168277"/>
              <a:chOff x="7391401" y="695325"/>
              <a:chExt cx="1303336" cy="168277"/>
            </a:xfrm>
          </p:grpSpPr>
          <p:grpSp>
            <p:nvGrpSpPr>
              <p:cNvPr id="33" name="Group 7"/>
              <p:cNvGrpSpPr>
                <a:grpSpLocks/>
              </p:cNvGrpSpPr>
              <p:nvPr/>
            </p:nvGrpSpPr>
            <p:grpSpPr bwMode="auto">
              <a:xfrm>
                <a:off x="7391401" y="701678"/>
                <a:ext cx="1193800" cy="161924"/>
                <a:chOff x="3325036" y="4028407"/>
                <a:chExt cx="1466316" cy="198585"/>
              </a:xfrm>
            </p:grpSpPr>
            <p:cxnSp>
              <p:nvCxnSpPr>
                <p:cNvPr id="37" name="Straight Connector 36"/>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9" name="Oval 38"/>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0" name="Oval 39"/>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34" name="Oval 33"/>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5" name="Oval 34"/>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6" name="Oval 35"/>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187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Technical</a:t>
            </a:r>
          </a:p>
          <a:p>
            <a:pPr algn="ctr">
              <a:lnSpc>
                <a:spcPct val="90000"/>
              </a:lnSpc>
            </a:pPr>
            <a:r>
              <a:rPr lang="en-US" b="1" spc="-50" dirty="0">
                <a:solidFill>
                  <a:prstClr val="white"/>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Domain</a:t>
            </a:r>
          </a:p>
          <a:p>
            <a:pPr algn="ctr">
              <a:lnSpc>
                <a:spcPct val="90000"/>
              </a:lnSpc>
              <a:defRPr/>
            </a:pPr>
            <a:r>
              <a:rPr lang="en-US" b="1" spc="-50" dirty="0" smtClean="0">
                <a:solidFill>
                  <a:srgbClr val="304776"/>
                </a:solidFill>
                <a:cs typeface="Arial"/>
              </a:rPr>
              <a:t>Essentials</a:t>
            </a:r>
            <a:endParaRPr lang="en-US" b="1" spc="-50" dirty="0">
              <a:solidFill>
                <a:srgbClr val="304776"/>
              </a:solidFill>
              <a:cs typeface="Arial"/>
            </a:endParaRP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a:t>
            </a:r>
          </a:p>
          <a:p>
            <a:pPr algn="ctr">
              <a:lnSpc>
                <a:spcPct val="90000"/>
              </a:lnSpc>
              <a:defRPr/>
            </a:pPr>
            <a:r>
              <a:rPr lang="en-US" sz="1500" b="1" spc="-50" dirty="0" smtClean="0">
                <a:solidFill>
                  <a:srgbClr val="304776"/>
                </a:solidFill>
                <a:cs typeface="Arial"/>
              </a:rPr>
              <a:t>Basic</a:t>
            </a:r>
            <a:endParaRPr lang="en-US" sz="1500" b="1" spc="-50" dirty="0">
              <a:solidFill>
                <a:srgbClr val="304776"/>
              </a:solidFill>
              <a:cs typeface="Arial"/>
            </a:endParaRP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 Advanced</a:t>
            </a:r>
            <a:endParaRPr lang="en-US" sz="1500" b="1" spc="-50" dirty="0">
              <a:solidFill>
                <a:srgbClr val="304776"/>
              </a:solidFill>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 name="Title 2"/>
          <p:cNvSpPr>
            <a:spLocks noGrp="1"/>
          </p:cNvSpPr>
          <p:nvPr>
            <p:ph type="title"/>
          </p:nvPr>
        </p:nvSpPr>
        <p:spPr/>
        <p:txBody>
          <a:bodyPr/>
          <a:lstStyle/>
          <a:p>
            <a:r>
              <a:rPr lang="en-US" dirty="0" smtClean="0"/>
              <a:t>NIEM 301 – Technical Framework</a:t>
            </a:r>
            <a:endParaRPr lang="en-US" dirty="0"/>
          </a:p>
        </p:txBody>
      </p:sp>
      <p:grpSp>
        <p:nvGrpSpPr>
          <p:cNvPr id="55" name="Group 54"/>
          <p:cNvGrpSpPr/>
          <p:nvPr/>
        </p:nvGrpSpPr>
        <p:grpSpPr>
          <a:xfrm>
            <a:off x="7407343" y="730894"/>
            <a:ext cx="1235427" cy="143483"/>
            <a:chOff x="7407343" y="730894"/>
            <a:chExt cx="1235427" cy="143483"/>
          </a:xfrm>
        </p:grpSpPr>
        <p:cxnSp>
          <p:nvCxnSpPr>
            <p:cNvPr id="56" name="Straight Connector 55"/>
            <p:cNvCxnSpPr>
              <a:endCxn id="6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7" name="Oval 5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2" name="Oval 6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19</a:t>
            </a:fld>
            <a:endParaRPr lang="en-US" dirty="0"/>
          </a:p>
        </p:txBody>
      </p:sp>
    </p:spTree>
    <p:extLst>
      <p:ext uri="{BB962C8B-B14F-4D97-AF65-F5344CB8AC3E}">
        <p14:creationId xmlns:p14="http://schemas.microsoft.com/office/powerpoint/2010/main" val="11777184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Course objectives</a:t>
            </a:r>
            <a:endParaRPr lang="en-US"/>
          </a:p>
        </p:txBody>
      </p:sp>
      <p:sp>
        <p:nvSpPr>
          <p:cNvPr id="7" name="TextBox 6"/>
          <p:cNvSpPr txBox="1"/>
          <p:nvPr/>
        </p:nvSpPr>
        <p:spPr>
          <a:xfrm>
            <a:off x="6804024" y="1150938"/>
            <a:ext cx="1835009" cy="825500"/>
          </a:xfrm>
          <a:prstGeom prst="rect">
            <a:avLst/>
          </a:prstGeom>
        </p:spPr>
        <p:txBody>
          <a:bodyPr>
            <a:normAutofit/>
          </a:bodyPr>
          <a:lstStyle/>
          <a:p>
            <a:pPr>
              <a:spcAft>
                <a:spcPts val="600"/>
              </a:spcAft>
              <a:defRPr/>
            </a:pPr>
            <a:r>
              <a:rPr lang="en-US" b="1" dirty="0" smtClean="0">
                <a:solidFill>
                  <a:srgbClr val="1F497D"/>
                </a:solidFill>
                <a:latin typeface="Arial"/>
                <a:ea typeface="ＭＳ Ｐゴシック" charset="0"/>
                <a:cs typeface="Arial"/>
              </a:rPr>
              <a:t>DURATION</a:t>
            </a:r>
            <a:endParaRPr lang="en-US" b="1" dirty="0">
              <a:solidFill>
                <a:srgbClr val="1F497D"/>
              </a:solidFill>
              <a:latin typeface="Arial"/>
              <a:ea typeface="ＭＳ Ｐゴシック" charset="0"/>
              <a:cs typeface="Arial"/>
            </a:endParaRPr>
          </a:p>
          <a:p>
            <a:pPr>
              <a:defRPr/>
            </a:pPr>
            <a:r>
              <a:rPr lang="en-US" dirty="0">
                <a:solidFill>
                  <a:srgbClr val="686868"/>
                </a:solidFill>
                <a:latin typeface="Arial"/>
                <a:ea typeface="ＭＳ Ｐゴシック" charset="0"/>
                <a:cs typeface="Arial"/>
              </a:rPr>
              <a:t>5</a:t>
            </a:r>
            <a:r>
              <a:rPr lang="en-US" dirty="0" smtClean="0">
                <a:solidFill>
                  <a:srgbClr val="686868"/>
                </a:solidFill>
                <a:latin typeface="Arial"/>
                <a:ea typeface="ＭＳ Ｐゴシック" charset="0"/>
                <a:cs typeface="Arial"/>
              </a:rPr>
              <a:t> </a:t>
            </a:r>
            <a:r>
              <a:rPr lang="en-US" dirty="0">
                <a:solidFill>
                  <a:srgbClr val="686868"/>
                </a:solidFill>
                <a:latin typeface="Arial"/>
                <a:ea typeface="ＭＳ Ｐゴシック" charset="0"/>
                <a:cs typeface="Arial"/>
              </a:rPr>
              <a:t>Hours</a:t>
            </a:r>
          </a:p>
          <a:p>
            <a:pPr>
              <a:defRPr/>
            </a:pPr>
            <a:endParaRPr lang="en-US" dirty="0">
              <a:solidFill>
                <a:prstClr val="black">
                  <a:lumMod val="50000"/>
                  <a:lumOff val="50000"/>
                </a:prstClr>
              </a:solidFill>
              <a:latin typeface="Arial"/>
              <a:ea typeface="ＭＳ Ｐゴシック" charset="0"/>
              <a:cs typeface="Arial"/>
            </a:endParaRPr>
          </a:p>
        </p:txBody>
      </p:sp>
      <p:cxnSp>
        <p:nvCxnSpPr>
          <p:cNvPr id="8" name="Straight Connector 7"/>
          <p:cNvCxnSpPr/>
          <p:nvPr/>
        </p:nvCxnSpPr>
        <p:spPr>
          <a:xfrm>
            <a:off x="6804025" y="2106613"/>
            <a:ext cx="1966913"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6632575" y="946150"/>
            <a:ext cx="0" cy="4937125"/>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0" name="TextBox 9"/>
          <p:cNvSpPr txBox="1">
            <a:spLocks noChangeArrowheads="1"/>
          </p:cNvSpPr>
          <p:nvPr/>
        </p:nvSpPr>
        <p:spPr bwMode="auto">
          <a:xfrm>
            <a:off x="6772070" y="2276607"/>
            <a:ext cx="2277915" cy="39989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Aft>
                <a:spcPts val="600"/>
              </a:spcAft>
            </a:pPr>
            <a:r>
              <a:rPr lang="en-US" sz="1800" b="1" dirty="0" smtClean="0">
                <a:solidFill>
                  <a:srgbClr val="1F497D"/>
                </a:solidFill>
              </a:rPr>
              <a:t>PREREQUISITES</a:t>
            </a:r>
          </a:p>
          <a:p>
            <a:pPr eaLnBrk="1" hangingPunct="1"/>
            <a:r>
              <a:rPr lang="en-US" sz="1700" dirty="0">
                <a:solidFill>
                  <a:srgbClr val="646769"/>
                </a:solidFill>
              </a:rPr>
              <a:t>NIEM </a:t>
            </a:r>
            <a:r>
              <a:rPr lang="en-US" sz="1700" dirty="0" smtClean="0">
                <a:solidFill>
                  <a:srgbClr val="646769"/>
                </a:solidFill>
              </a:rPr>
              <a:t>300 (IEPD Discovery &amp; Development) </a:t>
            </a:r>
          </a:p>
          <a:p>
            <a:pPr eaLnBrk="1" hangingPunct="1"/>
            <a:endParaRPr lang="en-US" sz="1600" dirty="0">
              <a:solidFill>
                <a:srgbClr val="646769"/>
              </a:solidFill>
            </a:endParaRPr>
          </a:p>
          <a:p>
            <a:pPr eaLnBrk="1" hangingPunct="1"/>
            <a:r>
              <a:rPr lang="en-US" sz="1600" dirty="0" smtClean="0">
                <a:solidFill>
                  <a:srgbClr val="646769"/>
                </a:solidFill>
              </a:rPr>
              <a:t>In addition to this, intermediate-level </a:t>
            </a:r>
            <a:r>
              <a:rPr lang="en-US" sz="1600" dirty="0">
                <a:solidFill>
                  <a:srgbClr val="646769"/>
                </a:solidFill>
              </a:rPr>
              <a:t>knowledge of XML </a:t>
            </a:r>
            <a:r>
              <a:rPr lang="en-US" sz="1600" dirty="0" smtClean="0">
                <a:solidFill>
                  <a:srgbClr val="646769"/>
                </a:solidFill>
              </a:rPr>
              <a:t>schema </a:t>
            </a:r>
            <a:r>
              <a:rPr lang="en-US" sz="1600" dirty="0">
                <a:solidFill>
                  <a:srgbClr val="646769"/>
                </a:solidFill>
              </a:rPr>
              <a:t>standards, o</a:t>
            </a:r>
            <a:r>
              <a:rPr lang="en-US" sz="1600" dirty="0" smtClean="0">
                <a:solidFill>
                  <a:srgbClr val="646769"/>
                </a:solidFill>
              </a:rPr>
              <a:t>bject</a:t>
            </a:r>
            <a:r>
              <a:rPr lang="en-US" sz="1600" dirty="0">
                <a:solidFill>
                  <a:srgbClr val="646769"/>
                </a:solidFill>
              </a:rPr>
              <a:t>-oriented design concepts, and software development </a:t>
            </a:r>
            <a:r>
              <a:rPr lang="en-US" sz="1600" dirty="0" smtClean="0">
                <a:solidFill>
                  <a:srgbClr val="646769"/>
                </a:solidFill>
              </a:rPr>
              <a:t>constructs may be useful.</a:t>
            </a:r>
            <a:endParaRPr lang="en-US" sz="1600" dirty="0">
              <a:solidFill>
                <a:srgbClr val="646769"/>
              </a:solidFill>
            </a:endParaRPr>
          </a:p>
        </p:txBody>
      </p:sp>
      <p:sp>
        <p:nvSpPr>
          <p:cNvPr id="11" name="Content Placeholder 2"/>
          <p:cNvSpPr txBox="1">
            <a:spLocks/>
          </p:cNvSpPr>
          <p:nvPr/>
        </p:nvSpPr>
        <p:spPr>
          <a:xfrm>
            <a:off x="324069" y="945931"/>
            <a:ext cx="5962431" cy="4937782"/>
          </a:xfrm>
          <a:prstGeom prst="rect">
            <a:avLst/>
          </a:prstGeom>
        </p:spPr>
        <p:txBody>
          <a:bodyPr vert="horz" lIns="91440" tIns="45720" rIns="91440" bIns="45720" rtlCol="0">
            <a:normAutofit fontScale="77500" lnSpcReduction="20000"/>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14000"/>
              </a:lnSpc>
            </a:pPr>
            <a:r>
              <a:rPr lang="en-US" dirty="0">
                <a:solidFill>
                  <a:schemeClr val="tx1"/>
                </a:solidFill>
              </a:rPr>
              <a:t>Welcome to the </a:t>
            </a:r>
            <a:r>
              <a:rPr lang="en-US" b="1" dirty="0">
                <a:solidFill>
                  <a:schemeClr val="tx1"/>
                </a:solidFill>
              </a:rPr>
              <a:t>NIEM 301: NIEM Advanced Technical Concepts </a:t>
            </a:r>
            <a:r>
              <a:rPr lang="en-US" dirty="0">
                <a:solidFill>
                  <a:schemeClr val="tx1"/>
                </a:solidFill>
              </a:rPr>
              <a:t>course</a:t>
            </a:r>
            <a:r>
              <a:rPr lang="en-US" dirty="0" smtClean="0">
                <a:solidFill>
                  <a:schemeClr val="tx1"/>
                </a:solidFill>
              </a:rPr>
              <a:t>.</a:t>
            </a:r>
          </a:p>
          <a:p>
            <a:pPr>
              <a:lnSpc>
                <a:spcPct val="114000"/>
              </a:lnSpc>
            </a:pPr>
            <a:endParaRPr lang="en-US" dirty="0">
              <a:solidFill>
                <a:schemeClr val="tx1"/>
              </a:solidFill>
            </a:endParaRPr>
          </a:p>
          <a:p>
            <a:pPr marL="17145" marR="12700" indent="-5080">
              <a:lnSpc>
                <a:spcPct val="116300"/>
              </a:lnSpc>
              <a:spcAft>
                <a:spcPts val="1200"/>
              </a:spcAft>
            </a:pPr>
            <a:r>
              <a:rPr lang="en-US" dirty="0">
                <a:solidFill>
                  <a:srgbClr val="706E70"/>
                </a:solidFill>
              </a:rPr>
              <a:t>This</a:t>
            </a:r>
            <a:r>
              <a:rPr lang="en-US" spc="30" dirty="0">
                <a:solidFill>
                  <a:srgbClr val="706E70"/>
                </a:solidFill>
              </a:rPr>
              <a:t> </a:t>
            </a:r>
            <a:r>
              <a:rPr lang="en-US" spc="20" dirty="0">
                <a:solidFill>
                  <a:srgbClr val="706E70"/>
                </a:solidFill>
              </a:rPr>
              <a:t>course</a:t>
            </a:r>
            <a:r>
              <a:rPr lang="en-US" spc="30" dirty="0">
                <a:solidFill>
                  <a:srgbClr val="706E70"/>
                </a:solidFill>
              </a:rPr>
              <a:t> </a:t>
            </a:r>
            <a:r>
              <a:rPr lang="en-US" spc="20" dirty="0">
                <a:solidFill>
                  <a:srgbClr val="706E70"/>
                </a:solidFill>
              </a:rPr>
              <a:t>is</a:t>
            </a:r>
            <a:r>
              <a:rPr lang="en-US" spc="-35" dirty="0">
                <a:solidFill>
                  <a:srgbClr val="706E70"/>
                </a:solidFill>
              </a:rPr>
              <a:t> </a:t>
            </a:r>
            <a:r>
              <a:rPr lang="en-US" spc="15" dirty="0">
                <a:solidFill>
                  <a:srgbClr val="706E70"/>
                </a:solidFill>
              </a:rPr>
              <a:t>designed</a:t>
            </a:r>
            <a:r>
              <a:rPr lang="en-US" spc="55" dirty="0">
                <a:solidFill>
                  <a:srgbClr val="706E70"/>
                </a:solidFill>
              </a:rPr>
              <a:t> </a:t>
            </a:r>
            <a:r>
              <a:rPr lang="en-US" dirty="0">
                <a:solidFill>
                  <a:srgbClr val="706E70"/>
                </a:solidFill>
              </a:rPr>
              <a:t>to</a:t>
            </a:r>
            <a:r>
              <a:rPr lang="en-US" spc="50" dirty="0">
                <a:solidFill>
                  <a:srgbClr val="706E70"/>
                </a:solidFill>
              </a:rPr>
              <a:t> </a:t>
            </a:r>
            <a:r>
              <a:rPr lang="en-US" spc="10" dirty="0">
                <a:solidFill>
                  <a:srgbClr val="706E70"/>
                </a:solidFill>
              </a:rPr>
              <a:t>provide</a:t>
            </a:r>
            <a:r>
              <a:rPr lang="en-US" spc="-20" dirty="0">
                <a:solidFill>
                  <a:srgbClr val="706E70"/>
                </a:solidFill>
              </a:rPr>
              <a:t> </a:t>
            </a:r>
            <a:r>
              <a:rPr lang="en-US" spc="25" dirty="0">
                <a:solidFill>
                  <a:srgbClr val="706E70"/>
                </a:solidFill>
              </a:rPr>
              <a:t>you</a:t>
            </a:r>
            <a:r>
              <a:rPr lang="en-US" spc="-5" dirty="0">
                <a:solidFill>
                  <a:srgbClr val="706E70"/>
                </a:solidFill>
              </a:rPr>
              <a:t> </a:t>
            </a:r>
            <a:r>
              <a:rPr lang="en-US" spc="15" dirty="0">
                <a:solidFill>
                  <a:srgbClr val="706E70"/>
                </a:solidFill>
              </a:rPr>
              <a:t>with</a:t>
            </a:r>
            <a:r>
              <a:rPr lang="en-US" spc="5" dirty="0">
                <a:solidFill>
                  <a:srgbClr val="706E70"/>
                </a:solidFill>
              </a:rPr>
              <a:t> </a:t>
            </a:r>
            <a:r>
              <a:rPr lang="en-US" spc="15" dirty="0">
                <a:solidFill>
                  <a:srgbClr val="706E70"/>
                </a:solidFill>
              </a:rPr>
              <a:t>the</a:t>
            </a:r>
            <a:r>
              <a:rPr lang="en-US" spc="20" dirty="0">
                <a:solidFill>
                  <a:srgbClr val="706E70"/>
                </a:solidFill>
              </a:rPr>
              <a:t> </a:t>
            </a:r>
            <a:r>
              <a:rPr lang="en-US" spc="5" dirty="0">
                <a:solidFill>
                  <a:srgbClr val="706E70"/>
                </a:solidFill>
              </a:rPr>
              <a:t>technical</a:t>
            </a:r>
            <a:r>
              <a:rPr lang="en-US" spc="45" dirty="0">
                <a:solidFill>
                  <a:srgbClr val="706E70"/>
                </a:solidFill>
              </a:rPr>
              <a:t> </a:t>
            </a:r>
            <a:r>
              <a:rPr lang="en-US" spc="15" dirty="0">
                <a:solidFill>
                  <a:srgbClr val="706E70"/>
                </a:solidFill>
              </a:rPr>
              <a:t>knowledge</a:t>
            </a:r>
            <a:r>
              <a:rPr lang="en-US" spc="5" dirty="0">
                <a:solidFill>
                  <a:srgbClr val="706E70"/>
                </a:solidFill>
              </a:rPr>
              <a:t> </a:t>
            </a:r>
            <a:r>
              <a:rPr lang="en-US" spc="10" dirty="0">
                <a:solidFill>
                  <a:srgbClr val="706E70"/>
                </a:solidFill>
              </a:rPr>
              <a:t>necessary </a:t>
            </a:r>
            <a:r>
              <a:rPr lang="en-US" spc="15" dirty="0">
                <a:solidFill>
                  <a:srgbClr val="706E70"/>
                </a:solidFill>
              </a:rPr>
              <a:t>to develo</a:t>
            </a:r>
            <a:r>
              <a:rPr lang="en-US" spc="75" dirty="0">
                <a:solidFill>
                  <a:srgbClr val="706E70"/>
                </a:solidFill>
              </a:rPr>
              <a:t>p</a:t>
            </a:r>
            <a:r>
              <a:rPr lang="en-US" spc="130" dirty="0">
                <a:solidFill>
                  <a:srgbClr val="8E8E90"/>
                </a:solidFill>
              </a:rPr>
              <a:t>,</a:t>
            </a:r>
            <a:r>
              <a:rPr lang="en-US" spc="-140" dirty="0">
                <a:solidFill>
                  <a:srgbClr val="8E8E90"/>
                </a:solidFill>
              </a:rPr>
              <a:t> </a:t>
            </a:r>
            <a:r>
              <a:rPr lang="en-US" spc="5" dirty="0">
                <a:solidFill>
                  <a:srgbClr val="706E70"/>
                </a:solidFill>
              </a:rPr>
              <a:t>understand,</a:t>
            </a:r>
            <a:r>
              <a:rPr lang="en-US" spc="60" dirty="0">
                <a:solidFill>
                  <a:srgbClr val="706E70"/>
                </a:solidFill>
              </a:rPr>
              <a:t> </a:t>
            </a:r>
            <a:r>
              <a:rPr lang="en-US" spc="25" dirty="0">
                <a:solidFill>
                  <a:srgbClr val="706E70"/>
                </a:solidFill>
              </a:rPr>
              <a:t>and</a:t>
            </a:r>
            <a:r>
              <a:rPr lang="en-US" spc="-20" dirty="0">
                <a:solidFill>
                  <a:srgbClr val="706E70"/>
                </a:solidFill>
              </a:rPr>
              <a:t> </a:t>
            </a:r>
            <a:r>
              <a:rPr lang="en-US" spc="20" dirty="0">
                <a:solidFill>
                  <a:srgbClr val="706E70"/>
                </a:solidFill>
              </a:rPr>
              <a:t>use</a:t>
            </a:r>
            <a:r>
              <a:rPr lang="en-US" spc="45" dirty="0">
                <a:solidFill>
                  <a:srgbClr val="706E70"/>
                </a:solidFill>
              </a:rPr>
              <a:t> </a:t>
            </a:r>
            <a:r>
              <a:rPr lang="en-US" spc="10" dirty="0">
                <a:solidFill>
                  <a:srgbClr val="706E70"/>
                </a:solidFill>
              </a:rPr>
              <a:t>National</a:t>
            </a:r>
            <a:r>
              <a:rPr lang="en-US" spc="40" dirty="0">
                <a:solidFill>
                  <a:srgbClr val="706E70"/>
                </a:solidFill>
              </a:rPr>
              <a:t> </a:t>
            </a:r>
            <a:r>
              <a:rPr lang="en-US" spc="5" dirty="0">
                <a:solidFill>
                  <a:srgbClr val="5D595D"/>
                </a:solidFill>
              </a:rPr>
              <a:t>Information</a:t>
            </a:r>
            <a:r>
              <a:rPr lang="en-US" spc="55" dirty="0">
                <a:solidFill>
                  <a:srgbClr val="5D595D"/>
                </a:solidFill>
              </a:rPr>
              <a:t> </a:t>
            </a:r>
            <a:r>
              <a:rPr lang="en-US" spc="10" dirty="0">
                <a:solidFill>
                  <a:srgbClr val="706E70"/>
                </a:solidFill>
              </a:rPr>
              <a:t>Exchange</a:t>
            </a:r>
            <a:r>
              <a:rPr lang="en-US" spc="5" dirty="0">
                <a:solidFill>
                  <a:srgbClr val="706E70"/>
                </a:solidFill>
              </a:rPr>
              <a:t> </a:t>
            </a:r>
            <a:r>
              <a:rPr lang="en-US" spc="20" dirty="0">
                <a:solidFill>
                  <a:srgbClr val="706E70"/>
                </a:solidFill>
              </a:rPr>
              <a:t>Model</a:t>
            </a:r>
            <a:r>
              <a:rPr lang="en-US" spc="-10" dirty="0">
                <a:solidFill>
                  <a:srgbClr val="706E70"/>
                </a:solidFill>
              </a:rPr>
              <a:t> </a:t>
            </a:r>
            <a:r>
              <a:rPr lang="en-US" spc="5" dirty="0">
                <a:solidFill>
                  <a:srgbClr val="706E70"/>
                </a:solidFill>
              </a:rPr>
              <a:t>(</a:t>
            </a:r>
            <a:r>
              <a:rPr lang="en-US" spc="10" dirty="0">
                <a:solidFill>
                  <a:srgbClr val="706E70"/>
                </a:solidFill>
              </a:rPr>
              <a:t>NIEM</a:t>
            </a:r>
            <a:r>
              <a:rPr lang="en-US" spc="5" dirty="0">
                <a:solidFill>
                  <a:srgbClr val="706E70"/>
                </a:solidFill>
              </a:rPr>
              <a:t>)-conformant</a:t>
            </a:r>
            <a:r>
              <a:rPr lang="en-US" spc="80" dirty="0">
                <a:solidFill>
                  <a:srgbClr val="706E70"/>
                </a:solidFill>
              </a:rPr>
              <a:t> </a:t>
            </a:r>
            <a:r>
              <a:rPr lang="en-US" spc="10" dirty="0">
                <a:solidFill>
                  <a:srgbClr val="706E70"/>
                </a:solidFill>
              </a:rPr>
              <a:t>XML</a:t>
            </a:r>
            <a:r>
              <a:rPr lang="en-US" spc="45" dirty="0">
                <a:solidFill>
                  <a:srgbClr val="706E70"/>
                </a:solidFill>
              </a:rPr>
              <a:t> </a:t>
            </a:r>
            <a:r>
              <a:rPr lang="en-US" spc="10" dirty="0">
                <a:solidFill>
                  <a:srgbClr val="706E70"/>
                </a:solidFill>
              </a:rPr>
              <a:t>schemas</a:t>
            </a:r>
            <a:r>
              <a:rPr lang="en-US" spc="65" dirty="0">
                <a:solidFill>
                  <a:srgbClr val="706E70"/>
                </a:solidFill>
              </a:rPr>
              <a:t> </a:t>
            </a:r>
            <a:r>
              <a:rPr lang="en-US" spc="25" dirty="0">
                <a:solidFill>
                  <a:srgbClr val="706E70"/>
                </a:solidFill>
              </a:rPr>
              <a:t>and</a:t>
            </a:r>
            <a:r>
              <a:rPr lang="en-US" spc="-20" dirty="0">
                <a:solidFill>
                  <a:srgbClr val="706E70"/>
                </a:solidFill>
              </a:rPr>
              <a:t> </a:t>
            </a:r>
            <a:r>
              <a:rPr lang="en-US" spc="5" dirty="0">
                <a:solidFill>
                  <a:srgbClr val="706E70"/>
                </a:solidFill>
              </a:rPr>
              <a:t>artifact</a:t>
            </a:r>
            <a:r>
              <a:rPr lang="en-US" spc="75" dirty="0">
                <a:solidFill>
                  <a:srgbClr val="706E70"/>
                </a:solidFill>
              </a:rPr>
              <a:t>s</a:t>
            </a:r>
            <a:r>
              <a:rPr lang="en-US" spc="155" dirty="0" smtClean="0">
                <a:solidFill>
                  <a:srgbClr val="8E8E90"/>
                </a:solidFill>
              </a:rPr>
              <a:t>.</a:t>
            </a:r>
          </a:p>
          <a:p>
            <a:pPr marL="17145" marR="12700" indent="-5080">
              <a:lnSpc>
                <a:spcPct val="116300"/>
              </a:lnSpc>
            </a:pPr>
            <a:endParaRPr lang="en-US" spc="155" dirty="0">
              <a:solidFill>
                <a:srgbClr val="8E8E90"/>
              </a:solidFill>
            </a:endParaRPr>
          </a:p>
          <a:p>
            <a:pPr marL="17145" marR="12700" indent="-5080">
              <a:lnSpc>
                <a:spcPct val="116300"/>
              </a:lnSpc>
            </a:pPr>
            <a:r>
              <a:rPr lang="en-US" sz="2100" b="1" spc="5" dirty="0">
                <a:solidFill>
                  <a:srgbClr val="1F497D"/>
                </a:solidFill>
              </a:rPr>
              <a:t>By the end of this course, you’ll be able to:</a:t>
            </a:r>
          </a:p>
          <a:p>
            <a:pPr marL="354965" marR="12700" indent="-342900">
              <a:lnSpc>
                <a:spcPct val="116300"/>
              </a:lnSpc>
              <a:buClrTx/>
              <a:buFont typeface="Arial" pitchFamily="34" charset="0"/>
              <a:buChar char="•"/>
            </a:pPr>
            <a:r>
              <a:rPr lang="en-US" sz="2100" spc="5" dirty="0">
                <a:solidFill>
                  <a:srgbClr val="706E70"/>
                </a:solidFill>
              </a:rPr>
              <a:t>Describe NIEM’s technical architecture</a:t>
            </a:r>
          </a:p>
          <a:p>
            <a:pPr marL="354965" marR="12700" indent="-342900">
              <a:lnSpc>
                <a:spcPct val="116300"/>
              </a:lnSpc>
              <a:buClrTx/>
              <a:buFont typeface="Arial" pitchFamily="34" charset="0"/>
              <a:buChar char="•"/>
            </a:pPr>
            <a:r>
              <a:rPr lang="en-US" sz="2100" spc="5" dirty="0">
                <a:solidFill>
                  <a:srgbClr val="706E70"/>
                </a:solidFill>
              </a:rPr>
              <a:t>Understand the NIEM Naming and Design Rules (NDR) and how these rules influence the development of NIEM-conformant XML schema document sets</a:t>
            </a:r>
          </a:p>
          <a:p>
            <a:pPr marL="354965" marR="12700" indent="-342900">
              <a:lnSpc>
                <a:spcPct val="116300"/>
              </a:lnSpc>
              <a:buClrTx/>
              <a:buFont typeface="Arial" pitchFamily="34" charset="0"/>
              <a:buChar char="•"/>
            </a:pPr>
            <a:r>
              <a:rPr lang="en-US" sz="2100" spc="5" dirty="0" smtClean="0">
                <a:solidFill>
                  <a:srgbClr val="706E70"/>
                </a:solidFill>
              </a:rPr>
              <a:t>Develop NIEM-conformant schemas that reflect the needs of an individual exchange using NIEM XML constructs</a:t>
            </a:r>
            <a:endParaRPr lang="en-US" sz="2100" spc="5" dirty="0">
              <a:solidFill>
                <a:srgbClr val="706E70"/>
              </a:solidFill>
            </a:endParaRPr>
          </a:p>
          <a:p>
            <a:pPr marL="354965" marR="12700" indent="-342900">
              <a:lnSpc>
                <a:spcPct val="116300"/>
              </a:lnSpc>
              <a:buClrTx/>
              <a:buFont typeface="Arial" pitchFamily="34" charset="0"/>
              <a:buChar char="•"/>
            </a:pPr>
            <a:r>
              <a:rPr lang="en-US" sz="2100" spc="5" dirty="0">
                <a:solidFill>
                  <a:srgbClr val="706E70"/>
                </a:solidFill>
              </a:rPr>
              <a:t>Create XML artifacts required in an Information Exchange Package Document (IEPD)</a:t>
            </a:r>
          </a:p>
        </p:txBody>
      </p:sp>
      <p:cxnSp>
        <p:nvCxnSpPr>
          <p:cNvPr id="12" name="Straight Connector 11"/>
          <p:cNvCxnSpPr/>
          <p:nvPr/>
        </p:nvCxnSpPr>
        <p:spPr>
          <a:xfrm flipV="1">
            <a:off x="421695" y="2958957"/>
            <a:ext cx="5903432" cy="2808"/>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a:t>
            </a:fld>
            <a:endParaRPr lang="en-US" dirty="0"/>
          </a:p>
        </p:txBody>
      </p:sp>
    </p:spTree>
    <p:extLst>
      <p:ext uri="{BB962C8B-B14F-4D97-AF65-F5344CB8AC3E}">
        <p14:creationId xmlns:p14="http://schemas.microsoft.com/office/powerpoint/2010/main" val="28921303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29" name="Title 2"/>
          <p:cNvSpPr>
            <a:spLocks noGrp="1"/>
          </p:cNvSpPr>
          <p:nvPr>
            <p:ph type="title"/>
          </p:nvPr>
        </p:nvSpPr>
        <p:spPr>
          <a:xfrm>
            <a:off x="255754" y="131380"/>
            <a:ext cx="6983246" cy="472966"/>
          </a:xfrm>
        </p:spPr>
        <p:txBody>
          <a:bodyPr>
            <a:normAutofit fontScale="90000"/>
          </a:bodyPr>
          <a:lstStyle/>
          <a:p>
            <a:r>
              <a:rPr lang="en-US" dirty="0" smtClean="0"/>
              <a:t>module </a:t>
            </a:r>
            <a:r>
              <a:rPr lang="en-US" dirty="0" smtClean="0"/>
              <a:t>2 – NIEM Technical Architecture</a:t>
            </a:r>
          </a:p>
        </p:txBody>
      </p:sp>
      <p:sp>
        <p:nvSpPr>
          <p:cNvPr id="6" name="Content Placeholder 2"/>
          <p:cNvSpPr txBox="1">
            <a:spLocks/>
          </p:cNvSpPr>
          <p:nvPr/>
        </p:nvSpPr>
        <p:spPr>
          <a:xfrm>
            <a:off x="323850" y="1066800"/>
            <a:ext cx="8362950" cy="452120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This </a:t>
            </a:r>
            <a:r>
              <a:rPr lang="en-US" sz="2600" b="1" dirty="0" smtClean="0">
                <a:solidFill>
                  <a:srgbClr val="1F497D"/>
                </a:solidFill>
              </a:rPr>
              <a:t>module </a:t>
            </a:r>
            <a:r>
              <a:rPr lang="en-US" sz="2600" b="1" dirty="0">
                <a:solidFill>
                  <a:srgbClr val="1F497D"/>
                </a:solidFill>
              </a:rPr>
              <a:t>will include the following sections:</a:t>
            </a:r>
          </a:p>
          <a:p>
            <a:pPr marL="0" indent="0">
              <a:buNone/>
              <a:defRPr/>
            </a:pPr>
            <a:r>
              <a:rPr lang="en-US" sz="2600" b="1" dirty="0">
                <a:solidFill>
                  <a:srgbClr val="1F497D"/>
                </a:solidFill>
              </a:rPr>
              <a:t> </a:t>
            </a:r>
          </a:p>
          <a:p>
            <a:pPr marL="0" indent="0">
              <a:spcBef>
                <a:spcPts val="1632"/>
              </a:spcBef>
              <a:spcAft>
                <a:spcPts val="600"/>
              </a:spcAft>
              <a:buNone/>
              <a:defRPr/>
            </a:pPr>
            <a:r>
              <a:rPr lang="en-US" dirty="0">
                <a:solidFill>
                  <a:srgbClr val="646769"/>
                </a:solidFill>
              </a:rPr>
              <a:t>2.1 – Technical Framework </a:t>
            </a:r>
          </a:p>
          <a:p>
            <a:pPr marL="0" indent="0">
              <a:spcBef>
                <a:spcPts val="1632"/>
              </a:spcBef>
              <a:spcAft>
                <a:spcPts val="600"/>
              </a:spcAft>
              <a:buNone/>
              <a:defRPr/>
            </a:pPr>
            <a:r>
              <a:rPr lang="en-US" dirty="0">
                <a:solidFill>
                  <a:srgbClr val="646769"/>
                </a:solidFill>
              </a:rPr>
              <a:t>2.2 – Abstraction Layers </a:t>
            </a:r>
          </a:p>
          <a:p>
            <a:pPr marL="0" indent="0">
              <a:spcBef>
                <a:spcPts val="1632"/>
              </a:spcBef>
              <a:spcAft>
                <a:spcPts val="600"/>
              </a:spcAft>
              <a:buNone/>
              <a:defRPr/>
            </a:pPr>
            <a:r>
              <a:rPr lang="en-US" dirty="0">
                <a:solidFill>
                  <a:srgbClr val="646769"/>
                </a:solidFill>
              </a:rPr>
              <a:t>2.3 – </a:t>
            </a:r>
            <a:r>
              <a:rPr lang="en-US" dirty="0" smtClean="0">
                <a:solidFill>
                  <a:srgbClr val="646769"/>
                </a:solidFill>
              </a:rPr>
              <a:t>Domain Essentials </a:t>
            </a:r>
            <a:endParaRPr lang="en-US" dirty="0">
              <a:solidFill>
                <a:srgbClr val="646769"/>
              </a:solidFill>
            </a:endParaRPr>
          </a:p>
        </p:txBody>
      </p:sp>
      <p:cxnSp>
        <p:nvCxnSpPr>
          <p:cNvPr id="15" name="Straight Connector 14"/>
          <p:cNvCxnSpPr/>
          <p:nvPr/>
        </p:nvCxnSpPr>
        <p:spPr>
          <a:xfrm>
            <a:off x="436538" y="2598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36538" y="3233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20</a:t>
            </a:fld>
            <a:endParaRPr lang="en-US" dirty="0"/>
          </a:p>
        </p:txBody>
      </p:sp>
    </p:spTree>
    <p:extLst>
      <p:ext uri="{BB962C8B-B14F-4D97-AF65-F5344CB8AC3E}">
        <p14:creationId xmlns:p14="http://schemas.microsoft.com/office/powerpoint/2010/main" val="246190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3" name="Title 2"/>
          <p:cNvSpPr>
            <a:spLocks noGrp="1"/>
          </p:cNvSpPr>
          <p:nvPr>
            <p:ph type="title"/>
          </p:nvPr>
        </p:nvSpPr>
        <p:spPr/>
        <p:txBody>
          <a:bodyPr>
            <a:normAutofit/>
          </a:bodyPr>
          <a:lstStyle/>
          <a:p>
            <a:r>
              <a:rPr lang="en-US" dirty="0" smtClean="0"/>
              <a:t>module </a:t>
            </a:r>
            <a:r>
              <a:rPr lang="en-US" dirty="0" smtClean="0"/>
              <a:t>2.1 – Technical Framework</a:t>
            </a:r>
          </a:p>
        </p:txBody>
      </p:sp>
      <p:sp>
        <p:nvSpPr>
          <p:cNvPr id="305154" name="SHP_264"/>
          <p:cNvSpPr>
            <a:spLocks noChangeArrowheads="1"/>
          </p:cNvSpPr>
          <p:nvPr/>
        </p:nvSpPr>
        <p:spPr bwMode="auto">
          <a:xfrm>
            <a:off x="381000" y="148243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600" b="1" dirty="0">
                <a:solidFill>
                  <a:srgbClr val="1F497D"/>
                </a:solidFill>
              </a:rPr>
              <a:t>After this </a:t>
            </a:r>
            <a:r>
              <a:rPr lang="en-US" sz="2600" b="1" dirty="0" smtClean="0">
                <a:solidFill>
                  <a:srgbClr val="1F497D"/>
                </a:solidFill>
              </a:rPr>
              <a:t>module, </a:t>
            </a:r>
            <a:r>
              <a:rPr lang="en-US" sz="2600" b="1" dirty="0" smtClean="0">
                <a:solidFill>
                  <a:srgbClr val="1F497D"/>
                </a:solidFill>
              </a:rPr>
              <a:t>you’ll be </a:t>
            </a:r>
            <a:r>
              <a:rPr lang="en-US" sz="2600" b="1" dirty="0">
                <a:solidFill>
                  <a:srgbClr val="1F497D"/>
                </a:solidFill>
              </a:rPr>
              <a:t>able to…</a:t>
            </a:r>
          </a:p>
        </p:txBody>
      </p:sp>
      <p:sp>
        <p:nvSpPr>
          <p:cNvPr id="8" name="Text Placeholder 11"/>
          <p:cNvSpPr txBox="1">
            <a:spLocks/>
          </p:cNvSpPr>
          <p:nvPr/>
        </p:nvSpPr>
        <p:spPr>
          <a:xfrm>
            <a:off x="381000" y="2207490"/>
            <a:ext cx="8399463" cy="3078163"/>
          </a:xfrm>
          <a:prstGeom prst="rect">
            <a:avLst/>
          </a:prstGeom>
        </p:spPr>
        <p:txBody>
          <a:bodyPr/>
          <a:lstStyle/>
          <a:p>
            <a:pPr>
              <a:spcBef>
                <a:spcPts val="1632"/>
              </a:spcBef>
              <a:spcAft>
                <a:spcPts val="600"/>
              </a:spcAft>
              <a:defRPr/>
            </a:pPr>
            <a:r>
              <a:rPr lang="en-US" sz="2000" dirty="0">
                <a:solidFill>
                  <a:srgbClr val="646769"/>
                </a:solidFill>
              </a:rPr>
              <a:t>Outline characteristics of </a:t>
            </a:r>
            <a:r>
              <a:rPr lang="en-US" sz="2000" dirty="0" smtClean="0">
                <a:solidFill>
                  <a:srgbClr val="646769"/>
                </a:solidFill>
              </a:rPr>
              <a:t>NIEM-conformant </a:t>
            </a:r>
            <a:r>
              <a:rPr lang="en-US" sz="2000" dirty="0">
                <a:solidFill>
                  <a:srgbClr val="646769"/>
                </a:solidFill>
              </a:rPr>
              <a:t>XML schemas </a:t>
            </a:r>
          </a:p>
          <a:p>
            <a:pPr>
              <a:spcBef>
                <a:spcPts val="1632"/>
              </a:spcBef>
              <a:spcAft>
                <a:spcPts val="600"/>
              </a:spcAft>
              <a:defRPr/>
            </a:pPr>
            <a:r>
              <a:rPr lang="en-US" sz="2000" dirty="0">
                <a:solidFill>
                  <a:srgbClr val="646769"/>
                </a:solidFill>
              </a:rPr>
              <a:t>Chart the elements in the Reference Schema Structure</a:t>
            </a:r>
          </a:p>
        </p:txBody>
      </p:sp>
      <p:grpSp>
        <p:nvGrpSpPr>
          <p:cNvPr id="14" name="Group 13"/>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517353" y="273700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21</a:t>
            </a:fld>
            <a:endParaRPr lang="en-US" dirty="0"/>
          </a:p>
        </p:txBody>
      </p:sp>
    </p:spTree>
    <p:extLst>
      <p:ext uri="{BB962C8B-B14F-4D97-AF65-F5344CB8AC3E}">
        <p14:creationId xmlns:p14="http://schemas.microsoft.com/office/powerpoint/2010/main" val="42351228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Title 2"/>
          <p:cNvSpPr>
            <a:spLocks noGrp="1"/>
          </p:cNvSpPr>
          <p:nvPr>
            <p:ph type="title"/>
          </p:nvPr>
        </p:nvSpPr>
        <p:spPr/>
        <p:txBody>
          <a:bodyPr>
            <a:normAutofit/>
          </a:bodyPr>
          <a:lstStyle/>
          <a:p>
            <a:r>
              <a:rPr lang="en-US" smtClean="0"/>
              <a:t>NIEM Technical Framework</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4" name="object 20"/>
          <p:cNvSpPr txBox="1"/>
          <p:nvPr/>
        </p:nvSpPr>
        <p:spPr>
          <a:xfrm>
            <a:off x="364178" y="1286556"/>
            <a:ext cx="8365236" cy="2847294"/>
          </a:xfrm>
          <a:prstGeom prst="rect">
            <a:avLst/>
          </a:prstGeom>
        </p:spPr>
        <p:txBody>
          <a:bodyPr vert="horz" wrap="square" lIns="0" tIns="0" rIns="0" bIns="0" rtlCol="0">
            <a:noAutofit/>
          </a:bodyPr>
          <a:lstStyle/>
          <a:p>
            <a:pPr marL="228600" indent="-212725">
              <a:spcBef>
                <a:spcPts val="0"/>
              </a:spcBef>
              <a:spcAft>
                <a:spcPts val="600"/>
              </a:spcAft>
              <a:buClr>
                <a:srgbClr val="565659"/>
              </a:buClr>
              <a:buFont typeface="Arial"/>
              <a:buChar char="•"/>
              <a:tabLst>
                <a:tab pos="228600" algn="l"/>
              </a:tabLst>
            </a:pPr>
            <a:r>
              <a:rPr sz="2000" dirty="0" smtClean="0">
                <a:solidFill>
                  <a:srgbClr val="565659"/>
                </a:solidFill>
                <a:latin typeface="Arial"/>
                <a:cs typeface="Arial"/>
              </a:rPr>
              <a:t>T</a:t>
            </a:r>
            <a:r>
              <a:rPr sz="2000" dirty="0" smtClean="0">
                <a:solidFill>
                  <a:srgbClr val="727075"/>
                </a:solidFill>
                <a:latin typeface="Arial"/>
                <a:cs typeface="Arial"/>
              </a:rPr>
              <a:t>he foundation of NIEM is a set of reusable </a:t>
            </a:r>
            <a:r>
              <a:rPr sz="2000" b="1" dirty="0" smtClean="0">
                <a:solidFill>
                  <a:srgbClr val="1F497D"/>
                </a:solidFill>
                <a:latin typeface="Arial"/>
                <a:cs typeface="Arial"/>
              </a:rPr>
              <a:t>XML</a:t>
            </a:r>
            <a:r>
              <a:rPr lang="en-US" sz="2000" dirty="0">
                <a:solidFill>
                  <a:srgbClr val="1F497D"/>
                </a:solidFill>
                <a:latin typeface="Arial"/>
                <a:cs typeface="Arial"/>
              </a:rPr>
              <a:t> </a:t>
            </a:r>
            <a:r>
              <a:rPr sz="2000" b="1" dirty="0" smtClean="0">
                <a:solidFill>
                  <a:srgbClr val="1F497D"/>
                </a:solidFill>
                <a:latin typeface="Arial"/>
                <a:cs typeface="Arial"/>
              </a:rPr>
              <a:t>sc</a:t>
            </a:r>
            <a:r>
              <a:rPr lang="en-US" sz="2000" b="1" dirty="0" smtClean="0">
                <a:solidFill>
                  <a:srgbClr val="1F497D"/>
                </a:solidFill>
                <a:latin typeface="Arial"/>
                <a:cs typeface="Arial"/>
              </a:rPr>
              <a:t>hema documents</a:t>
            </a:r>
            <a:r>
              <a:rPr sz="2000" b="1" dirty="0" smtClean="0">
                <a:solidFill>
                  <a:srgbClr val="1F497D"/>
                </a:solidFill>
                <a:latin typeface="Arial"/>
                <a:cs typeface="Arial"/>
              </a:rPr>
              <a:t> </a:t>
            </a:r>
            <a:r>
              <a:rPr sz="2000" dirty="0" smtClean="0">
                <a:solidFill>
                  <a:srgbClr val="727075"/>
                </a:solidFill>
                <a:latin typeface="Arial"/>
                <a:cs typeface="Arial"/>
              </a:rPr>
              <a:t>of commonly-used data components</a:t>
            </a:r>
            <a:endParaRPr sz="2000" dirty="0">
              <a:latin typeface="Arial"/>
              <a:cs typeface="Arial"/>
            </a:endParaRPr>
          </a:p>
          <a:p>
            <a:pPr marL="228600" marR="12700" indent="-212725">
              <a:spcBef>
                <a:spcPts val="0"/>
              </a:spcBef>
              <a:spcAft>
                <a:spcPts val="600"/>
              </a:spcAft>
              <a:buClr>
                <a:srgbClr val="565659"/>
              </a:buClr>
              <a:buFont typeface="Arial"/>
              <a:buChar char="•"/>
              <a:tabLst>
                <a:tab pos="228600" algn="l"/>
              </a:tabLst>
            </a:pPr>
            <a:r>
              <a:rPr lang="en-US" sz="2000" dirty="0" smtClean="0">
                <a:solidFill>
                  <a:srgbClr val="727075"/>
                </a:solidFill>
                <a:latin typeface="Arial"/>
                <a:cs typeface="Arial"/>
              </a:rPr>
              <a:t>These schemas </a:t>
            </a:r>
            <a:r>
              <a:rPr sz="2000" dirty="0" smtClean="0">
                <a:solidFill>
                  <a:srgbClr val="727075"/>
                </a:solidFill>
                <a:latin typeface="Arial"/>
                <a:cs typeface="Arial"/>
              </a:rPr>
              <a:t>are ca</a:t>
            </a:r>
            <a:r>
              <a:rPr sz="2000" dirty="0" smtClean="0">
                <a:solidFill>
                  <a:srgbClr val="565659"/>
                </a:solidFill>
                <a:latin typeface="Arial"/>
                <a:cs typeface="Arial"/>
              </a:rPr>
              <a:t>ll</a:t>
            </a:r>
            <a:r>
              <a:rPr sz="2000" dirty="0" smtClean="0">
                <a:solidFill>
                  <a:srgbClr val="727075"/>
                </a:solidFill>
                <a:latin typeface="Arial"/>
                <a:cs typeface="Arial"/>
              </a:rPr>
              <a:t>ed </a:t>
            </a:r>
            <a:r>
              <a:rPr lang="en-US" sz="2000" b="1" dirty="0">
                <a:solidFill>
                  <a:srgbClr val="1F497D"/>
                </a:solidFill>
                <a:latin typeface="Arial"/>
                <a:cs typeface="Arial"/>
              </a:rPr>
              <a:t>R</a:t>
            </a:r>
            <a:r>
              <a:rPr sz="2000" b="1" dirty="0" smtClean="0">
                <a:solidFill>
                  <a:srgbClr val="1F497D"/>
                </a:solidFill>
                <a:latin typeface="Arial"/>
                <a:cs typeface="Arial"/>
              </a:rPr>
              <a:t>eference </a:t>
            </a:r>
            <a:r>
              <a:rPr lang="en-US" sz="2000" b="1" dirty="0">
                <a:solidFill>
                  <a:srgbClr val="1F497D"/>
                </a:solidFill>
                <a:latin typeface="Arial"/>
                <a:cs typeface="Arial"/>
              </a:rPr>
              <a:t>S</a:t>
            </a:r>
            <a:r>
              <a:rPr sz="2000" b="1" dirty="0" smtClean="0">
                <a:solidFill>
                  <a:srgbClr val="1F497D"/>
                </a:solidFill>
                <a:latin typeface="Arial"/>
                <a:cs typeface="Arial"/>
              </a:rPr>
              <a:t>chema</a:t>
            </a:r>
            <a:r>
              <a:rPr lang="en-US" sz="2000" b="1" dirty="0" smtClean="0">
                <a:solidFill>
                  <a:srgbClr val="1F497D"/>
                </a:solidFill>
                <a:latin typeface="Arial"/>
                <a:cs typeface="Arial"/>
              </a:rPr>
              <a:t> Documents</a:t>
            </a:r>
            <a:r>
              <a:rPr sz="2000" b="1" dirty="0" smtClean="0">
                <a:solidFill>
                  <a:srgbClr val="1F497D"/>
                </a:solidFill>
                <a:latin typeface="Arial"/>
                <a:cs typeface="Arial"/>
              </a:rPr>
              <a:t> </a:t>
            </a:r>
            <a:r>
              <a:rPr lang="en-US" sz="2000" dirty="0" smtClean="0">
                <a:solidFill>
                  <a:srgbClr val="727075"/>
                </a:solidFill>
                <a:latin typeface="Arial"/>
                <a:cs typeface="Arial"/>
              </a:rPr>
              <a:t>because you’ll be using these schema documents as a reference while developing an information exchange</a:t>
            </a:r>
            <a:endParaRPr sz="2000" dirty="0"/>
          </a:p>
          <a:p>
            <a:pPr marL="228600" marR="182880" indent="-212725">
              <a:spcBef>
                <a:spcPts val="0"/>
              </a:spcBef>
              <a:spcAft>
                <a:spcPts val="600"/>
              </a:spcAft>
              <a:buClr>
                <a:srgbClr val="565659"/>
              </a:buClr>
              <a:buFont typeface="Arial"/>
              <a:buChar char="•"/>
              <a:tabLst>
                <a:tab pos="228600" algn="l"/>
              </a:tabLst>
            </a:pPr>
            <a:r>
              <a:rPr sz="2000" dirty="0" smtClean="0">
                <a:solidFill>
                  <a:srgbClr val="727075"/>
                </a:solidFill>
                <a:latin typeface="Arial"/>
                <a:cs typeface="Arial"/>
              </a:rPr>
              <a:t>The schemas in N</a:t>
            </a:r>
            <a:r>
              <a:rPr sz="2000" dirty="0" smtClean="0">
                <a:solidFill>
                  <a:srgbClr val="565659"/>
                </a:solidFill>
                <a:latin typeface="Arial"/>
                <a:cs typeface="Arial"/>
              </a:rPr>
              <a:t>I</a:t>
            </a:r>
            <a:r>
              <a:rPr sz="2000" dirty="0" smtClean="0">
                <a:solidFill>
                  <a:srgbClr val="727075"/>
                </a:solidFill>
                <a:latin typeface="Arial"/>
                <a:cs typeface="Arial"/>
              </a:rPr>
              <a:t>EM are grouped into </a:t>
            </a:r>
            <a:r>
              <a:rPr sz="2000" b="1" dirty="0" smtClean="0">
                <a:solidFill>
                  <a:srgbClr val="1F497D"/>
                </a:solidFill>
                <a:latin typeface="Arial"/>
                <a:cs typeface="Arial"/>
              </a:rPr>
              <a:t>abstraction layers</a:t>
            </a:r>
            <a:r>
              <a:rPr sz="2000" dirty="0" smtClean="0">
                <a:solidFill>
                  <a:srgbClr val="959C9E"/>
                </a:solidFill>
                <a:latin typeface="Arial"/>
                <a:cs typeface="Arial"/>
              </a:rPr>
              <a:t>,</a:t>
            </a:r>
            <a:r>
              <a:rPr sz="2000" dirty="0" smtClean="0">
                <a:solidFill>
                  <a:srgbClr val="727075"/>
                </a:solidFill>
                <a:latin typeface="Arial"/>
                <a:cs typeface="Arial"/>
              </a:rPr>
              <a:t>with each laye</a:t>
            </a:r>
            <a:r>
              <a:rPr sz="2000" dirty="0" smtClean="0">
                <a:solidFill>
                  <a:srgbClr val="565659"/>
                </a:solidFill>
                <a:latin typeface="Arial"/>
                <a:cs typeface="Arial"/>
              </a:rPr>
              <a:t>r </a:t>
            </a:r>
            <a:r>
              <a:rPr sz="2000" dirty="0" smtClean="0">
                <a:solidFill>
                  <a:srgbClr val="727075"/>
                </a:solidFill>
                <a:latin typeface="Arial"/>
                <a:cs typeface="Arial"/>
              </a:rPr>
              <a:t>reusing and extending data components from p</a:t>
            </a:r>
            <a:r>
              <a:rPr sz="2000" dirty="0" smtClean="0">
                <a:solidFill>
                  <a:srgbClr val="565659"/>
                </a:solidFill>
                <a:latin typeface="Arial"/>
                <a:cs typeface="Arial"/>
              </a:rPr>
              <a:t>r</a:t>
            </a:r>
            <a:r>
              <a:rPr sz="2000" dirty="0" smtClean="0">
                <a:solidFill>
                  <a:srgbClr val="727075"/>
                </a:solidFill>
                <a:latin typeface="Arial"/>
                <a:cs typeface="Arial"/>
              </a:rPr>
              <a:t>evious layers</a:t>
            </a:r>
            <a:endParaRPr sz="2000" dirty="0">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ight Arrow 21"/>
          <p:cNvSpPr/>
          <p:nvPr/>
        </p:nvSpPr>
        <p:spPr>
          <a:xfrm rot="5400000">
            <a:off x="2438400" y="4337340"/>
            <a:ext cx="457200"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21" name="Right Arrow 20"/>
          <p:cNvSpPr/>
          <p:nvPr/>
        </p:nvSpPr>
        <p:spPr>
          <a:xfrm rot="5400000">
            <a:off x="2340264" y="2591954"/>
            <a:ext cx="653472"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34" name="Right Arrow 33"/>
          <p:cNvSpPr/>
          <p:nvPr/>
        </p:nvSpPr>
        <p:spPr>
          <a:xfrm rot="5400000">
            <a:off x="6743700" y="2596573"/>
            <a:ext cx="685800"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32" name="Right Arrow 31"/>
          <p:cNvSpPr/>
          <p:nvPr/>
        </p:nvSpPr>
        <p:spPr>
          <a:xfrm rot="10800000">
            <a:off x="4922981" y="5195888"/>
            <a:ext cx="663575" cy="457200"/>
          </a:xfrm>
          <a:prstGeom prst="rightArrow">
            <a:avLst>
              <a:gd name="adj1" fmla="val 47492"/>
              <a:gd name="adj2" fmla="val 5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41" name="Rounded Rectangle 40"/>
          <p:cNvSpPr/>
          <p:nvPr/>
        </p:nvSpPr>
        <p:spPr bwMode="auto">
          <a:xfrm>
            <a:off x="486206" y="1062615"/>
            <a:ext cx="7353157" cy="1581293"/>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800" b="1" spc="-50" dirty="0" smtClean="0">
                <a:solidFill>
                  <a:srgbClr val="304776"/>
                </a:solidFill>
                <a:latin typeface="+mj-lt"/>
                <a:cs typeface="Arial"/>
              </a:rPr>
              <a:t>NIEM Domains</a:t>
            </a:r>
            <a:endParaRPr lang="en-US" sz="2800" b="1" spc="-50" dirty="0">
              <a:solidFill>
                <a:srgbClr val="304776"/>
              </a:solidFill>
              <a:latin typeface="+mj-lt"/>
              <a:cs typeface="Arial"/>
            </a:endParaRPr>
          </a:p>
        </p:txBody>
      </p:sp>
      <p:sp>
        <p:nvSpPr>
          <p:cNvPr id="43" name="Rounded Rectangle 42"/>
          <p:cNvSpPr/>
          <p:nvPr/>
        </p:nvSpPr>
        <p:spPr bwMode="auto">
          <a:xfrm>
            <a:off x="486207" y="4837545"/>
            <a:ext cx="4409066" cy="1177635"/>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smtClean="0">
                <a:solidFill>
                  <a:srgbClr val="304776"/>
                </a:solidFill>
                <a:latin typeface="+mj-lt"/>
                <a:cs typeface="Arial"/>
              </a:rPr>
              <a:t>Support</a:t>
            </a:r>
            <a:endParaRPr lang="en-US" b="1" spc="-50" dirty="0">
              <a:solidFill>
                <a:srgbClr val="304776"/>
              </a:solidFill>
              <a:latin typeface="+mj-lt"/>
              <a:cs typeface="Arial"/>
            </a:endParaRPr>
          </a:p>
        </p:txBody>
      </p:sp>
      <p:sp>
        <p:nvSpPr>
          <p:cNvPr id="47" name="Rounded Rectangle 46"/>
          <p:cNvSpPr/>
          <p:nvPr/>
        </p:nvSpPr>
        <p:spPr bwMode="auto">
          <a:xfrm>
            <a:off x="5541818" y="3221182"/>
            <a:ext cx="3373583" cy="2793998"/>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a:solidFill>
                  <a:srgbClr val="304776"/>
                </a:solidFill>
                <a:latin typeface="+mj-lt"/>
                <a:cs typeface="Arial"/>
              </a:rPr>
              <a:t>External Standards &amp; </a:t>
            </a:r>
          </a:p>
          <a:p>
            <a:pPr algn="ctr">
              <a:lnSpc>
                <a:spcPct val="90000"/>
              </a:lnSpc>
              <a:defRPr/>
            </a:pPr>
            <a:r>
              <a:rPr lang="en-US" b="1" spc="-50" dirty="0">
                <a:solidFill>
                  <a:srgbClr val="304776"/>
                </a:solidFill>
                <a:latin typeface="+mj-lt"/>
                <a:cs typeface="Arial"/>
              </a:rPr>
              <a:t>Code Lists</a:t>
            </a:r>
          </a:p>
        </p:txBody>
      </p:sp>
      <p:sp>
        <p:nvSpPr>
          <p:cNvPr id="42" name="Rounded Rectangle 41"/>
          <p:cNvSpPr/>
          <p:nvPr/>
        </p:nvSpPr>
        <p:spPr bwMode="auto">
          <a:xfrm>
            <a:off x="486207" y="3186545"/>
            <a:ext cx="4409066" cy="1177635"/>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smtClean="0">
                <a:solidFill>
                  <a:srgbClr val="304776"/>
                </a:solidFill>
                <a:latin typeface="+mj-lt"/>
                <a:cs typeface="Arial"/>
              </a:rPr>
              <a:t>NIEM Core</a:t>
            </a:r>
            <a:endParaRPr lang="en-US" b="1" spc="-50" dirty="0">
              <a:solidFill>
                <a:srgbClr val="304776"/>
              </a:solidFill>
              <a:latin typeface="+mj-lt"/>
              <a:cs typeface="Arial"/>
            </a:endParaRPr>
          </a:p>
        </p:txBody>
      </p:sp>
      <p:sp>
        <p:nvSpPr>
          <p:cNvPr id="21509" name="Title 2"/>
          <p:cNvSpPr>
            <a:spLocks noGrp="1"/>
          </p:cNvSpPr>
          <p:nvPr>
            <p:ph type="title"/>
          </p:nvPr>
        </p:nvSpPr>
        <p:spPr/>
        <p:txBody>
          <a:bodyPr>
            <a:normAutofit fontScale="90000"/>
          </a:bodyPr>
          <a:lstStyle/>
          <a:p>
            <a:r>
              <a:rPr lang="en-US" smtClean="0"/>
              <a:t>Reference Schema Structure Abstraction Layer</a:t>
            </a:r>
            <a:endParaRPr lang="en-US" dirty="0" smtClean="0"/>
          </a:p>
        </p:txBody>
      </p:sp>
      <p:sp>
        <p:nvSpPr>
          <p:cNvPr id="21530" name="TextBox 29"/>
          <p:cNvSpPr txBox="1">
            <a:spLocks noChangeArrowheads="1"/>
          </p:cNvSpPr>
          <p:nvPr/>
        </p:nvSpPr>
        <p:spPr bwMode="auto">
          <a:xfrm>
            <a:off x="3505200" y="2667000"/>
            <a:ext cx="1905000" cy="461665"/>
          </a:xfrm>
          <a:prstGeom prst="rect">
            <a:avLst/>
          </a:prstGeom>
          <a:noFill/>
          <a:ln w="9525">
            <a:noFill/>
            <a:miter lim="800000"/>
            <a:headEnd/>
            <a:tailEnd/>
          </a:ln>
        </p:spPr>
        <p:txBody>
          <a:bodyPr>
            <a:spAutoFit/>
          </a:bodyPr>
          <a:lstStyle/>
          <a:p>
            <a:pPr algn="ctr"/>
            <a:r>
              <a:rPr lang="en-US" sz="1200" b="1"/>
              <a:t>Reuses  </a:t>
            </a:r>
          </a:p>
          <a:p>
            <a:pPr algn="ctr"/>
            <a:r>
              <a:rPr lang="en-US" sz="1200" b="1"/>
              <a:t>Definitions From</a:t>
            </a:r>
          </a:p>
        </p:txBody>
      </p:sp>
      <p:sp>
        <p:nvSpPr>
          <p:cNvPr id="21531" name="TextBox 32"/>
          <p:cNvSpPr txBox="1">
            <a:spLocks noChangeArrowheads="1"/>
          </p:cNvSpPr>
          <p:nvPr/>
        </p:nvSpPr>
        <p:spPr bwMode="auto">
          <a:xfrm>
            <a:off x="3505200" y="4400550"/>
            <a:ext cx="1905000" cy="461665"/>
          </a:xfrm>
          <a:prstGeom prst="rect">
            <a:avLst/>
          </a:prstGeom>
          <a:noFill/>
          <a:ln w="9525">
            <a:noFill/>
            <a:miter lim="800000"/>
            <a:headEnd/>
            <a:tailEnd/>
          </a:ln>
        </p:spPr>
        <p:txBody>
          <a:bodyPr>
            <a:spAutoFit/>
          </a:bodyPr>
          <a:lstStyle/>
          <a:p>
            <a:pPr algn="ctr"/>
            <a:r>
              <a:rPr lang="en-US" sz="1200" b="1" dirty="0"/>
              <a:t>Reuses  </a:t>
            </a:r>
          </a:p>
          <a:p>
            <a:pPr algn="ctr"/>
            <a:r>
              <a:rPr lang="en-US" sz="1200" b="1" dirty="0"/>
              <a:t>Definitions From</a:t>
            </a:r>
          </a:p>
        </p:txBody>
      </p:sp>
      <p:sp>
        <p:nvSpPr>
          <p:cNvPr id="31" name="Right Arrow 30"/>
          <p:cNvSpPr/>
          <p:nvPr/>
        </p:nvSpPr>
        <p:spPr>
          <a:xfrm rot="5400000">
            <a:off x="-176645" y="3517900"/>
            <a:ext cx="2182090"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nvGrpSpPr>
          <p:cNvPr id="30" name="Group 29"/>
          <p:cNvGrpSpPr/>
          <p:nvPr/>
        </p:nvGrpSpPr>
        <p:grpSpPr>
          <a:xfrm>
            <a:off x="7407343" y="730894"/>
            <a:ext cx="1235427" cy="143483"/>
            <a:chOff x="7407343" y="730894"/>
            <a:chExt cx="1235427" cy="143483"/>
          </a:xfrm>
        </p:grpSpPr>
        <p:cxnSp>
          <p:nvCxnSpPr>
            <p:cNvPr id="33" name="Straight Connector 32"/>
            <p:cNvCxnSpPr>
              <a:endCxn id="3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Oval 3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4" name="Rounded Rectangle 43"/>
          <p:cNvSpPr/>
          <p:nvPr/>
        </p:nvSpPr>
        <p:spPr bwMode="auto">
          <a:xfrm>
            <a:off x="1964239" y="3659913"/>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smtClean="0">
                <a:solidFill>
                  <a:schemeClr val="tx1"/>
                </a:solidFill>
                <a:latin typeface="Arial" pitchFamily="34" charset="0"/>
                <a:cs typeface="Arial" pitchFamily="34" charset="0"/>
              </a:rPr>
              <a:t>NIEM Core</a:t>
            </a:r>
            <a:endParaRPr lang="en-US" sz="1400" b="1" dirty="0">
              <a:solidFill>
                <a:schemeClr val="tx1"/>
              </a:solidFill>
              <a:latin typeface="Arial" pitchFamily="34" charset="0"/>
              <a:cs typeface="Arial" pitchFamily="34" charset="0"/>
            </a:endParaRPr>
          </a:p>
        </p:txBody>
      </p:sp>
      <p:sp>
        <p:nvSpPr>
          <p:cNvPr id="45" name="Rounded Rectangle 44"/>
          <p:cNvSpPr/>
          <p:nvPr/>
        </p:nvSpPr>
        <p:spPr bwMode="auto">
          <a:xfrm>
            <a:off x="1109878" y="535709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s</a:t>
            </a:r>
            <a:r>
              <a:rPr lang="en-US" sz="1400" b="1" dirty="0" smtClean="0">
                <a:solidFill>
                  <a:schemeClr val="tx1"/>
                </a:solidFill>
                <a:latin typeface="Arial" pitchFamily="34" charset="0"/>
                <a:cs typeface="Arial" pitchFamily="34" charset="0"/>
              </a:rPr>
              <a:t>tructures</a:t>
            </a:r>
            <a:endParaRPr lang="en-US" sz="1400" b="1" dirty="0">
              <a:solidFill>
                <a:schemeClr val="tx1"/>
              </a:solidFill>
              <a:latin typeface="Arial" pitchFamily="34" charset="0"/>
              <a:cs typeface="Arial" pitchFamily="34" charset="0"/>
            </a:endParaRPr>
          </a:p>
        </p:txBody>
      </p:sp>
      <p:sp>
        <p:nvSpPr>
          <p:cNvPr id="46" name="Rounded Rectangle 45"/>
          <p:cNvSpPr/>
          <p:nvPr/>
        </p:nvSpPr>
        <p:spPr bwMode="auto">
          <a:xfrm>
            <a:off x="2783969" y="535709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err="1">
                <a:solidFill>
                  <a:schemeClr val="tx1"/>
                </a:solidFill>
                <a:latin typeface="Arial" pitchFamily="34" charset="0"/>
                <a:cs typeface="Arial" pitchFamily="34" charset="0"/>
              </a:rPr>
              <a:t>a</a:t>
            </a:r>
            <a:r>
              <a:rPr lang="en-US" sz="1400" b="1" dirty="0" err="1" smtClean="0">
                <a:solidFill>
                  <a:schemeClr val="tx1"/>
                </a:solidFill>
                <a:latin typeface="Arial" pitchFamily="34" charset="0"/>
                <a:cs typeface="Arial" pitchFamily="34" charset="0"/>
              </a:rPr>
              <a:t>ppinfo</a:t>
            </a:r>
            <a:endParaRPr lang="en-US" sz="1400" b="1" dirty="0">
              <a:solidFill>
                <a:schemeClr val="tx1"/>
              </a:solidFill>
              <a:latin typeface="Arial" pitchFamily="34" charset="0"/>
              <a:cs typeface="Arial" pitchFamily="34" charset="0"/>
            </a:endParaRPr>
          </a:p>
        </p:txBody>
      </p:sp>
      <p:sp>
        <p:nvSpPr>
          <p:cNvPr id="48" name="Rounded Rectangle 47"/>
          <p:cNvSpPr/>
          <p:nvPr/>
        </p:nvSpPr>
        <p:spPr bwMode="auto">
          <a:xfrm>
            <a:off x="5684183" y="472440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EDXL</a:t>
            </a:r>
          </a:p>
        </p:txBody>
      </p:sp>
      <p:sp>
        <p:nvSpPr>
          <p:cNvPr id="49" name="Rounded Rectangle 48"/>
          <p:cNvSpPr/>
          <p:nvPr/>
        </p:nvSpPr>
        <p:spPr bwMode="auto">
          <a:xfrm>
            <a:off x="5684183" y="5370950"/>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OGC</a:t>
            </a:r>
          </a:p>
        </p:txBody>
      </p:sp>
      <p:sp>
        <p:nvSpPr>
          <p:cNvPr id="50" name="Rounded Rectangle 49"/>
          <p:cNvSpPr/>
          <p:nvPr/>
        </p:nvSpPr>
        <p:spPr bwMode="auto">
          <a:xfrm>
            <a:off x="7300547" y="472440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CAP</a:t>
            </a:r>
          </a:p>
        </p:txBody>
      </p:sp>
      <p:sp>
        <p:nvSpPr>
          <p:cNvPr id="51" name="Rounded Rectangle 50"/>
          <p:cNvSpPr/>
          <p:nvPr/>
        </p:nvSpPr>
        <p:spPr bwMode="auto">
          <a:xfrm>
            <a:off x="7300547" y="5370950"/>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000" b="1" dirty="0">
                <a:solidFill>
                  <a:schemeClr val="tx1"/>
                </a:solidFill>
                <a:latin typeface="Arial" pitchFamily="34" charset="0"/>
                <a:cs typeface="Arial" pitchFamily="34" charset="0"/>
              </a:rPr>
              <a:t>Additional Standards-Specific Schemas…</a:t>
            </a:r>
          </a:p>
        </p:txBody>
      </p:sp>
      <p:sp>
        <p:nvSpPr>
          <p:cNvPr id="52" name="Rounded Rectangle 51"/>
          <p:cNvSpPr/>
          <p:nvPr/>
        </p:nvSpPr>
        <p:spPr bwMode="auto">
          <a:xfrm>
            <a:off x="6480825" y="4043230"/>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Codes</a:t>
            </a:r>
          </a:p>
        </p:txBody>
      </p:sp>
      <p:sp>
        <p:nvSpPr>
          <p:cNvPr id="3" name="Slide Number Placeholder 2"/>
          <p:cNvSpPr>
            <a:spLocks noGrp="1"/>
          </p:cNvSpPr>
          <p:nvPr>
            <p:ph type="sldNum" sz="quarter" idx="4"/>
          </p:nvPr>
        </p:nvSpPr>
        <p:spPr/>
        <p:txBody>
          <a:bodyPr/>
          <a:lstStyle/>
          <a:p>
            <a:fld id="{6E6030FC-FB78-5E4D-92EA-5D9433591EA9}" type="slidenum">
              <a:rPr lang="en-US" smtClean="0"/>
              <a:pPr/>
              <a:t>23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1531"/>
                                        </p:tgtEl>
                                        <p:attrNameLst>
                                          <p:attrName>style.visibility</p:attrName>
                                        </p:attrNameLst>
                                      </p:cBhvr>
                                      <p:to>
                                        <p:strVal val="visible"/>
                                      </p:to>
                                    </p:set>
                                    <p:animEffect transition="in" filter="fade">
                                      <p:cBhvr>
                                        <p:cTn id="7" dur="1000"/>
                                        <p:tgtEl>
                                          <p:spTgt spid="21531"/>
                                        </p:tgtEl>
                                      </p:cBhvr>
                                    </p:animEffect>
                                    <p:anim calcmode="lin" valueType="num">
                                      <p:cBhvr>
                                        <p:cTn id="8" dur="1000" fill="hold"/>
                                        <p:tgtEl>
                                          <p:spTgt spid="21531"/>
                                        </p:tgtEl>
                                        <p:attrNameLst>
                                          <p:attrName>ppt_x</p:attrName>
                                        </p:attrNameLst>
                                      </p:cBhvr>
                                      <p:tavLst>
                                        <p:tav tm="0">
                                          <p:val>
                                            <p:strVal val="#ppt_x"/>
                                          </p:val>
                                        </p:tav>
                                        <p:tav tm="100000">
                                          <p:val>
                                            <p:strVal val="#ppt_x"/>
                                          </p:val>
                                        </p:tav>
                                      </p:tavLst>
                                    </p:anim>
                                    <p:anim calcmode="lin" valueType="num">
                                      <p:cBhvr>
                                        <p:cTn id="9" dur="1000" fill="hold"/>
                                        <p:tgtEl>
                                          <p:spTgt spid="2153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47"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1000"/>
                                        <p:tgtEl>
                                          <p:spTgt spid="31"/>
                                        </p:tgtEl>
                                      </p:cBhvr>
                                    </p:animEffect>
                                    <p:anim calcmode="lin" valueType="num">
                                      <p:cBhvr>
                                        <p:cTn id="20" dur="1000" fill="hold"/>
                                        <p:tgtEl>
                                          <p:spTgt spid="31"/>
                                        </p:tgtEl>
                                        <p:attrNameLst>
                                          <p:attrName>ppt_x</p:attrName>
                                        </p:attrNameLst>
                                      </p:cBhvr>
                                      <p:tavLst>
                                        <p:tav tm="0">
                                          <p:val>
                                            <p:strVal val="#ppt_x"/>
                                          </p:val>
                                        </p:tav>
                                        <p:tav tm="100000">
                                          <p:val>
                                            <p:strVal val="#ppt_x"/>
                                          </p:val>
                                        </p:tav>
                                      </p:tavLst>
                                    </p:anim>
                                    <p:anim calcmode="lin" valueType="num">
                                      <p:cBhvr>
                                        <p:cTn id="21" dur="1000" fill="hold"/>
                                        <p:tgtEl>
                                          <p:spTgt spid="31"/>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1000"/>
                                        <p:tgtEl>
                                          <p:spTgt spid="21"/>
                                        </p:tgtEl>
                                      </p:cBhvr>
                                    </p:animEffect>
                                    <p:anim calcmode="lin" valueType="num">
                                      <p:cBhvr>
                                        <p:cTn id="25" dur="1000" fill="hold"/>
                                        <p:tgtEl>
                                          <p:spTgt spid="21"/>
                                        </p:tgtEl>
                                        <p:attrNameLst>
                                          <p:attrName>ppt_x</p:attrName>
                                        </p:attrNameLst>
                                      </p:cBhvr>
                                      <p:tavLst>
                                        <p:tav tm="0">
                                          <p:val>
                                            <p:strVal val="#ppt_x"/>
                                          </p:val>
                                        </p:tav>
                                        <p:tav tm="100000">
                                          <p:val>
                                            <p:strVal val="#ppt_x"/>
                                          </p:val>
                                        </p:tav>
                                      </p:tavLst>
                                    </p:anim>
                                    <p:anim calcmode="lin" valueType="num">
                                      <p:cBhvr>
                                        <p:cTn id="26" dur="1000" fill="hold"/>
                                        <p:tgtEl>
                                          <p:spTgt spid="21"/>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21530"/>
                                        </p:tgtEl>
                                        <p:attrNameLst>
                                          <p:attrName>style.visibility</p:attrName>
                                        </p:attrNameLst>
                                      </p:cBhvr>
                                      <p:to>
                                        <p:strVal val="visible"/>
                                      </p:to>
                                    </p:set>
                                    <p:animEffect transition="in" filter="fade">
                                      <p:cBhvr>
                                        <p:cTn id="29" dur="1000"/>
                                        <p:tgtEl>
                                          <p:spTgt spid="21530"/>
                                        </p:tgtEl>
                                      </p:cBhvr>
                                    </p:animEffect>
                                    <p:anim calcmode="lin" valueType="num">
                                      <p:cBhvr>
                                        <p:cTn id="30" dur="1000" fill="hold"/>
                                        <p:tgtEl>
                                          <p:spTgt spid="21530"/>
                                        </p:tgtEl>
                                        <p:attrNameLst>
                                          <p:attrName>ppt_x</p:attrName>
                                        </p:attrNameLst>
                                      </p:cBhvr>
                                      <p:tavLst>
                                        <p:tav tm="0">
                                          <p:val>
                                            <p:strVal val="#ppt_x"/>
                                          </p:val>
                                        </p:tav>
                                        <p:tav tm="100000">
                                          <p:val>
                                            <p:strVal val="#ppt_x"/>
                                          </p:val>
                                        </p:tav>
                                      </p:tavLst>
                                    </p:anim>
                                    <p:anim calcmode="lin" valueType="num">
                                      <p:cBhvr>
                                        <p:cTn id="31" dur="1000" fill="hold"/>
                                        <p:tgtEl>
                                          <p:spTgt spid="21530"/>
                                        </p:tgtEl>
                                        <p:attrNameLst>
                                          <p:attrName>ppt_y</p:attrName>
                                        </p:attrNameLst>
                                      </p:cBhvr>
                                      <p:tavLst>
                                        <p:tav tm="0">
                                          <p:val>
                                            <p:strVal val="#ppt_y-.1"/>
                                          </p:val>
                                        </p:tav>
                                        <p:tav tm="100000">
                                          <p:val>
                                            <p:strVal val="#ppt_y"/>
                                          </p:val>
                                        </p:tav>
                                      </p:tavLst>
                                    </p:anim>
                                  </p:childTnLst>
                                </p:cTn>
                              </p:par>
                            </p:childTnLst>
                          </p:cTn>
                        </p:par>
                      </p:childTnLst>
                    </p:cTn>
                  </p:par>
                  <p:par>
                    <p:cTn id="32" fill="hold" nodeType="clickPar">
                      <p:stCondLst>
                        <p:cond delay="indefinite"/>
                      </p:stCondLst>
                      <p:childTnLst>
                        <p:par>
                          <p:cTn id="33" fill="hold" nodeType="withGroup">
                            <p:stCondLst>
                              <p:cond delay="0"/>
                            </p:stCondLst>
                            <p:childTnLst>
                              <p:par>
                                <p:cTn id="34" presetID="47" presetClass="entr" presetSubtype="0" fill="hold" grpId="0" nodeType="click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1000"/>
                                        <p:tgtEl>
                                          <p:spTgt spid="32"/>
                                        </p:tgtEl>
                                      </p:cBhvr>
                                    </p:animEffect>
                                    <p:anim calcmode="lin" valueType="num">
                                      <p:cBhvr>
                                        <p:cTn id="37" dur="1000" fill="hold"/>
                                        <p:tgtEl>
                                          <p:spTgt spid="32"/>
                                        </p:tgtEl>
                                        <p:attrNameLst>
                                          <p:attrName>ppt_x</p:attrName>
                                        </p:attrNameLst>
                                      </p:cBhvr>
                                      <p:tavLst>
                                        <p:tav tm="0">
                                          <p:val>
                                            <p:strVal val="#ppt_x"/>
                                          </p:val>
                                        </p:tav>
                                        <p:tav tm="100000">
                                          <p:val>
                                            <p:strVal val="#ppt_x"/>
                                          </p:val>
                                        </p:tav>
                                      </p:tavLst>
                                    </p:anim>
                                    <p:anim calcmode="lin" valueType="num">
                                      <p:cBhvr>
                                        <p:cTn id="38" dur="1000" fill="hold"/>
                                        <p:tgtEl>
                                          <p:spTgt spid="32"/>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fade">
                                      <p:cBhvr>
                                        <p:cTn id="41" dur="1000"/>
                                        <p:tgtEl>
                                          <p:spTgt spid="34"/>
                                        </p:tgtEl>
                                      </p:cBhvr>
                                    </p:animEffect>
                                    <p:anim calcmode="lin" valueType="num">
                                      <p:cBhvr>
                                        <p:cTn id="42" dur="1000" fill="hold"/>
                                        <p:tgtEl>
                                          <p:spTgt spid="34"/>
                                        </p:tgtEl>
                                        <p:attrNameLst>
                                          <p:attrName>ppt_x</p:attrName>
                                        </p:attrNameLst>
                                      </p:cBhvr>
                                      <p:tavLst>
                                        <p:tav tm="0">
                                          <p:val>
                                            <p:strVal val="#ppt_x"/>
                                          </p:val>
                                        </p:tav>
                                        <p:tav tm="100000">
                                          <p:val>
                                            <p:strVal val="#ppt_x"/>
                                          </p:val>
                                        </p:tav>
                                      </p:tavLst>
                                    </p:anim>
                                    <p:anim calcmode="lin" valueType="num">
                                      <p:cBhvr>
                                        <p:cTn id="43"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1" grpId="0" animBg="1"/>
      <p:bldP spid="34" grpId="0" animBg="1"/>
      <p:bldP spid="32" grpId="0" animBg="1"/>
      <p:bldP spid="21530" grpId="0"/>
      <p:bldP spid="21531" grpId="0"/>
      <p:bldP spid="3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7" name="Title 2"/>
          <p:cNvSpPr>
            <a:spLocks noGrp="1"/>
          </p:cNvSpPr>
          <p:nvPr>
            <p:ph type="title"/>
          </p:nvPr>
        </p:nvSpPr>
        <p:spPr/>
        <p:txBody>
          <a:bodyPr>
            <a:normAutofit fontScale="90000"/>
          </a:bodyPr>
          <a:lstStyle/>
          <a:p>
            <a:r>
              <a:rPr lang="en-US" dirty="0" smtClean="0"/>
              <a:t>module </a:t>
            </a:r>
            <a:r>
              <a:rPr lang="en-US" dirty="0" smtClean="0"/>
              <a:t>2.2 – NIEM Abstraction Layers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7" name="SHP_264"/>
          <p:cNvSpPr>
            <a:spLocks noChangeArrowheads="1"/>
          </p:cNvSpPr>
          <p:nvPr/>
        </p:nvSpPr>
        <p:spPr bwMode="auto">
          <a:xfrm>
            <a:off x="381000" y="148243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600" b="1" dirty="0">
                <a:solidFill>
                  <a:srgbClr val="1F497D"/>
                </a:solidFill>
              </a:rPr>
              <a:t>After this </a:t>
            </a:r>
            <a:r>
              <a:rPr lang="en-US" sz="2600" b="1" dirty="0" smtClean="0">
                <a:solidFill>
                  <a:srgbClr val="1F497D"/>
                </a:solidFill>
              </a:rPr>
              <a:t>module, </a:t>
            </a:r>
            <a:r>
              <a:rPr lang="en-US" sz="2600" b="1" dirty="0" smtClean="0">
                <a:solidFill>
                  <a:srgbClr val="1F497D"/>
                </a:solidFill>
              </a:rPr>
              <a:t>you’ll be </a:t>
            </a:r>
            <a:r>
              <a:rPr lang="en-US" sz="2600" b="1" dirty="0">
                <a:solidFill>
                  <a:srgbClr val="1F497D"/>
                </a:solidFill>
              </a:rPr>
              <a:t>able to…</a:t>
            </a:r>
          </a:p>
        </p:txBody>
      </p:sp>
      <p:sp>
        <p:nvSpPr>
          <p:cNvPr id="28" name="Text Placeholder 11"/>
          <p:cNvSpPr txBox="1">
            <a:spLocks/>
          </p:cNvSpPr>
          <p:nvPr/>
        </p:nvSpPr>
        <p:spPr>
          <a:xfrm>
            <a:off x="381000" y="2207490"/>
            <a:ext cx="8399463" cy="3078163"/>
          </a:xfrm>
          <a:prstGeom prst="rect">
            <a:avLst/>
          </a:prstGeom>
        </p:spPr>
        <p:txBody>
          <a:bodyPr/>
          <a:lstStyle/>
          <a:p>
            <a:pPr>
              <a:spcBef>
                <a:spcPts val="1632"/>
              </a:spcBef>
              <a:spcAft>
                <a:spcPts val="600"/>
              </a:spcAft>
              <a:defRPr/>
            </a:pPr>
            <a:r>
              <a:rPr lang="en-US" sz="2000" b="1" dirty="0">
                <a:solidFill>
                  <a:schemeClr val="tx2"/>
                </a:solidFill>
              </a:rPr>
              <a:t>Describe the reference schemas within the following layers: </a:t>
            </a:r>
          </a:p>
          <a:p>
            <a:pPr>
              <a:spcBef>
                <a:spcPts val="1632"/>
              </a:spcBef>
              <a:spcAft>
                <a:spcPts val="600"/>
              </a:spcAft>
              <a:defRPr/>
            </a:pPr>
            <a:r>
              <a:rPr lang="en-US" sz="2000" dirty="0">
                <a:solidFill>
                  <a:srgbClr val="646769"/>
                </a:solidFill>
              </a:rPr>
              <a:t>Support Abstraction Layer </a:t>
            </a:r>
          </a:p>
          <a:p>
            <a:pPr>
              <a:spcBef>
                <a:spcPts val="1632"/>
              </a:spcBef>
              <a:spcAft>
                <a:spcPts val="600"/>
              </a:spcAft>
              <a:defRPr/>
            </a:pPr>
            <a:r>
              <a:rPr lang="en-US" sz="2000" dirty="0" smtClean="0">
                <a:solidFill>
                  <a:srgbClr val="646769"/>
                </a:solidFill>
              </a:rPr>
              <a:t>NIEM Core </a:t>
            </a:r>
            <a:r>
              <a:rPr lang="en-US" sz="2000" dirty="0">
                <a:solidFill>
                  <a:srgbClr val="646769"/>
                </a:solidFill>
              </a:rPr>
              <a:t>Abstraction Layer</a:t>
            </a:r>
          </a:p>
          <a:p>
            <a:pPr>
              <a:spcBef>
                <a:spcPts val="1632"/>
              </a:spcBef>
              <a:spcAft>
                <a:spcPts val="600"/>
              </a:spcAft>
              <a:defRPr/>
            </a:pPr>
            <a:r>
              <a:rPr lang="en-US" sz="2000" dirty="0">
                <a:solidFill>
                  <a:srgbClr val="646769"/>
                </a:solidFill>
              </a:rPr>
              <a:t>Domain Abstraction Layer </a:t>
            </a:r>
          </a:p>
          <a:p>
            <a:pPr>
              <a:spcBef>
                <a:spcPts val="1632"/>
              </a:spcBef>
              <a:spcAft>
                <a:spcPts val="600"/>
              </a:spcAft>
              <a:defRPr/>
            </a:pPr>
            <a:r>
              <a:rPr lang="en-US" sz="2000" dirty="0">
                <a:solidFill>
                  <a:srgbClr val="646769"/>
                </a:solidFill>
              </a:rPr>
              <a:t>External </a:t>
            </a:r>
            <a:r>
              <a:rPr lang="en-US" sz="2000" dirty="0" smtClean="0">
                <a:solidFill>
                  <a:srgbClr val="646769"/>
                </a:solidFill>
              </a:rPr>
              <a:t>Standards &amp; Code lists Abstraction Layer </a:t>
            </a:r>
            <a:endParaRPr lang="en-US" sz="2000" dirty="0">
              <a:solidFill>
                <a:srgbClr val="646769"/>
              </a:solidFill>
            </a:endParaRPr>
          </a:p>
        </p:txBody>
      </p:sp>
      <p:cxnSp>
        <p:nvCxnSpPr>
          <p:cNvPr id="29" name="Straight Connector 28"/>
          <p:cNvCxnSpPr/>
          <p:nvPr/>
        </p:nvCxnSpPr>
        <p:spPr>
          <a:xfrm>
            <a:off x="517353" y="332437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517353" y="389587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517353" y="448325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24</a:t>
            </a:fld>
            <a:endParaRPr lang="en-US" dirty="0"/>
          </a:p>
        </p:txBody>
      </p:sp>
    </p:spTree>
    <p:extLst>
      <p:ext uri="{BB962C8B-B14F-4D97-AF65-F5344CB8AC3E}">
        <p14:creationId xmlns:p14="http://schemas.microsoft.com/office/powerpoint/2010/main" val="25428327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ontent Placeholder 1"/>
          <p:cNvSpPr>
            <a:spLocks noGrp="1"/>
          </p:cNvSpPr>
          <p:nvPr>
            <p:ph idx="1"/>
          </p:nvPr>
        </p:nvSpPr>
        <p:spPr/>
        <p:txBody>
          <a:bodyPr/>
          <a:lstStyle/>
          <a:p>
            <a:r>
              <a:rPr lang="en-US" dirty="0">
                <a:solidFill>
                  <a:srgbClr val="646769"/>
                </a:solidFill>
              </a:rPr>
              <a:t>The schemas within the Support </a:t>
            </a:r>
            <a:r>
              <a:rPr lang="en-US" dirty="0" smtClean="0">
                <a:solidFill>
                  <a:srgbClr val="646769"/>
                </a:solidFill>
              </a:rPr>
              <a:t>Abstraction Layer </a:t>
            </a:r>
            <a:r>
              <a:rPr lang="en-US" dirty="0">
                <a:solidFill>
                  <a:srgbClr val="646769"/>
                </a:solidFill>
              </a:rPr>
              <a:t>provide the underlying standardized structure for data objects in NIEM.  </a:t>
            </a:r>
            <a:endParaRPr lang="en-US" dirty="0" smtClean="0">
              <a:solidFill>
                <a:srgbClr val="646769"/>
              </a:solidFill>
            </a:endParaRPr>
          </a:p>
          <a:p>
            <a:endParaRPr lang="en-US" dirty="0">
              <a:solidFill>
                <a:srgbClr val="646769"/>
              </a:solidFill>
            </a:endParaRPr>
          </a:p>
          <a:p>
            <a:r>
              <a:rPr lang="en-US" dirty="0" smtClean="0">
                <a:solidFill>
                  <a:srgbClr val="646769"/>
                </a:solidFill>
              </a:rPr>
              <a:t>Each </a:t>
            </a:r>
            <a:r>
              <a:rPr lang="en-US" dirty="0">
                <a:solidFill>
                  <a:srgbClr val="646769"/>
                </a:solidFill>
              </a:rPr>
              <a:t>of the data objects in the other abstraction layers reuse the basic data objects in the Support Layer.</a:t>
            </a:r>
            <a:endParaRPr lang="en-US" dirty="0" smtClean="0">
              <a:solidFill>
                <a:srgbClr val="646769"/>
              </a:solidFill>
            </a:endParaRPr>
          </a:p>
        </p:txBody>
      </p:sp>
      <p:sp>
        <p:nvSpPr>
          <p:cNvPr id="22531" name="Title 2"/>
          <p:cNvSpPr>
            <a:spLocks noGrp="1"/>
          </p:cNvSpPr>
          <p:nvPr>
            <p:ph type="title"/>
          </p:nvPr>
        </p:nvSpPr>
        <p:spPr/>
        <p:txBody>
          <a:bodyPr>
            <a:normAutofit/>
          </a:bodyPr>
          <a:lstStyle/>
          <a:p>
            <a:r>
              <a:rPr lang="en-US" smtClean="0"/>
              <a:t>Support Abstraction Layer</a:t>
            </a:r>
          </a:p>
        </p:txBody>
      </p:sp>
      <p:grpSp>
        <p:nvGrpSpPr>
          <p:cNvPr id="22532" name="Group 13"/>
          <p:cNvGrpSpPr>
            <a:grpSpLocks/>
          </p:cNvGrpSpPr>
          <p:nvPr/>
        </p:nvGrpSpPr>
        <p:grpSpPr bwMode="auto">
          <a:xfrm>
            <a:off x="2119314" y="3505200"/>
            <a:ext cx="6567487" cy="2019300"/>
            <a:chOff x="2705259" y="4000500"/>
            <a:chExt cx="6568122" cy="2019300"/>
          </a:xfrm>
        </p:grpSpPr>
        <p:sp>
          <p:nvSpPr>
            <p:cNvPr id="8" name="Rounded Rectangle 7"/>
            <p:cNvSpPr/>
            <p:nvPr/>
          </p:nvSpPr>
          <p:spPr bwMode="auto">
            <a:xfrm>
              <a:off x="2705259" y="4000500"/>
              <a:ext cx="6568122" cy="9144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dirty="0">
                  <a:solidFill>
                    <a:srgbClr val="646769"/>
                  </a:solidFill>
                  <a:latin typeface="Arial" pitchFamily="34" charset="0"/>
                  <a:cs typeface="Arial" pitchFamily="34" charset="0"/>
                </a:rPr>
                <a:t>Contains NIEM base types to provide a set of generic types from which all types should derive</a:t>
              </a:r>
            </a:p>
          </p:txBody>
        </p:sp>
        <p:sp>
          <p:nvSpPr>
            <p:cNvPr id="9" name="Rounded Rectangle 8"/>
            <p:cNvSpPr/>
            <p:nvPr/>
          </p:nvSpPr>
          <p:spPr bwMode="auto">
            <a:xfrm>
              <a:off x="2705259" y="5105400"/>
              <a:ext cx="6568122" cy="9144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dirty="0">
                  <a:solidFill>
                    <a:srgbClr val="646769"/>
                  </a:solidFill>
                  <a:latin typeface="Arial" pitchFamily="34" charset="0"/>
                  <a:cs typeface="Arial" pitchFamily="34" charset="0"/>
                </a:rPr>
                <a:t>Contains </a:t>
              </a:r>
              <a:r>
                <a:rPr lang="en-US" dirty="0" smtClean="0">
                  <a:solidFill>
                    <a:srgbClr val="646769"/>
                  </a:solidFill>
                  <a:latin typeface="Arial" pitchFamily="34" charset="0"/>
                  <a:cs typeface="Arial" pitchFamily="34" charset="0"/>
                </a:rPr>
                <a:t>definitions used in high-level data modeling and also for validation of NIEM-conformant instances </a:t>
              </a:r>
              <a:endParaRPr lang="en-US" dirty="0">
                <a:solidFill>
                  <a:srgbClr val="646769"/>
                </a:solidFill>
                <a:latin typeface="Arial" pitchFamily="34" charset="0"/>
                <a:cs typeface="Arial" pitchFamily="34" charset="0"/>
              </a:endParaRPr>
            </a:p>
          </p:txBody>
        </p:sp>
      </p:grpSp>
      <p:sp>
        <p:nvSpPr>
          <p:cNvPr id="11" name="Rounded Rectangle 10"/>
          <p:cNvSpPr/>
          <p:nvPr/>
        </p:nvSpPr>
        <p:spPr bwMode="auto">
          <a:xfrm>
            <a:off x="457200" y="364606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s</a:t>
            </a:r>
            <a:r>
              <a:rPr lang="en-US" b="1" spc="-50" dirty="0" smtClean="0">
                <a:solidFill>
                  <a:srgbClr val="304776"/>
                </a:solidFill>
                <a:latin typeface="+mj-lt"/>
                <a:cs typeface="Arial"/>
              </a:rPr>
              <a:t>tructures</a:t>
            </a:r>
            <a:endParaRPr lang="en-US" b="1" spc="-50" dirty="0">
              <a:solidFill>
                <a:srgbClr val="304776"/>
              </a:solidFill>
              <a:latin typeface="+mj-lt"/>
              <a:cs typeface="Arial"/>
            </a:endParaRPr>
          </a:p>
        </p:txBody>
      </p:sp>
      <p:sp>
        <p:nvSpPr>
          <p:cNvPr id="12" name="Rounded Rectangle 11"/>
          <p:cNvSpPr/>
          <p:nvPr/>
        </p:nvSpPr>
        <p:spPr bwMode="auto">
          <a:xfrm>
            <a:off x="457200" y="475096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a</a:t>
            </a:r>
            <a:r>
              <a:rPr lang="en-US" b="1" spc="-50" dirty="0" err="1" smtClean="0">
                <a:solidFill>
                  <a:srgbClr val="304776"/>
                </a:solidFill>
                <a:latin typeface="+mj-lt"/>
                <a:cs typeface="Arial"/>
              </a:rPr>
              <a:t>ppinfo</a:t>
            </a:r>
            <a:endParaRPr lang="en-US" b="1" spc="-50" dirty="0">
              <a:solidFill>
                <a:srgbClr val="304776"/>
              </a:solidFill>
              <a:latin typeface="+mj-lt"/>
              <a:cs typeface="Arial"/>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1" name="Straight Connector 20"/>
          <p:cNvCxnSpPr/>
          <p:nvPr/>
        </p:nvCxnSpPr>
        <p:spPr>
          <a:xfrm>
            <a:off x="517353" y="452753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Title 2"/>
          <p:cNvSpPr>
            <a:spLocks noGrp="1"/>
          </p:cNvSpPr>
          <p:nvPr>
            <p:ph type="title"/>
          </p:nvPr>
        </p:nvSpPr>
        <p:spPr/>
        <p:txBody>
          <a:bodyPr>
            <a:normAutofit/>
          </a:bodyPr>
          <a:lstStyle/>
          <a:p>
            <a:r>
              <a:rPr lang="en-US" dirty="0" smtClean="0"/>
              <a:t>NIEM Core Abstraction Layer</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4" name="object 7"/>
          <p:cNvSpPr txBox="1"/>
          <p:nvPr/>
        </p:nvSpPr>
        <p:spPr>
          <a:xfrm>
            <a:off x="341739" y="1402674"/>
            <a:ext cx="8478411" cy="4331375"/>
          </a:xfrm>
          <a:prstGeom prst="rect">
            <a:avLst/>
          </a:prstGeom>
        </p:spPr>
        <p:txBody>
          <a:bodyPr vert="horz" wrap="square" lIns="0" tIns="0" rIns="0" bIns="0" rtlCol="0">
            <a:noAutofit/>
          </a:bodyPr>
          <a:lstStyle/>
          <a:p>
            <a:pPr marL="354965" marR="36830" indent="-342900">
              <a:spcBef>
                <a:spcPts val="600"/>
              </a:spcBef>
              <a:spcAft>
                <a:spcPts val="600"/>
              </a:spcAft>
              <a:buClr>
                <a:srgbClr val="4B4B4B"/>
              </a:buClr>
              <a:buFont typeface="Arial"/>
              <a:buChar char="•"/>
              <a:tabLst>
                <a:tab pos="94615" algn="l"/>
              </a:tabLst>
            </a:pPr>
            <a:r>
              <a:rPr sz="2000" dirty="0" smtClean="0">
                <a:solidFill>
                  <a:srgbClr val="646769"/>
                </a:solidFill>
                <a:latin typeface="Arial"/>
                <a:cs typeface="Arial"/>
              </a:rPr>
              <a:t>The NIEM Core Abstraction  Layer contains the following reference schemas: </a:t>
            </a:r>
            <a:r>
              <a:rPr sz="2000" b="1" dirty="0" smtClean="0">
                <a:solidFill>
                  <a:schemeClr val="tx2"/>
                </a:solidFill>
                <a:latin typeface="Arial"/>
                <a:cs typeface="Arial"/>
              </a:rPr>
              <a:t>NIEM Core and code tables that are part of NIEM Core</a:t>
            </a:r>
            <a:endParaRPr sz="2000" dirty="0">
              <a:solidFill>
                <a:schemeClr val="tx2"/>
              </a:solidFill>
              <a:latin typeface="Arial"/>
              <a:cs typeface="Arial"/>
            </a:endParaRPr>
          </a:p>
          <a:p>
            <a:pPr marL="354965" marR="191135" indent="-342900">
              <a:spcBef>
                <a:spcPts val="600"/>
              </a:spcBef>
              <a:spcAft>
                <a:spcPts val="600"/>
              </a:spcAft>
              <a:buClr>
                <a:srgbClr val="4B4B4B"/>
              </a:buClr>
              <a:buFont typeface="Arial"/>
              <a:buChar char="•"/>
              <a:tabLst>
                <a:tab pos="103505" algn="l"/>
              </a:tabLst>
            </a:pPr>
            <a:r>
              <a:rPr sz="2000" dirty="0" smtClean="0">
                <a:solidFill>
                  <a:srgbClr val="646769"/>
                </a:solidFill>
                <a:latin typeface="Arial"/>
                <a:cs typeface="Arial"/>
              </a:rPr>
              <a:t>NIEM Core contains commonly used definitions for generic objects like person, organization,and activity that are used across domains</a:t>
            </a:r>
            <a:endParaRPr sz="2000" dirty="0">
              <a:solidFill>
                <a:srgbClr val="646769"/>
              </a:solidFill>
              <a:latin typeface="Arial"/>
              <a:cs typeface="Arial"/>
            </a:endParaRPr>
          </a:p>
          <a:p>
            <a:pPr marL="359410" marR="12700" indent="-342900">
              <a:spcBef>
                <a:spcPts val="600"/>
              </a:spcBef>
              <a:spcAft>
                <a:spcPts val="600"/>
              </a:spcAft>
              <a:buClr>
                <a:srgbClr val="4B4B4B"/>
              </a:buClr>
              <a:buFont typeface="Arial"/>
              <a:buChar char="•"/>
              <a:tabLst>
                <a:tab pos="103505" algn="l"/>
              </a:tabLst>
            </a:pPr>
            <a:r>
              <a:rPr sz="2000" dirty="0" smtClean="0">
                <a:solidFill>
                  <a:srgbClr val="646769"/>
                </a:solidFill>
                <a:latin typeface="Arial"/>
                <a:cs typeface="Arial"/>
              </a:rPr>
              <a:t>Objects defined in </a:t>
            </a:r>
            <a:r>
              <a:rPr sz="2000" b="1" dirty="0" smtClean="0">
                <a:solidFill>
                  <a:srgbClr val="1F497D"/>
                </a:solidFill>
                <a:latin typeface="Arial"/>
                <a:cs typeface="Arial"/>
              </a:rPr>
              <a:t>NIEM Core </a:t>
            </a:r>
            <a:r>
              <a:rPr sz="2000" dirty="0" smtClean="0">
                <a:solidFill>
                  <a:srgbClr val="646769"/>
                </a:solidFill>
                <a:latin typeface="Arial"/>
                <a:cs typeface="Arial"/>
              </a:rPr>
              <a:t>leverage base NIEM XML objects defined in the proxy and structures schemas</a:t>
            </a:r>
            <a:endParaRPr sz="2000" dirty="0">
              <a:solidFill>
                <a:srgbClr val="646769"/>
              </a:solidFill>
              <a:latin typeface="Arial"/>
              <a:cs typeface="Arial"/>
            </a:endParaRPr>
          </a:p>
          <a:p>
            <a:pPr marL="363855" marR="203200" indent="-342900">
              <a:spcBef>
                <a:spcPts val="600"/>
              </a:spcBef>
              <a:spcAft>
                <a:spcPts val="600"/>
              </a:spcAft>
              <a:buClr>
                <a:srgbClr val="4B4B4B"/>
              </a:buClr>
              <a:buFont typeface="Arial"/>
              <a:buChar char="•"/>
              <a:tabLst>
                <a:tab pos="103505" algn="l"/>
              </a:tabLst>
            </a:pPr>
            <a:r>
              <a:rPr sz="2000" dirty="0" smtClean="0">
                <a:solidFill>
                  <a:srgbClr val="646769"/>
                </a:solidFill>
                <a:latin typeface="Arial"/>
                <a:cs typeface="Arial"/>
              </a:rPr>
              <a:t>Objects defined in </a:t>
            </a:r>
            <a:r>
              <a:rPr sz="2000" b="1" dirty="0" smtClean="0">
                <a:solidFill>
                  <a:srgbClr val="1F497D"/>
                </a:solidFill>
                <a:latin typeface="Arial"/>
                <a:cs typeface="Arial"/>
              </a:rPr>
              <a:t>NIEM Core </a:t>
            </a:r>
            <a:r>
              <a:rPr sz="2000" dirty="0" smtClean="0">
                <a:solidFill>
                  <a:srgbClr val="646769"/>
                </a:solidFill>
                <a:latin typeface="Arial"/>
                <a:cs typeface="Arial"/>
              </a:rPr>
              <a:t>can be used as base objects for definitions in domain-specific schemas as well as extension schemas</a:t>
            </a:r>
            <a:endParaRPr sz="2000" dirty="0">
              <a:solidFill>
                <a:srgbClr val="646769"/>
              </a:solidFill>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ounded Rectangle 48"/>
          <p:cNvSpPr/>
          <p:nvPr/>
        </p:nvSpPr>
        <p:spPr bwMode="auto">
          <a:xfrm>
            <a:off x="5967566" y="2009626"/>
            <a:ext cx="1856593" cy="3391242"/>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b="1" spc="-50" dirty="0">
                <a:solidFill>
                  <a:prstClr val="white"/>
                </a:solidFill>
                <a:cs typeface="Arial"/>
              </a:rPr>
              <a:t>EM Domain</a:t>
            </a:r>
          </a:p>
        </p:txBody>
      </p:sp>
      <p:sp>
        <p:nvSpPr>
          <p:cNvPr id="31" name="Right Arrow 30"/>
          <p:cNvSpPr/>
          <p:nvPr/>
        </p:nvSpPr>
        <p:spPr>
          <a:xfrm>
            <a:off x="5220810" y="2899022"/>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2" name="Right Arrow 31"/>
          <p:cNvSpPr/>
          <p:nvPr/>
        </p:nvSpPr>
        <p:spPr>
          <a:xfrm>
            <a:off x="5220810" y="4662428"/>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9" name="Right Arrow 28"/>
          <p:cNvSpPr/>
          <p:nvPr/>
        </p:nvSpPr>
        <p:spPr>
          <a:xfrm>
            <a:off x="2664532" y="2899022"/>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0" name="Right Arrow 29"/>
          <p:cNvSpPr/>
          <p:nvPr/>
        </p:nvSpPr>
        <p:spPr>
          <a:xfrm>
            <a:off x="2664532" y="4662428"/>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48" name="Rounded Rectangle 47"/>
          <p:cNvSpPr/>
          <p:nvPr/>
        </p:nvSpPr>
        <p:spPr bwMode="auto">
          <a:xfrm>
            <a:off x="3415322" y="3735684"/>
            <a:ext cx="1856593" cy="1664413"/>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sz="1400" b="1" spc="-50" dirty="0">
                <a:solidFill>
                  <a:prstClr val="white"/>
                </a:solidFill>
                <a:cs typeface="Arial"/>
              </a:rPr>
              <a:t>External Standard </a:t>
            </a:r>
            <a:br>
              <a:rPr lang="en-US" sz="1400" b="1" spc="-50" dirty="0">
                <a:solidFill>
                  <a:prstClr val="white"/>
                </a:solidFill>
                <a:cs typeface="Arial"/>
              </a:rPr>
            </a:br>
            <a:r>
              <a:rPr lang="en-US" sz="1400" b="1" spc="-50" dirty="0">
                <a:solidFill>
                  <a:prstClr val="white"/>
                </a:solidFill>
                <a:cs typeface="Arial"/>
              </a:rPr>
              <a:t>&amp; Code Lists</a:t>
            </a:r>
          </a:p>
        </p:txBody>
      </p:sp>
      <p:sp>
        <p:nvSpPr>
          <p:cNvPr id="47" name="Rounded Rectangle 46"/>
          <p:cNvSpPr/>
          <p:nvPr/>
        </p:nvSpPr>
        <p:spPr bwMode="auto">
          <a:xfrm>
            <a:off x="3415322" y="2009626"/>
            <a:ext cx="1856593" cy="1627426"/>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b="1" spc="-50" dirty="0">
                <a:solidFill>
                  <a:prstClr val="white"/>
                </a:solidFill>
                <a:cs typeface="Arial"/>
              </a:rPr>
              <a:t>NIEM Core</a:t>
            </a:r>
          </a:p>
        </p:txBody>
      </p:sp>
      <p:sp>
        <p:nvSpPr>
          <p:cNvPr id="46" name="Rounded Rectangle 45"/>
          <p:cNvSpPr/>
          <p:nvPr/>
        </p:nvSpPr>
        <p:spPr bwMode="auto">
          <a:xfrm>
            <a:off x="887737" y="2009626"/>
            <a:ext cx="1856593" cy="3391242"/>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b="1" spc="-50" dirty="0">
                <a:solidFill>
                  <a:prstClr val="white"/>
                </a:solidFill>
                <a:cs typeface="Arial"/>
              </a:rPr>
              <a:t>Structures</a:t>
            </a:r>
          </a:p>
        </p:txBody>
      </p:sp>
      <p:sp>
        <p:nvSpPr>
          <p:cNvPr id="24578" name="Content Placeholder 1"/>
          <p:cNvSpPr>
            <a:spLocks noGrp="1"/>
          </p:cNvSpPr>
          <p:nvPr>
            <p:ph idx="1"/>
          </p:nvPr>
        </p:nvSpPr>
        <p:spPr>
          <a:xfrm>
            <a:off x="324069" y="936022"/>
            <a:ext cx="8362731" cy="5020176"/>
          </a:xfrm>
        </p:spPr>
        <p:txBody>
          <a:bodyPr/>
          <a:lstStyle/>
          <a:p>
            <a:pPr marL="342900" indent="-342900">
              <a:buClrTx/>
              <a:buFont typeface="Arial"/>
              <a:buChar char="•"/>
            </a:pPr>
            <a:r>
              <a:rPr lang="en-US" dirty="0" smtClean="0">
                <a:solidFill>
                  <a:srgbClr val="646769"/>
                </a:solidFill>
              </a:rPr>
              <a:t>The Domain Abstraction Layer is used to provide mission-based/domain specific layer of data objects that specialize base objects from the NIEM Core and structures namespaces</a:t>
            </a:r>
          </a:p>
        </p:txBody>
      </p:sp>
      <p:sp>
        <p:nvSpPr>
          <p:cNvPr id="24579" name="Title 2"/>
          <p:cNvSpPr>
            <a:spLocks noGrp="1"/>
          </p:cNvSpPr>
          <p:nvPr>
            <p:ph type="title"/>
          </p:nvPr>
        </p:nvSpPr>
        <p:spPr/>
        <p:txBody>
          <a:bodyPr>
            <a:normAutofit/>
          </a:bodyPr>
          <a:lstStyle/>
          <a:p>
            <a:r>
              <a:rPr lang="en-US" smtClean="0"/>
              <a:t>Domain Abstraction Layer</a:t>
            </a:r>
            <a:endParaRPr lang="en-US" dirty="0" smtClean="0"/>
          </a:p>
        </p:txBody>
      </p:sp>
      <p:sp>
        <p:nvSpPr>
          <p:cNvPr id="20" name="Rounded Rectangle 19"/>
          <p:cNvSpPr/>
          <p:nvPr/>
        </p:nvSpPr>
        <p:spPr bwMode="auto">
          <a:xfrm>
            <a:off x="982662" y="278288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err="1" smtClean="0">
                <a:solidFill>
                  <a:srgbClr val="304776"/>
                </a:solidFill>
                <a:latin typeface="+mj-lt"/>
                <a:cs typeface="Arial"/>
              </a:rPr>
              <a:t>ObjectType</a:t>
            </a:r>
            <a:endParaRPr lang="en-US" sz="1400" b="1" spc="-50" dirty="0">
              <a:solidFill>
                <a:srgbClr val="304776"/>
              </a:solidFill>
              <a:latin typeface="+mj-lt"/>
              <a:cs typeface="Arial"/>
            </a:endParaRPr>
          </a:p>
        </p:txBody>
      </p:sp>
      <p:sp>
        <p:nvSpPr>
          <p:cNvPr id="21" name="Rounded Rectangle 20"/>
          <p:cNvSpPr/>
          <p:nvPr/>
        </p:nvSpPr>
        <p:spPr bwMode="auto">
          <a:xfrm>
            <a:off x="982662" y="4584394"/>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err="1" smtClean="0">
                <a:solidFill>
                  <a:srgbClr val="304776"/>
                </a:solidFill>
                <a:latin typeface="+mj-lt"/>
                <a:cs typeface="Arial"/>
              </a:rPr>
              <a:t>AssociationType</a:t>
            </a:r>
            <a:endParaRPr lang="en-US" sz="1400" b="1" spc="-50" dirty="0">
              <a:solidFill>
                <a:srgbClr val="304776"/>
              </a:solidFill>
              <a:latin typeface="+mj-lt"/>
              <a:cs typeface="Arial"/>
            </a:endParaRPr>
          </a:p>
        </p:txBody>
      </p:sp>
      <p:sp>
        <p:nvSpPr>
          <p:cNvPr id="22" name="Rounded Rectangle 21"/>
          <p:cNvSpPr/>
          <p:nvPr/>
        </p:nvSpPr>
        <p:spPr bwMode="auto">
          <a:xfrm>
            <a:off x="3524250" y="253523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Organization</a:t>
            </a:r>
            <a:endParaRPr lang="en-US" sz="1400" b="1" spc="-50" dirty="0">
              <a:solidFill>
                <a:srgbClr val="304776"/>
              </a:solidFill>
              <a:latin typeface="+mj-lt"/>
              <a:cs typeface="Arial"/>
            </a:endParaRPr>
          </a:p>
        </p:txBody>
      </p:sp>
      <p:sp>
        <p:nvSpPr>
          <p:cNvPr id="23" name="Rounded Rectangle 22"/>
          <p:cNvSpPr/>
          <p:nvPr/>
        </p:nvSpPr>
        <p:spPr bwMode="auto">
          <a:xfrm>
            <a:off x="3524250" y="3092929"/>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Activity</a:t>
            </a:r>
            <a:endParaRPr lang="en-US" sz="1400" b="1" spc="-50" dirty="0">
              <a:solidFill>
                <a:srgbClr val="304776"/>
              </a:solidFill>
              <a:latin typeface="+mj-lt"/>
              <a:cs typeface="Arial"/>
            </a:endParaRPr>
          </a:p>
        </p:txBody>
      </p:sp>
      <p:sp>
        <p:nvSpPr>
          <p:cNvPr id="24" name="Rounded Rectangle 23"/>
          <p:cNvSpPr/>
          <p:nvPr/>
        </p:nvSpPr>
        <p:spPr bwMode="auto">
          <a:xfrm>
            <a:off x="6071340" y="278288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Hospital</a:t>
            </a:r>
            <a:endParaRPr lang="en-US" sz="1400" b="1" spc="-50" dirty="0">
              <a:solidFill>
                <a:srgbClr val="304776"/>
              </a:solidFill>
              <a:latin typeface="+mj-lt"/>
              <a:cs typeface="Arial"/>
            </a:endParaRPr>
          </a:p>
        </p:txBody>
      </p:sp>
      <p:sp>
        <p:nvSpPr>
          <p:cNvPr id="25" name="Rounded Rectangle 24"/>
          <p:cNvSpPr/>
          <p:nvPr/>
        </p:nvSpPr>
        <p:spPr bwMode="auto">
          <a:xfrm>
            <a:off x="6071340" y="4584394"/>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Alarm Event</a:t>
            </a:r>
            <a:endParaRPr lang="en-US" sz="1400" b="1" spc="-50" dirty="0">
              <a:solidFill>
                <a:srgbClr val="304776"/>
              </a:solidFill>
              <a:latin typeface="+mj-lt"/>
              <a:cs typeface="Arial"/>
            </a:endParaRPr>
          </a:p>
        </p:txBody>
      </p:sp>
      <p:grpSp>
        <p:nvGrpSpPr>
          <p:cNvPr id="33" name="Group 32"/>
          <p:cNvGrpSpPr/>
          <p:nvPr/>
        </p:nvGrpSpPr>
        <p:grpSpPr>
          <a:xfrm>
            <a:off x="7407343" y="730894"/>
            <a:ext cx="1235427" cy="143483"/>
            <a:chOff x="7407343" y="730894"/>
            <a:chExt cx="1235427" cy="143483"/>
          </a:xfrm>
        </p:grpSpPr>
        <p:cxnSp>
          <p:nvCxnSpPr>
            <p:cNvPr id="34" name="Straight Connector 33"/>
            <p:cNvCxnSpPr>
              <a:endCxn id="3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Oval 3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1" name="Rounded Rectangle 40"/>
          <p:cNvSpPr/>
          <p:nvPr/>
        </p:nvSpPr>
        <p:spPr bwMode="auto">
          <a:xfrm>
            <a:off x="3524250" y="4304576"/>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EDXL</a:t>
            </a:r>
            <a:endParaRPr lang="en-US" sz="1400" b="1" spc="-50" dirty="0">
              <a:solidFill>
                <a:srgbClr val="304776"/>
              </a:solidFill>
              <a:latin typeface="+mj-lt"/>
              <a:cs typeface="Arial"/>
            </a:endParaRPr>
          </a:p>
        </p:txBody>
      </p:sp>
      <p:sp>
        <p:nvSpPr>
          <p:cNvPr id="42" name="Rounded Rectangle 41"/>
          <p:cNvSpPr/>
          <p:nvPr/>
        </p:nvSpPr>
        <p:spPr bwMode="auto">
          <a:xfrm>
            <a:off x="3524250" y="484993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Code List</a:t>
            </a:r>
            <a:endParaRPr lang="en-US" sz="1400" b="1" spc="-50" dirty="0">
              <a:solidFill>
                <a:srgbClr val="304776"/>
              </a:solidFill>
              <a:latin typeface="+mj-lt"/>
              <a:cs typeface="Arial"/>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27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Content Placeholder 1"/>
          <p:cNvSpPr>
            <a:spLocks noGrp="1"/>
          </p:cNvSpPr>
          <p:nvPr>
            <p:ph idx="1"/>
          </p:nvPr>
        </p:nvSpPr>
        <p:spPr/>
        <p:txBody>
          <a:bodyPr>
            <a:normAutofit/>
          </a:bodyPr>
          <a:lstStyle/>
          <a:p>
            <a:pPr marL="228600" marR="12700" indent="-215900">
              <a:spcBef>
                <a:spcPts val="0"/>
              </a:spcBef>
              <a:spcAft>
                <a:spcPts val="600"/>
              </a:spcAft>
              <a:buClr>
                <a:srgbClr val="545254"/>
              </a:buClr>
              <a:buFont typeface="Arial"/>
              <a:buChar char="•"/>
              <a:tabLst>
                <a:tab pos="228600" algn="l"/>
              </a:tabLst>
            </a:pPr>
            <a:r>
              <a:rPr lang="en-US" dirty="0">
                <a:solidFill>
                  <a:srgbClr val="646769"/>
                </a:solidFill>
              </a:rPr>
              <a:t>The External Standards and Code Lists </a:t>
            </a:r>
            <a:r>
              <a:rPr lang="en-US" dirty="0" smtClean="0">
                <a:solidFill>
                  <a:srgbClr val="646769"/>
                </a:solidFill>
              </a:rPr>
              <a:t>Layer contains </a:t>
            </a:r>
            <a:r>
              <a:rPr lang="en-US" dirty="0">
                <a:solidFill>
                  <a:srgbClr val="646769"/>
                </a:solidFill>
              </a:rPr>
              <a:t>definitions for objects used in standards defined external to </a:t>
            </a:r>
            <a:r>
              <a:rPr lang="en-US" dirty="0" smtClean="0">
                <a:solidFill>
                  <a:srgbClr val="646769"/>
                </a:solidFill>
              </a:rPr>
              <a:t>NIEM. External </a:t>
            </a:r>
            <a:r>
              <a:rPr lang="en-US" dirty="0">
                <a:solidFill>
                  <a:srgbClr val="646769"/>
                </a:solidFill>
              </a:rPr>
              <a:t>standards are integrated into NIEM through the schemas in this Abstraction Layer.</a:t>
            </a:r>
          </a:p>
          <a:p>
            <a:pPr marL="228600" indent="-215900">
              <a:spcBef>
                <a:spcPts val="0"/>
              </a:spcBef>
              <a:spcAft>
                <a:spcPts val="600"/>
              </a:spcAft>
              <a:buClr>
                <a:srgbClr val="545254"/>
              </a:buClr>
              <a:buFont typeface="Arial"/>
              <a:buChar char="•"/>
              <a:tabLst>
                <a:tab pos="228600" algn="l"/>
              </a:tabLst>
            </a:pPr>
            <a:r>
              <a:rPr lang="en-US" dirty="0">
                <a:solidFill>
                  <a:srgbClr val="646769"/>
                </a:solidFill>
              </a:rPr>
              <a:t>As new standards are recognized for compatibility with NIEM, additional reference schemas are added to this layer</a:t>
            </a:r>
          </a:p>
        </p:txBody>
      </p:sp>
      <p:sp>
        <p:nvSpPr>
          <p:cNvPr id="25603" name="Title 2"/>
          <p:cNvSpPr>
            <a:spLocks noGrp="1"/>
          </p:cNvSpPr>
          <p:nvPr>
            <p:ph type="title"/>
          </p:nvPr>
        </p:nvSpPr>
        <p:spPr/>
        <p:txBody>
          <a:bodyPr>
            <a:normAutofit fontScale="90000"/>
          </a:bodyPr>
          <a:lstStyle/>
          <a:p>
            <a:r>
              <a:rPr lang="en-US" smtClean="0"/>
              <a:t>External Standards Abstraction Layer</a:t>
            </a:r>
          </a:p>
        </p:txBody>
      </p:sp>
      <p:sp>
        <p:nvSpPr>
          <p:cNvPr id="9" name="Rounded Rectangle 8"/>
          <p:cNvSpPr/>
          <p:nvPr/>
        </p:nvSpPr>
        <p:spPr bwMode="auto">
          <a:xfrm>
            <a:off x="2087562" y="3499549"/>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External</a:t>
            </a:r>
          </a:p>
          <a:p>
            <a:pPr algn="ctr">
              <a:lnSpc>
                <a:spcPct val="90000"/>
              </a:lnSpc>
              <a:defRPr/>
            </a:pPr>
            <a:r>
              <a:rPr lang="en-US" b="1" spc="-50" dirty="0" smtClean="0">
                <a:solidFill>
                  <a:srgbClr val="304776"/>
                </a:solidFill>
                <a:latin typeface="+mj-lt"/>
                <a:cs typeface="Arial"/>
              </a:rPr>
              <a:t>Standard</a:t>
            </a:r>
          </a:p>
          <a:p>
            <a:pPr algn="ctr">
              <a:lnSpc>
                <a:spcPct val="90000"/>
              </a:lnSpc>
              <a:defRPr/>
            </a:pPr>
            <a:r>
              <a:rPr lang="en-US" b="1" spc="-50" dirty="0" smtClean="0">
                <a:solidFill>
                  <a:srgbClr val="304776"/>
                </a:solidFill>
                <a:latin typeface="+mj-lt"/>
                <a:cs typeface="Arial"/>
              </a:rPr>
              <a:t>Schema</a:t>
            </a:r>
            <a:endParaRPr lang="en-US" b="1" spc="-50" dirty="0">
              <a:solidFill>
                <a:srgbClr val="304776"/>
              </a:solidFill>
              <a:latin typeface="+mj-lt"/>
              <a:cs typeface="Arial"/>
            </a:endParaRPr>
          </a:p>
        </p:txBody>
      </p:sp>
      <p:sp>
        <p:nvSpPr>
          <p:cNvPr id="10" name="Rounded Rectangle 9"/>
          <p:cNvSpPr/>
          <p:nvPr/>
        </p:nvSpPr>
        <p:spPr bwMode="auto">
          <a:xfrm>
            <a:off x="5334000" y="4166299"/>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NIEM Reference Schema</a:t>
            </a:r>
            <a:endParaRPr lang="en-US" b="1" spc="-50" dirty="0">
              <a:solidFill>
                <a:srgbClr val="304776"/>
              </a:solidFill>
              <a:latin typeface="+mj-lt"/>
              <a:cs typeface="Arial"/>
            </a:endParaRPr>
          </a:p>
        </p:txBody>
      </p:sp>
      <p:sp>
        <p:nvSpPr>
          <p:cNvPr id="11" name="Right Arrow 10"/>
          <p:cNvSpPr/>
          <p:nvPr/>
        </p:nvSpPr>
        <p:spPr>
          <a:xfrm rot="1538078">
            <a:off x="3891145" y="4204124"/>
            <a:ext cx="1271405"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2" name="SHP_264"/>
          <p:cNvSpPr>
            <a:spLocks noChangeArrowheads="1"/>
          </p:cNvSpPr>
          <p:nvPr/>
        </p:nvSpPr>
        <p:spPr bwMode="auto">
          <a:xfrm rot="1538078">
            <a:off x="3678972" y="3859636"/>
            <a:ext cx="1695750"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lgn="ctr">
              <a:buNone/>
              <a:defRPr/>
            </a:pPr>
            <a:r>
              <a:rPr lang="en-US" sz="1600" b="1" dirty="0" smtClean="0">
                <a:solidFill>
                  <a:srgbClr val="686868"/>
                </a:solidFill>
              </a:rPr>
              <a:t>Adapted into</a:t>
            </a:r>
            <a:endParaRPr lang="en-US" sz="1600" b="1" dirty="0">
              <a:solidFill>
                <a:srgbClr val="686868"/>
              </a:solidFill>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3" name="Rounded Rectangle 22"/>
          <p:cNvSpPr/>
          <p:nvPr/>
        </p:nvSpPr>
        <p:spPr bwMode="auto">
          <a:xfrm>
            <a:off x="2087562" y="4680649"/>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Code Lists</a:t>
            </a:r>
            <a:endParaRPr lang="en-US" b="1" spc="-50" dirty="0">
              <a:solidFill>
                <a:srgbClr val="304776"/>
              </a:solidFill>
              <a:latin typeface="+mj-lt"/>
              <a:cs typeface="Arial"/>
            </a:endParaRPr>
          </a:p>
        </p:txBody>
      </p:sp>
      <p:sp>
        <p:nvSpPr>
          <p:cNvPr id="24" name="Right Arrow 23"/>
          <p:cNvSpPr/>
          <p:nvPr/>
        </p:nvSpPr>
        <p:spPr>
          <a:xfrm rot="20635739">
            <a:off x="3830249" y="4908975"/>
            <a:ext cx="1271405"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5" name="SHP_264"/>
          <p:cNvSpPr>
            <a:spLocks noChangeArrowheads="1"/>
          </p:cNvSpPr>
          <p:nvPr/>
        </p:nvSpPr>
        <p:spPr bwMode="auto">
          <a:xfrm rot="20635739">
            <a:off x="3656176" y="5078837"/>
            <a:ext cx="1695750"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lgn="ctr">
              <a:buNone/>
              <a:defRPr/>
            </a:pPr>
            <a:r>
              <a:rPr lang="en-US" sz="1600" b="1" dirty="0" smtClean="0">
                <a:solidFill>
                  <a:srgbClr val="686868"/>
                </a:solidFill>
              </a:rPr>
              <a:t>Adapted into</a:t>
            </a:r>
            <a:endParaRPr lang="en-US" sz="1600" b="1" dirty="0">
              <a:solidFill>
                <a:srgbClr val="686868"/>
              </a:solidFil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1238250"/>
            <a:ext cx="8305800" cy="1015663"/>
          </a:xfrm>
          <a:prstGeom prst="rect">
            <a:avLst/>
          </a:prstGeom>
        </p:spPr>
        <p:txBody>
          <a:bodyPr wrap="square">
            <a:spAutoFit/>
          </a:bodyPr>
          <a:lstStyle/>
          <a:p>
            <a:pPr>
              <a:spcBef>
                <a:spcPct val="20000"/>
              </a:spcBef>
            </a:pPr>
            <a:r>
              <a:rPr lang="en-US" sz="2000" b="1" dirty="0" smtClean="0">
                <a:solidFill>
                  <a:schemeClr val="tx2"/>
                </a:solidFill>
              </a:rPr>
              <a:t>True or False: The </a:t>
            </a:r>
            <a:r>
              <a:rPr lang="en-US" sz="2000" b="1" dirty="0">
                <a:solidFill>
                  <a:schemeClr val="tx2"/>
                </a:solidFill>
              </a:rPr>
              <a:t>domain abstraction layer contains a reference schema for each of the </a:t>
            </a:r>
            <a:r>
              <a:rPr lang="en-US" sz="2000" b="1" u="sng" dirty="0" smtClean="0">
                <a:solidFill>
                  <a:schemeClr val="tx2"/>
                </a:solidFill>
              </a:rPr>
              <a:t>individual</a:t>
            </a:r>
            <a:r>
              <a:rPr lang="en-US" sz="2000" b="1" dirty="0" smtClean="0">
                <a:solidFill>
                  <a:schemeClr val="tx2"/>
                </a:solidFill>
              </a:rPr>
              <a:t> domains within the NIEM data model.</a:t>
            </a:r>
          </a:p>
        </p:txBody>
      </p:sp>
      <p:sp>
        <p:nvSpPr>
          <p:cNvPr id="4" name="Text Box 3"/>
          <p:cNvSpPr txBox="1">
            <a:spLocks noChangeArrowheads="1"/>
          </p:cNvSpPr>
          <p:nvPr/>
        </p:nvSpPr>
        <p:spPr bwMode="auto">
          <a:xfrm>
            <a:off x="1390650" y="3197225"/>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True</a:t>
            </a:r>
          </a:p>
        </p:txBody>
      </p:sp>
      <p:sp>
        <p:nvSpPr>
          <p:cNvPr id="5" name="Text Box 4"/>
          <p:cNvSpPr txBox="1">
            <a:spLocks noChangeArrowheads="1"/>
          </p:cNvSpPr>
          <p:nvPr/>
        </p:nvSpPr>
        <p:spPr bwMode="auto">
          <a:xfrm>
            <a:off x="1390650" y="3750713"/>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False</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 name="Title 2"/>
          <p:cNvSpPr txBox="1">
            <a:spLocks/>
          </p:cNvSpPr>
          <p:nvPr/>
        </p:nvSpPr>
        <p:spPr>
          <a:xfrm>
            <a:off x="2126887" y="131380"/>
            <a:ext cx="4985113" cy="472966"/>
          </a:xfrm>
          <a:prstGeom prst="rect">
            <a:avLst/>
          </a:prstGeom>
          <a:ln/>
        </p:spPr>
        <p:txBody>
          <a:bodyPr vert="horz" lIns="91440" tIns="45720" rIns="91440" bIns="45720" rtlCol="0" anchor="ctr">
            <a:normAutofit fontScale="77500" lnSpcReduction="2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2.2 - Knowledge Check 1</a:t>
            </a:r>
          </a:p>
        </p:txBody>
      </p:sp>
      <p:sp>
        <p:nvSpPr>
          <p:cNvPr id="31" name="Oval 30"/>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32" name="Picture 31"/>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6" name="Slide Number Placeholder 5"/>
          <p:cNvSpPr>
            <a:spLocks noGrp="1"/>
          </p:cNvSpPr>
          <p:nvPr>
            <p:ph type="sldNum" sz="quarter" idx="4"/>
          </p:nvPr>
        </p:nvSpPr>
        <p:spPr/>
        <p:txBody>
          <a:bodyPr/>
          <a:lstStyle/>
          <a:p>
            <a:fld id="{6E6030FC-FB78-5E4D-92EA-5D9433591EA9}" type="slidenum">
              <a:rPr lang="en-US" smtClean="0"/>
              <a:pPr/>
              <a:t>29</a:t>
            </a:fld>
            <a:endParaRPr lang="en-US" dirty="0"/>
          </a:p>
        </p:txBody>
      </p:sp>
      <p:grpSp>
        <p:nvGrpSpPr>
          <p:cNvPr id="24" name="Group 23"/>
          <p:cNvGrpSpPr/>
          <p:nvPr/>
        </p:nvGrpSpPr>
        <p:grpSpPr>
          <a:xfrm>
            <a:off x="908930" y="3187052"/>
            <a:ext cx="361950" cy="355338"/>
            <a:chOff x="914400" y="2974139"/>
            <a:chExt cx="361950" cy="355338"/>
          </a:xfrm>
        </p:grpSpPr>
        <p:sp>
          <p:nvSpPr>
            <p:cNvPr id="26"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7" name="Picture 26"/>
            <p:cNvPicPr>
              <a:picLocks noChangeAspect="1"/>
            </p:cNvPicPr>
            <p:nvPr/>
          </p:nvPicPr>
          <p:blipFill>
            <a:blip r:embed="rId4"/>
            <a:stretch>
              <a:fillRect/>
            </a:stretch>
          </p:blipFill>
          <p:spPr>
            <a:xfrm>
              <a:off x="958850" y="2974139"/>
              <a:ext cx="317500" cy="334211"/>
            </a:xfrm>
            <a:prstGeom prst="rect">
              <a:avLst/>
            </a:prstGeom>
          </p:spPr>
        </p:pic>
      </p:grpSp>
      <p:grpSp>
        <p:nvGrpSpPr>
          <p:cNvPr id="29" name="Group 28"/>
          <p:cNvGrpSpPr/>
          <p:nvPr/>
        </p:nvGrpSpPr>
        <p:grpSpPr>
          <a:xfrm>
            <a:off x="908930" y="3823293"/>
            <a:ext cx="304800" cy="265430"/>
            <a:chOff x="914400" y="3633470"/>
            <a:chExt cx="304800" cy="265430"/>
          </a:xfrm>
        </p:grpSpPr>
        <p:sp>
          <p:nvSpPr>
            <p:cNvPr id="33"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4" name="Picture 33"/>
            <p:cNvPicPr>
              <a:picLocks noChangeAspect="1"/>
            </p:cNvPicPr>
            <p:nvPr/>
          </p:nvPicPr>
          <p:blipFill>
            <a:blip r:embed="rId5"/>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20500817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2"/>
          <p:cNvSpPr>
            <a:spLocks noGrp="1"/>
          </p:cNvSpPr>
          <p:nvPr>
            <p:ph type="title"/>
          </p:nvPr>
        </p:nvSpPr>
        <p:spPr/>
        <p:txBody>
          <a:bodyPr/>
          <a:lstStyle/>
          <a:p>
            <a:pPr eaLnBrk="1" fontAlgn="auto" hangingPunct="1">
              <a:spcAft>
                <a:spcPts val="0"/>
              </a:spcAft>
              <a:defRPr/>
            </a:pPr>
            <a:r>
              <a:rPr lang="en-US" dirty="0" smtClean="0">
                <a:latin typeface="Arial" charset="0"/>
                <a:ea typeface="+mj-ea"/>
                <a:cs typeface="Arial" charset="0"/>
              </a:rPr>
              <a:t>Agenda</a:t>
            </a:r>
            <a:endParaRPr lang="en-US" dirty="0">
              <a:latin typeface="Arial" charset="0"/>
              <a:ea typeface="+mj-ea"/>
              <a:cs typeface="Arial" charset="0"/>
            </a:endParaRPr>
          </a:p>
        </p:txBody>
      </p:sp>
      <p:grpSp>
        <p:nvGrpSpPr>
          <p:cNvPr id="13314" name="Group 4"/>
          <p:cNvGrpSpPr>
            <a:grpSpLocks/>
          </p:cNvGrpSpPr>
          <p:nvPr/>
        </p:nvGrpSpPr>
        <p:grpSpPr bwMode="auto">
          <a:xfrm>
            <a:off x="439738" y="1143000"/>
            <a:ext cx="8091487" cy="733425"/>
            <a:chOff x="439682" y="1259060"/>
            <a:chExt cx="8091215" cy="733232"/>
          </a:xfrm>
        </p:grpSpPr>
        <p:sp>
          <p:nvSpPr>
            <p:cNvPr id="13324" name="TextBox 5"/>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chemeClr val="tx2"/>
                  </a:solidFill>
                </a:rPr>
                <a:t>Concept Refresh</a:t>
              </a:r>
              <a:endParaRPr lang="en-US" sz="1600" dirty="0">
                <a:solidFill>
                  <a:srgbClr val="595959"/>
                </a:solidFill>
              </a:endParaRPr>
            </a:p>
          </p:txBody>
        </p:sp>
        <p:cxnSp>
          <p:nvCxnSpPr>
            <p:cNvPr id="7" name="Straight Connector 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8" name="Action Button: Forward or Next 7">
              <a:hlinkClick r:id="rId3"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13315" name="Group 8"/>
          <p:cNvGrpSpPr>
            <a:grpSpLocks/>
          </p:cNvGrpSpPr>
          <p:nvPr/>
        </p:nvGrpSpPr>
        <p:grpSpPr bwMode="auto">
          <a:xfrm>
            <a:off x="439738" y="1981200"/>
            <a:ext cx="8091487" cy="733425"/>
            <a:chOff x="439682" y="1259060"/>
            <a:chExt cx="8091215" cy="733232"/>
          </a:xfrm>
        </p:grpSpPr>
        <p:sp>
          <p:nvSpPr>
            <p:cNvPr id="13321" name="TextBox 9"/>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Conformance</a:t>
              </a:r>
              <a:endParaRPr lang="en-US" sz="1600" dirty="0">
                <a:solidFill>
                  <a:srgbClr val="595959"/>
                </a:solidFill>
              </a:endParaRPr>
            </a:p>
          </p:txBody>
        </p:sp>
        <p:cxnSp>
          <p:nvCxnSpPr>
            <p:cNvPr id="11" name="Straight Connector 1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12" name="Action Button: Forward or Next 11">
              <a:hlinkClick r:id="rId4"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13316" name="Group 12"/>
          <p:cNvGrpSpPr>
            <a:grpSpLocks/>
          </p:cNvGrpSpPr>
          <p:nvPr/>
        </p:nvGrpSpPr>
        <p:grpSpPr bwMode="auto">
          <a:xfrm>
            <a:off x="439738" y="2819400"/>
            <a:ext cx="8091487" cy="733425"/>
            <a:chOff x="439682" y="1259060"/>
            <a:chExt cx="8091215" cy="733232"/>
          </a:xfrm>
        </p:grpSpPr>
        <p:sp>
          <p:nvSpPr>
            <p:cNvPr id="13318" name="TextBox 13"/>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Technical Architecture</a:t>
              </a:r>
              <a:endParaRPr lang="en-US" sz="1600" dirty="0">
                <a:solidFill>
                  <a:srgbClr val="595959"/>
                </a:solidFill>
              </a:endParaRPr>
            </a:p>
          </p:txBody>
        </p:sp>
        <p:cxnSp>
          <p:nvCxnSpPr>
            <p:cNvPr id="15" name="Straight Connector 1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16" name="Action Button: Forward or Next 15">
              <a:hlinkClick r:id="rId5"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17" name="Group 4"/>
          <p:cNvGrpSpPr>
            <a:grpSpLocks/>
          </p:cNvGrpSpPr>
          <p:nvPr/>
        </p:nvGrpSpPr>
        <p:grpSpPr bwMode="auto">
          <a:xfrm>
            <a:off x="439738" y="3657600"/>
            <a:ext cx="8091487" cy="733425"/>
            <a:chOff x="439682" y="1259060"/>
            <a:chExt cx="8091215" cy="733232"/>
          </a:xfrm>
        </p:grpSpPr>
        <p:sp>
          <p:nvSpPr>
            <p:cNvPr id="18" name="TextBox 5"/>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Fundamentals</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20" name="Action Button: Forward or Next 19">
              <a:hlinkClick r:id="rId6"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21" name="Group 8"/>
          <p:cNvGrpSpPr>
            <a:grpSpLocks/>
          </p:cNvGrpSpPr>
          <p:nvPr/>
        </p:nvGrpSpPr>
        <p:grpSpPr bwMode="auto">
          <a:xfrm>
            <a:off x="439738" y="4495800"/>
            <a:ext cx="8091487" cy="733425"/>
            <a:chOff x="439682" y="1259060"/>
            <a:chExt cx="8091215" cy="733232"/>
          </a:xfrm>
        </p:grpSpPr>
        <p:sp>
          <p:nvSpPr>
            <p:cNvPr id="22" name="TextBox 9"/>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Artifacts</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24" name="Action Button: Forward or Next 23">
              <a:hlinkClick r:id="rId7"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25" name="Group 12"/>
          <p:cNvGrpSpPr>
            <a:grpSpLocks/>
          </p:cNvGrpSpPr>
          <p:nvPr/>
        </p:nvGrpSpPr>
        <p:grpSpPr bwMode="auto">
          <a:xfrm>
            <a:off x="439738" y="5334001"/>
            <a:ext cx="8091487" cy="477054"/>
            <a:chOff x="439682" y="1259060"/>
            <a:chExt cx="8091215" cy="476928"/>
          </a:xfrm>
        </p:grpSpPr>
        <p:sp>
          <p:nvSpPr>
            <p:cNvPr id="26" name="TextBox 13"/>
            <p:cNvSpPr txBox="1">
              <a:spLocks noChangeArrowheads="1"/>
            </p:cNvSpPr>
            <p:nvPr/>
          </p:nvSpPr>
          <p:spPr bwMode="auto">
            <a:xfrm>
              <a:off x="439682" y="1259060"/>
              <a:ext cx="6856249" cy="476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chemeClr val="tx2"/>
                  </a:solidFill>
                </a:rPr>
                <a:t>Conclusion</a:t>
              </a:r>
              <a:endParaRPr lang="en-US" sz="1600" dirty="0">
                <a:solidFill>
                  <a:srgbClr val="595959"/>
                </a:solidFill>
              </a:endParaRPr>
            </a:p>
          </p:txBody>
        </p:sp>
        <p:sp>
          <p:nvSpPr>
            <p:cNvPr id="28" name="Action Button: Forward or Next 27">
              <a:hlinkClick r:id="rId8"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3</a:t>
            </a:fld>
            <a:endParaRPr lang="en-US" dirty="0"/>
          </a:p>
        </p:txBody>
      </p:sp>
    </p:spTree>
    <p:extLst>
      <p:ext uri="{BB962C8B-B14F-4D97-AF65-F5344CB8AC3E}">
        <p14:creationId xmlns:p14="http://schemas.microsoft.com/office/powerpoint/2010/main" val="13940467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Domain</a:t>
            </a:r>
          </a:p>
          <a:p>
            <a:pPr algn="ctr">
              <a:lnSpc>
                <a:spcPct val="90000"/>
              </a:lnSpc>
            </a:pPr>
            <a:r>
              <a:rPr lang="en-US" b="1" spc="-50" dirty="0">
                <a:solidFill>
                  <a:prstClr val="white"/>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a:t>
            </a:r>
          </a:p>
          <a:p>
            <a:pPr algn="ctr">
              <a:lnSpc>
                <a:spcPct val="90000"/>
              </a:lnSpc>
              <a:defRPr/>
            </a:pPr>
            <a:r>
              <a:rPr lang="en-US" sz="1500" b="1" spc="-50" dirty="0" smtClean="0">
                <a:solidFill>
                  <a:srgbClr val="304776"/>
                </a:solidFill>
                <a:cs typeface="Arial"/>
              </a:rPr>
              <a:t>Basic</a:t>
            </a:r>
            <a:endParaRPr lang="en-US" sz="1500" b="1" spc="-50" dirty="0">
              <a:solidFill>
                <a:srgbClr val="304776"/>
              </a:solidFill>
              <a:cs typeface="Arial"/>
            </a:endParaRP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 Advanced</a:t>
            </a:r>
            <a:endParaRPr lang="en-US" sz="1500" b="1" spc="-50" dirty="0">
              <a:solidFill>
                <a:srgbClr val="304776"/>
              </a:solidFill>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1" name="Oval 5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2" name="Oval 5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4" name="Oval 5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 name="Title 1"/>
          <p:cNvSpPr>
            <a:spLocks noGrp="1"/>
          </p:cNvSpPr>
          <p:nvPr>
            <p:ph type="title"/>
          </p:nvPr>
        </p:nvSpPr>
        <p:spPr/>
        <p:txBody>
          <a:bodyPr>
            <a:normAutofit/>
          </a:bodyPr>
          <a:lstStyle/>
          <a:p>
            <a:r>
              <a:rPr lang="en-US" dirty="0" smtClean="0"/>
              <a:t>NIEM 301 – Domain Essentials</a:t>
            </a:r>
            <a:endParaRPr lang="en-US" dirty="0"/>
          </a:p>
        </p:txBody>
      </p:sp>
      <p:sp>
        <p:nvSpPr>
          <p:cNvPr id="4" name="Slide Number Placeholder 3"/>
          <p:cNvSpPr>
            <a:spLocks noGrp="1"/>
          </p:cNvSpPr>
          <p:nvPr>
            <p:ph type="sldNum" sz="quarter" idx="4"/>
          </p:nvPr>
        </p:nvSpPr>
        <p:spPr/>
        <p:txBody>
          <a:bodyPr/>
          <a:lstStyle/>
          <a:p>
            <a:fld id="{6E6030FC-FB78-5E4D-92EA-5D9433591EA9}" type="slidenum">
              <a:rPr lang="en-US" smtClean="0"/>
              <a:pPr/>
              <a:t>30</a:t>
            </a:fld>
            <a:endParaRPr lang="en-US" dirty="0"/>
          </a:p>
        </p:txBody>
      </p:sp>
    </p:spTree>
    <p:extLst>
      <p:ext uri="{BB962C8B-B14F-4D97-AF65-F5344CB8AC3E}">
        <p14:creationId xmlns:p14="http://schemas.microsoft.com/office/powerpoint/2010/main" val="3984969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7" name="Title 2"/>
          <p:cNvSpPr>
            <a:spLocks noGrp="1"/>
          </p:cNvSpPr>
          <p:nvPr>
            <p:ph type="title"/>
          </p:nvPr>
        </p:nvSpPr>
        <p:spPr/>
        <p:txBody>
          <a:bodyPr>
            <a:normAutofit/>
          </a:bodyPr>
          <a:lstStyle/>
          <a:p>
            <a:r>
              <a:rPr lang="en-US" dirty="0" smtClean="0"/>
              <a:t>module </a:t>
            </a:r>
            <a:r>
              <a:rPr lang="en-US" dirty="0" smtClean="0"/>
              <a:t>2.3 – Domain Essentials</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7" name="SHP_264"/>
          <p:cNvSpPr>
            <a:spLocks noChangeArrowheads="1"/>
          </p:cNvSpPr>
          <p:nvPr/>
        </p:nvSpPr>
        <p:spPr bwMode="auto">
          <a:xfrm>
            <a:off x="381000" y="148243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600" b="1" dirty="0">
                <a:solidFill>
                  <a:srgbClr val="1F497D"/>
                </a:solidFill>
              </a:rPr>
              <a:t>After this </a:t>
            </a:r>
            <a:r>
              <a:rPr lang="en-US" sz="2600" b="1" dirty="0" smtClean="0">
                <a:solidFill>
                  <a:srgbClr val="1F497D"/>
                </a:solidFill>
              </a:rPr>
              <a:t>module, </a:t>
            </a:r>
            <a:r>
              <a:rPr lang="en-US" sz="2600" b="1" dirty="0" smtClean="0">
                <a:solidFill>
                  <a:srgbClr val="1F497D"/>
                </a:solidFill>
              </a:rPr>
              <a:t>you’ll be </a:t>
            </a:r>
            <a:r>
              <a:rPr lang="en-US" sz="2600" b="1" dirty="0">
                <a:solidFill>
                  <a:srgbClr val="1F497D"/>
                </a:solidFill>
              </a:rPr>
              <a:t>able to…</a:t>
            </a:r>
          </a:p>
        </p:txBody>
      </p:sp>
      <p:sp>
        <p:nvSpPr>
          <p:cNvPr id="28" name="Text Placeholder 11"/>
          <p:cNvSpPr txBox="1">
            <a:spLocks/>
          </p:cNvSpPr>
          <p:nvPr/>
        </p:nvSpPr>
        <p:spPr>
          <a:xfrm>
            <a:off x="381000" y="2207490"/>
            <a:ext cx="8399463" cy="3078163"/>
          </a:xfrm>
          <a:prstGeom prst="rect">
            <a:avLst/>
          </a:prstGeom>
        </p:spPr>
        <p:txBody>
          <a:bodyPr/>
          <a:lstStyle/>
          <a:p>
            <a:pPr>
              <a:spcBef>
                <a:spcPts val="1632"/>
              </a:spcBef>
              <a:spcAft>
                <a:spcPts val="600"/>
              </a:spcAft>
              <a:defRPr/>
            </a:pPr>
            <a:r>
              <a:rPr lang="en-US" sz="2000" dirty="0" smtClean="0">
                <a:solidFill>
                  <a:srgbClr val="646769"/>
                </a:solidFill>
              </a:rPr>
              <a:t>Define the NIEM Data Model as it relates to NIEM Domains</a:t>
            </a:r>
            <a:endParaRPr lang="en-US" sz="2000" dirty="0">
              <a:solidFill>
                <a:srgbClr val="646769"/>
              </a:solidFil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31</a:t>
            </a:fld>
            <a:endParaRPr lang="en-US" dirty="0"/>
          </a:p>
        </p:txBody>
      </p:sp>
    </p:spTree>
    <p:extLst>
      <p:ext uri="{BB962C8B-B14F-4D97-AF65-F5344CB8AC3E}">
        <p14:creationId xmlns:p14="http://schemas.microsoft.com/office/powerpoint/2010/main" val="34821669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Model Overview</a:t>
            </a:r>
            <a:endParaRPr lang="en-US" dirty="0"/>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ectangle 14"/>
          <p:cNvSpPr>
            <a:spLocks noChangeArrowheads="1"/>
          </p:cNvSpPr>
          <p:nvPr/>
        </p:nvSpPr>
        <p:spPr bwMode="auto">
          <a:xfrm>
            <a:off x="158749" y="769718"/>
            <a:ext cx="8669449" cy="1554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1900" b="1" dirty="0" smtClean="0">
                <a:solidFill>
                  <a:schemeClr val="tx2"/>
                </a:solidFill>
              </a:rPr>
              <a:t>Words are to a dictionary as elements are to a data model.</a:t>
            </a:r>
          </a:p>
          <a:p>
            <a:endParaRPr lang="en-US" sz="1900" b="1" dirty="0" smtClean="0">
              <a:solidFill>
                <a:schemeClr val="tx2"/>
              </a:solidFill>
            </a:endParaRPr>
          </a:p>
          <a:p>
            <a:r>
              <a:rPr lang="en-US" sz="1900" b="1" dirty="0" smtClean="0">
                <a:solidFill>
                  <a:schemeClr val="tx2"/>
                </a:solidFill>
              </a:rPr>
              <a:t>Think </a:t>
            </a:r>
            <a:r>
              <a:rPr lang="en-US" sz="1900" b="1" dirty="0">
                <a:solidFill>
                  <a:schemeClr val="tx2"/>
                </a:solidFill>
              </a:rPr>
              <a:t>of the NIEM data model </a:t>
            </a:r>
            <a:r>
              <a:rPr lang="en-US" sz="1900" dirty="0">
                <a:solidFill>
                  <a:schemeClr val="tx2"/>
                </a:solidFill>
              </a:rPr>
              <a:t>as </a:t>
            </a:r>
            <a:r>
              <a:rPr lang="en-US" sz="1900" dirty="0">
                <a:solidFill>
                  <a:srgbClr val="646769"/>
                </a:solidFill>
              </a:rPr>
              <a:t>a mature and stable data dictionary of agreed-upon terms, definitions, and formats independent of how information is stored in individual agency systems. </a:t>
            </a:r>
          </a:p>
        </p:txBody>
      </p:sp>
      <p:sp>
        <p:nvSpPr>
          <p:cNvPr id="16" name="TextBox 15"/>
          <p:cNvSpPr txBox="1"/>
          <p:nvPr/>
        </p:nvSpPr>
        <p:spPr>
          <a:xfrm>
            <a:off x="458788" y="2895600"/>
            <a:ext cx="2114550" cy="1662113"/>
          </a:xfrm>
          <a:prstGeom prst="rect">
            <a:avLst/>
          </a:prstGeom>
          <a:noFill/>
        </p:spPr>
        <p:txBody>
          <a:bodyPr>
            <a:spAutoFit/>
          </a:bodyPr>
          <a:lstStyle/>
          <a:p>
            <a:pPr>
              <a:defRPr/>
            </a:pPr>
            <a:r>
              <a:rPr lang="en-US" sz="1700" dirty="0">
                <a:solidFill>
                  <a:srgbClr val="646769"/>
                </a:solidFill>
                <a:cs typeface="Arial" charset="0"/>
              </a:rPr>
              <a:t>The data model consists of two sets of closely related vocabularies: </a:t>
            </a:r>
            <a:r>
              <a:rPr lang="en-US" sz="1700" b="1" i="1" dirty="0">
                <a:solidFill>
                  <a:srgbClr val="1F497D"/>
                </a:solidFill>
                <a:cs typeface="Arial" charset="0"/>
              </a:rPr>
              <a:t>NIEM Core</a:t>
            </a:r>
            <a:r>
              <a:rPr lang="en-US" sz="1700" b="1" i="1" dirty="0">
                <a:solidFill>
                  <a:schemeClr val="tx1">
                    <a:lumMod val="75000"/>
                  </a:schemeClr>
                </a:solidFill>
                <a:cs typeface="Arial" charset="0"/>
              </a:rPr>
              <a:t> </a:t>
            </a:r>
            <a:r>
              <a:rPr lang="en-US" sz="1700" dirty="0">
                <a:solidFill>
                  <a:srgbClr val="646769"/>
                </a:solidFill>
                <a:cs typeface="Arial" charset="0"/>
              </a:rPr>
              <a:t>and individual </a:t>
            </a:r>
            <a:r>
              <a:rPr lang="en-US" sz="1700" b="1" i="1" dirty="0">
                <a:solidFill>
                  <a:srgbClr val="1F497D"/>
                </a:solidFill>
                <a:cs typeface="Arial" charset="0"/>
              </a:rPr>
              <a:t>NIEM Domains</a:t>
            </a:r>
            <a:r>
              <a:rPr lang="en-US" sz="1700" dirty="0">
                <a:solidFill>
                  <a:schemeClr val="tx1">
                    <a:lumMod val="75000"/>
                  </a:schemeClr>
                </a:solidFill>
                <a:cs typeface="Arial" charset="0"/>
              </a:rPr>
              <a:t>.  </a:t>
            </a:r>
          </a:p>
        </p:txBody>
      </p:sp>
      <p:pic>
        <p:nvPicPr>
          <p:cNvPr id="20" name="Picture 19" descr="niem-cor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7386" y="2150570"/>
            <a:ext cx="6020812" cy="4274681"/>
          </a:xfrm>
          <a:prstGeom prst="rect">
            <a:avLst/>
          </a:prstGeom>
        </p:spPr>
      </p:pic>
      <p:sp>
        <p:nvSpPr>
          <p:cNvPr id="4" name="Slide Number Placeholder 3"/>
          <p:cNvSpPr>
            <a:spLocks noGrp="1"/>
          </p:cNvSpPr>
          <p:nvPr>
            <p:ph type="sldNum" sz="quarter" idx="4"/>
          </p:nvPr>
        </p:nvSpPr>
        <p:spPr/>
        <p:txBody>
          <a:bodyPr/>
          <a:lstStyle/>
          <a:p>
            <a:fld id="{6E6030FC-FB78-5E4D-92EA-5D9433591EA9}" type="slidenum">
              <a:rPr lang="en-US" smtClean="0"/>
              <a:pPr/>
              <a:t>32</a:t>
            </a:fld>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1"/>
          <p:cNvSpPr>
            <a:spLocks noGrp="1"/>
          </p:cNvSpPr>
          <p:nvPr>
            <p:ph idx="1"/>
          </p:nvPr>
        </p:nvSpPr>
        <p:spPr/>
        <p:txBody>
          <a:bodyPr/>
          <a:lstStyle/>
          <a:p>
            <a:pPr marL="0" indent="0">
              <a:buNone/>
            </a:pPr>
            <a:r>
              <a:rPr lang="en-US" dirty="0">
                <a:solidFill>
                  <a:srgbClr val="686868"/>
                </a:solidFill>
              </a:rPr>
              <a:t>Below is a diagram that describes the NIEM harmonization process and how content is added, </a:t>
            </a:r>
            <a:r>
              <a:rPr lang="en-US" dirty="0" smtClean="0">
                <a:solidFill>
                  <a:srgbClr val="686868"/>
                </a:solidFill>
              </a:rPr>
              <a:t>updated, </a:t>
            </a:r>
            <a:r>
              <a:rPr lang="en-US" dirty="0">
                <a:solidFill>
                  <a:srgbClr val="686868"/>
                </a:solidFill>
              </a:rPr>
              <a:t>and reconciled through the various release cycles:</a:t>
            </a:r>
          </a:p>
        </p:txBody>
      </p:sp>
      <p:sp>
        <p:nvSpPr>
          <p:cNvPr id="27650" name="Title 2"/>
          <p:cNvSpPr>
            <a:spLocks noGrp="1"/>
          </p:cNvSpPr>
          <p:nvPr>
            <p:ph type="title"/>
          </p:nvPr>
        </p:nvSpPr>
        <p:spPr/>
        <p:txBody>
          <a:bodyPr>
            <a:normAutofit/>
          </a:bodyPr>
          <a:lstStyle/>
          <a:p>
            <a:r>
              <a:rPr lang="en-US" smtClean="0"/>
              <a:t>NIEM Harmonization Process</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8" name="object 2"/>
          <p:cNvSpPr/>
          <p:nvPr/>
        </p:nvSpPr>
        <p:spPr>
          <a:xfrm>
            <a:off x="673472" y="2969136"/>
            <a:ext cx="7680453" cy="1586868"/>
          </a:xfrm>
          <a:prstGeom prst="rect">
            <a:avLst/>
          </a:prstGeom>
          <a:blipFill>
            <a:blip r:embed="rId3" cstate="print"/>
            <a:stretch>
              <a:fillRect/>
            </a:stretch>
          </a:blipFill>
        </p:spPr>
        <p:txBody>
          <a:bodyPr wrap="square" lIns="0" tIns="0" rIns="0" bIns="0" rtlCol="0">
            <a:noAutofit/>
          </a:bodyPr>
          <a:lstStyle/>
          <a:p>
            <a:endParaRPr/>
          </a:p>
        </p:txBody>
      </p:sp>
      <p:sp>
        <p:nvSpPr>
          <p:cNvPr id="19" name="object 6"/>
          <p:cNvSpPr txBox="1"/>
          <p:nvPr/>
        </p:nvSpPr>
        <p:spPr>
          <a:xfrm>
            <a:off x="5222111" y="2305134"/>
            <a:ext cx="1554480" cy="322580"/>
          </a:xfrm>
          <a:prstGeom prst="rect">
            <a:avLst/>
          </a:prstGeom>
        </p:spPr>
        <p:txBody>
          <a:bodyPr vert="horz" wrap="square" lIns="0" tIns="0" rIns="0" bIns="0" rtlCol="0">
            <a:noAutofit/>
          </a:bodyPr>
          <a:lstStyle/>
          <a:p>
            <a:pPr marR="12700" algn="ctr">
              <a:lnSpc>
                <a:spcPct val="107400"/>
              </a:lnSpc>
            </a:pPr>
            <a:r>
              <a:rPr sz="1600" b="1" spc="20" dirty="0" smtClean="0">
                <a:solidFill>
                  <a:srgbClr val="1F497D"/>
                </a:solidFill>
                <a:latin typeface="Arial"/>
                <a:cs typeface="Arial"/>
              </a:rPr>
              <a:t>NIEM</a:t>
            </a:r>
            <a:r>
              <a:rPr sz="1600" b="1" spc="15" dirty="0" smtClean="0">
                <a:solidFill>
                  <a:srgbClr val="1F497D"/>
                </a:solidFill>
                <a:latin typeface="Arial"/>
                <a:cs typeface="Arial"/>
              </a:rPr>
              <a:t> Minor Release</a:t>
            </a:r>
            <a:endParaRPr sz="1600" b="1" dirty="0">
              <a:solidFill>
                <a:srgbClr val="1F497D"/>
              </a:solidFill>
              <a:latin typeface="Arial"/>
              <a:cs typeface="Arial"/>
            </a:endParaRPr>
          </a:p>
        </p:txBody>
      </p:sp>
      <p:sp>
        <p:nvSpPr>
          <p:cNvPr id="20" name="object 7"/>
          <p:cNvSpPr txBox="1"/>
          <p:nvPr/>
        </p:nvSpPr>
        <p:spPr>
          <a:xfrm>
            <a:off x="6900035" y="2305134"/>
            <a:ext cx="1554480" cy="311785"/>
          </a:xfrm>
          <a:prstGeom prst="rect">
            <a:avLst/>
          </a:prstGeom>
        </p:spPr>
        <p:txBody>
          <a:bodyPr vert="horz" wrap="square" lIns="0" tIns="0" rIns="0" bIns="0" rtlCol="0">
            <a:noAutofit/>
          </a:bodyPr>
          <a:lstStyle/>
          <a:p>
            <a:pPr algn="ctr">
              <a:lnSpc>
                <a:spcPct val="100000"/>
              </a:lnSpc>
            </a:pPr>
            <a:r>
              <a:rPr sz="1600" b="1" spc="20" dirty="0" smtClean="0">
                <a:solidFill>
                  <a:srgbClr val="1F497D"/>
                </a:solidFill>
                <a:latin typeface="Arial"/>
                <a:cs typeface="Arial"/>
              </a:rPr>
              <a:t>NIEM</a:t>
            </a:r>
            <a:r>
              <a:rPr sz="1600" b="1" spc="15" dirty="0" smtClean="0">
                <a:solidFill>
                  <a:srgbClr val="1F497D"/>
                </a:solidFill>
                <a:latin typeface="Arial"/>
                <a:cs typeface="Arial"/>
              </a:rPr>
              <a:t> </a:t>
            </a:r>
            <a:r>
              <a:rPr sz="1600" b="1" spc="20" dirty="0" smtClean="0">
                <a:solidFill>
                  <a:srgbClr val="1F497D"/>
                </a:solidFill>
                <a:latin typeface="Arial"/>
                <a:cs typeface="Arial"/>
              </a:rPr>
              <a:t>Major</a:t>
            </a:r>
            <a:endParaRPr sz="1600" b="1" dirty="0">
              <a:solidFill>
                <a:srgbClr val="1F497D"/>
              </a:solidFill>
              <a:latin typeface="Arial"/>
              <a:cs typeface="Arial"/>
            </a:endParaRPr>
          </a:p>
          <a:p>
            <a:pPr marR="6985" algn="ctr">
              <a:lnSpc>
                <a:spcPct val="100000"/>
              </a:lnSpc>
              <a:spcBef>
                <a:spcPts val="80"/>
              </a:spcBef>
            </a:pPr>
            <a:r>
              <a:rPr sz="1600" b="1" spc="15" dirty="0" smtClean="0">
                <a:solidFill>
                  <a:srgbClr val="1F497D"/>
                </a:solidFill>
                <a:latin typeface="Arial"/>
                <a:cs typeface="Arial"/>
              </a:rPr>
              <a:t>Release</a:t>
            </a:r>
            <a:endParaRPr sz="1600" b="1" dirty="0">
              <a:solidFill>
                <a:srgbClr val="1F497D"/>
              </a:solidFill>
              <a:latin typeface="Arial"/>
              <a:cs typeface="Arial"/>
            </a:endParaRPr>
          </a:p>
        </p:txBody>
      </p:sp>
      <p:sp>
        <p:nvSpPr>
          <p:cNvPr id="21" name="object 8"/>
          <p:cNvSpPr txBox="1"/>
          <p:nvPr/>
        </p:nvSpPr>
        <p:spPr>
          <a:xfrm>
            <a:off x="36945" y="4585529"/>
            <a:ext cx="2382266" cy="337290"/>
          </a:xfrm>
          <a:prstGeom prst="rect">
            <a:avLst/>
          </a:prstGeom>
        </p:spPr>
        <p:txBody>
          <a:bodyPr vert="horz" wrap="square" lIns="0" tIns="0" rIns="0" bIns="0" rtlCol="0">
            <a:noAutofit/>
          </a:bodyPr>
          <a:lstStyle/>
          <a:p>
            <a:pPr marL="17780" algn="ctr">
              <a:lnSpc>
                <a:spcPct val="150000"/>
              </a:lnSpc>
            </a:pPr>
            <a:r>
              <a:rPr sz="1600" b="1" spc="25" dirty="0">
                <a:solidFill>
                  <a:srgbClr val="1F497D"/>
                </a:solidFill>
                <a:latin typeface="Arial"/>
                <a:cs typeface="Arial"/>
              </a:rPr>
              <a:t>IEPD</a:t>
            </a:r>
          </a:p>
          <a:p>
            <a:pPr algn="ctr">
              <a:lnSpc>
                <a:spcPts val="1150"/>
              </a:lnSpc>
            </a:pPr>
            <a:r>
              <a:rPr sz="1600" b="1" spc="25" dirty="0">
                <a:solidFill>
                  <a:srgbClr val="1F497D"/>
                </a:solidFill>
                <a:latin typeface="Arial"/>
                <a:cs typeface="Arial"/>
              </a:rPr>
              <a:t>Developers</a:t>
            </a:r>
          </a:p>
        </p:txBody>
      </p:sp>
      <p:sp>
        <p:nvSpPr>
          <p:cNvPr id="22" name="object 9"/>
          <p:cNvSpPr txBox="1"/>
          <p:nvPr/>
        </p:nvSpPr>
        <p:spPr>
          <a:xfrm>
            <a:off x="1871597" y="4585529"/>
            <a:ext cx="1725804" cy="471969"/>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New Data </a:t>
            </a:r>
            <a:r>
              <a:rPr sz="1600" b="1" spc="25" dirty="0" smtClean="0">
                <a:solidFill>
                  <a:srgbClr val="1F497D"/>
                </a:solidFill>
                <a:latin typeface="Arial"/>
                <a:cs typeface="Arial"/>
              </a:rPr>
              <a:t>Component</a:t>
            </a:r>
            <a:r>
              <a:rPr sz="1600" b="1" spc="10" dirty="0" smtClean="0">
                <a:solidFill>
                  <a:srgbClr val="1F497D"/>
                </a:solidFill>
                <a:latin typeface="Arial"/>
                <a:cs typeface="Arial"/>
              </a:rPr>
              <a:t> </a:t>
            </a:r>
            <a:r>
              <a:rPr sz="1600" b="1" spc="20" dirty="0" smtClean="0">
                <a:solidFill>
                  <a:srgbClr val="1F497D"/>
                </a:solidFill>
                <a:latin typeface="Arial"/>
                <a:cs typeface="Arial"/>
              </a:rPr>
              <a:t>Candidates</a:t>
            </a:r>
            <a:endParaRPr sz="1600" b="1" dirty="0">
              <a:solidFill>
                <a:srgbClr val="1F497D"/>
              </a:solidFill>
              <a:latin typeface="Arial"/>
              <a:cs typeface="Arial"/>
            </a:endParaRPr>
          </a:p>
        </p:txBody>
      </p:sp>
      <p:sp>
        <p:nvSpPr>
          <p:cNvPr id="23" name="object 10"/>
          <p:cNvSpPr txBox="1"/>
          <p:nvPr/>
        </p:nvSpPr>
        <p:spPr>
          <a:xfrm>
            <a:off x="3345941" y="4585529"/>
            <a:ext cx="1645920" cy="300356"/>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Updated</a:t>
            </a:r>
            <a:r>
              <a:rPr sz="1600" b="1" spc="10" dirty="0" smtClean="0">
                <a:solidFill>
                  <a:srgbClr val="1F497D"/>
                </a:solidFill>
                <a:latin typeface="Arial"/>
                <a:cs typeface="Arial"/>
              </a:rPr>
              <a:t> </a:t>
            </a:r>
            <a:r>
              <a:rPr sz="1600" b="1" spc="50" dirty="0" smtClean="0">
                <a:solidFill>
                  <a:srgbClr val="1F497D"/>
                </a:solidFill>
                <a:latin typeface="Arial"/>
                <a:cs typeface="Arial"/>
              </a:rPr>
              <a:t>As</a:t>
            </a:r>
            <a:r>
              <a:rPr lang="en-US" sz="1600" b="1" spc="95" dirty="0" smtClean="0">
                <a:solidFill>
                  <a:srgbClr val="1F497D"/>
                </a:solidFill>
                <a:latin typeface="Arial"/>
                <a:cs typeface="Arial"/>
              </a:rPr>
              <a:t> </a:t>
            </a:r>
            <a:r>
              <a:rPr sz="1600" b="1" spc="20" dirty="0" smtClean="0">
                <a:solidFill>
                  <a:srgbClr val="1F497D"/>
                </a:solidFill>
                <a:latin typeface="Arial"/>
                <a:cs typeface="Arial"/>
              </a:rPr>
              <a:t>Necessary</a:t>
            </a:r>
            <a:endParaRPr sz="1600" b="1" dirty="0">
              <a:solidFill>
                <a:srgbClr val="1F497D"/>
              </a:solidFill>
              <a:latin typeface="Arial"/>
              <a:cs typeface="Arial"/>
            </a:endParaRPr>
          </a:p>
        </p:txBody>
      </p:sp>
      <p:sp>
        <p:nvSpPr>
          <p:cNvPr id="26" name="object 10"/>
          <p:cNvSpPr txBox="1"/>
          <p:nvPr/>
        </p:nvSpPr>
        <p:spPr>
          <a:xfrm>
            <a:off x="5144958" y="4585529"/>
            <a:ext cx="1645920" cy="300356"/>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Updated</a:t>
            </a:r>
            <a:r>
              <a:rPr sz="1600" b="1" spc="10" dirty="0" smtClean="0">
                <a:solidFill>
                  <a:srgbClr val="1F497D"/>
                </a:solidFill>
                <a:latin typeface="Arial"/>
                <a:cs typeface="Arial"/>
              </a:rPr>
              <a:t> </a:t>
            </a:r>
            <a:r>
              <a:rPr sz="1600" b="1" spc="50" dirty="0" smtClean="0">
                <a:solidFill>
                  <a:srgbClr val="1F497D"/>
                </a:solidFill>
                <a:latin typeface="Arial"/>
                <a:cs typeface="Arial"/>
              </a:rPr>
              <a:t>As</a:t>
            </a:r>
            <a:r>
              <a:rPr lang="en-US" sz="1600" b="1" spc="95" dirty="0" smtClean="0">
                <a:solidFill>
                  <a:srgbClr val="1F497D"/>
                </a:solidFill>
                <a:latin typeface="Arial"/>
                <a:cs typeface="Arial"/>
              </a:rPr>
              <a:t> </a:t>
            </a:r>
            <a:r>
              <a:rPr sz="1600" b="1" spc="20" dirty="0" smtClean="0">
                <a:solidFill>
                  <a:srgbClr val="1F497D"/>
                </a:solidFill>
                <a:latin typeface="Arial"/>
                <a:cs typeface="Arial"/>
              </a:rPr>
              <a:t>Necessary</a:t>
            </a:r>
            <a:endParaRPr sz="1600" b="1" dirty="0">
              <a:solidFill>
                <a:srgbClr val="1F497D"/>
              </a:solidFill>
              <a:latin typeface="Arial"/>
              <a:cs typeface="Arial"/>
            </a:endParaRPr>
          </a:p>
        </p:txBody>
      </p:sp>
      <p:sp>
        <p:nvSpPr>
          <p:cNvPr id="27" name="object 10"/>
          <p:cNvSpPr txBox="1"/>
          <p:nvPr/>
        </p:nvSpPr>
        <p:spPr>
          <a:xfrm>
            <a:off x="6779746" y="4585529"/>
            <a:ext cx="1645920" cy="300356"/>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Updated</a:t>
            </a:r>
            <a:r>
              <a:rPr sz="1600" b="1" spc="10" dirty="0" smtClean="0">
                <a:solidFill>
                  <a:srgbClr val="1F497D"/>
                </a:solidFill>
                <a:latin typeface="Arial"/>
                <a:cs typeface="Arial"/>
              </a:rPr>
              <a:t> </a:t>
            </a:r>
            <a:r>
              <a:rPr sz="1600" b="1" spc="50" dirty="0" smtClean="0">
                <a:solidFill>
                  <a:srgbClr val="1F497D"/>
                </a:solidFill>
                <a:latin typeface="Arial"/>
                <a:cs typeface="Arial"/>
              </a:rPr>
              <a:t>As</a:t>
            </a:r>
            <a:r>
              <a:rPr lang="en-US" sz="1600" b="1" spc="95" dirty="0" smtClean="0">
                <a:solidFill>
                  <a:srgbClr val="1F497D"/>
                </a:solidFill>
                <a:latin typeface="Arial"/>
                <a:cs typeface="Arial"/>
              </a:rPr>
              <a:t> </a:t>
            </a:r>
            <a:r>
              <a:rPr sz="1600" b="1" spc="20" dirty="0" smtClean="0">
                <a:solidFill>
                  <a:srgbClr val="1F497D"/>
                </a:solidFill>
                <a:latin typeface="Arial"/>
                <a:cs typeface="Arial"/>
              </a:rPr>
              <a:t>Necessary</a:t>
            </a:r>
            <a:endParaRPr sz="1600" b="1" dirty="0">
              <a:solidFill>
                <a:srgbClr val="1F497D"/>
              </a:solidFill>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33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7" name="Title 2"/>
          <p:cNvSpPr>
            <a:spLocks noGrp="1"/>
          </p:cNvSpPr>
          <p:nvPr>
            <p:ph type="title"/>
          </p:nvPr>
        </p:nvSpPr>
        <p:spPr/>
        <p:txBody>
          <a:bodyPr>
            <a:normAutofit/>
          </a:bodyPr>
          <a:lstStyle/>
          <a:p>
            <a:r>
              <a:rPr lang="en-US" dirty="0" smtClean="0"/>
              <a:t>module </a:t>
            </a:r>
            <a:r>
              <a:rPr lang="en-US" dirty="0" smtClean="0"/>
              <a:t>2 - Summary</a:t>
            </a:r>
          </a:p>
        </p:txBody>
      </p:sp>
      <p:cxnSp>
        <p:nvCxnSpPr>
          <p:cNvPr id="16" name="Straight Connector 15"/>
          <p:cNvCxnSpPr/>
          <p:nvPr/>
        </p:nvCxnSpPr>
        <p:spPr>
          <a:xfrm>
            <a:off x="452698" y="30048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2698" y="35890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8" name="SHP_271"/>
          <p:cNvSpPr txBox="1">
            <a:spLocks noChangeArrowheads="1"/>
          </p:cNvSpPr>
          <p:nvPr/>
        </p:nvSpPr>
        <p:spPr bwMode="auto">
          <a:xfrm>
            <a:off x="304800" y="1168401"/>
            <a:ext cx="7970838" cy="92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buFont typeface="Arial" charset="0"/>
              <a:buNone/>
            </a:pPr>
            <a:r>
              <a:rPr lang="en-US" dirty="0"/>
              <a:t>You have completed </a:t>
            </a:r>
            <a:r>
              <a:rPr lang="en-US" dirty="0" smtClean="0"/>
              <a:t>Module </a:t>
            </a:r>
            <a:r>
              <a:rPr lang="en-US" dirty="0"/>
              <a:t>2</a:t>
            </a:r>
            <a:r>
              <a:rPr lang="en-US" dirty="0" smtClean="0"/>
              <a:t>: Technical Architecture.</a:t>
            </a:r>
            <a:endParaRPr lang="en-US" dirty="0"/>
          </a:p>
        </p:txBody>
      </p:sp>
      <p:sp>
        <p:nvSpPr>
          <p:cNvPr id="19"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smtClean="0">
                <a:solidFill>
                  <a:srgbClr val="1F497D"/>
                </a:solidFill>
              </a:rPr>
              <a:t>You should now </a:t>
            </a:r>
            <a:r>
              <a:rPr lang="en-US" sz="2600" b="1" dirty="0">
                <a:solidFill>
                  <a:srgbClr val="1F497D"/>
                </a:solidFill>
              </a:rPr>
              <a:t>be able to…</a:t>
            </a:r>
          </a:p>
          <a:p>
            <a:pPr marL="0" indent="0">
              <a:spcBef>
                <a:spcPts val="1632"/>
              </a:spcBef>
              <a:spcAft>
                <a:spcPts val="600"/>
              </a:spcAft>
              <a:buNone/>
              <a:defRPr/>
            </a:pPr>
            <a:r>
              <a:rPr lang="en-US" dirty="0" smtClean="0">
                <a:solidFill>
                  <a:srgbClr val="646769"/>
                </a:solidFill>
              </a:rPr>
              <a:t>Describe the NIEM Technical Framework</a:t>
            </a:r>
            <a:endParaRPr lang="en-US" dirty="0">
              <a:solidFill>
                <a:srgbClr val="646769"/>
              </a:solidFill>
            </a:endParaRPr>
          </a:p>
          <a:p>
            <a:pPr marL="0" indent="0">
              <a:spcBef>
                <a:spcPts val="1632"/>
              </a:spcBef>
              <a:spcAft>
                <a:spcPts val="600"/>
              </a:spcAft>
              <a:buNone/>
              <a:defRPr/>
            </a:pPr>
            <a:r>
              <a:rPr lang="en-US" dirty="0" smtClean="0">
                <a:solidFill>
                  <a:srgbClr val="646769"/>
                </a:solidFill>
              </a:rPr>
              <a:t>Illustrate a reference schema structure</a:t>
            </a:r>
          </a:p>
          <a:p>
            <a:pPr marL="0" indent="0">
              <a:spcBef>
                <a:spcPts val="1632"/>
              </a:spcBef>
              <a:spcAft>
                <a:spcPts val="600"/>
              </a:spcAft>
              <a:buNone/>
              <a:defRPr/>
            </a:pPr>
            <a:r>
              <a:rPr lang="en-US" dirty="0" smtClean="0">
                <a:solidFill>
                  <a:srgbClr val="646769"/>
                </a:solidFill>
              </a:rPr>
              <a:t>Describe different abstraction layers</a:t>
            </a:r>
            <a:endParaRPr lang="en-US" dirty="0">
              <a:solidFill>
                <a:srgbClr val="646769"/>
              </a:solidFill>
            </a:endParaRPr>
          </a:p>
          <a:p>
            <a:pPr marL="0" indent="0">
              <a:spcBef>
                <a:spcPts val="1632"/>
              </a:spcBef>
              <a:spcAft>
                <a:spcPts val="600"/>
              </a:spcAft>
              <a:buNone/>
              <a:defRPr/>
            </a:pPr>
            <a:r>
              <a:rPr lang="en-US" dirty="0" smtClean="0">
                <a:solidFill>
                  <a:srgbClr val="646769"/>
                </a:solidFill>
              </a:rPr>
              <a:t>Define the NIEM data model as it relates to NIEM domains</a:t>
            </a:r>
            <a:endParaRPr lang="en-US" dirty="0">
              <a:solidFill>
                <a:srgbClr val="646769"/>
              </a:solidFill>
            </a:endParaRPr>
          </a:p>
        </p:txBody>
      </p:sp>
      <p:grpSp>
        <p:nvGrpSpPr>
          <p:cNvPr id="21" name="Group 20"/>
          <p:cNvGrpSpPr/>
          <p:nvPr/>
        </p:nvGrpSpPr>
        <p:grpSpPr>
          <a:xfrm>
            <a:off x="7407343" y="730894"/>
            <a:ext cx="1235427" cy="143483"/>
            <a:chOff x="7407343" y="730894"/>
            <a:chExt cx="1235427" cy="143483"/>
          </a:xfrm>
        </p:grpSpPr>
        <p:cxnSp>
          <p:nvCxnSpPr>
            <p:cNvPr id="22" name="Straight Connector 21"/>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0" name="Straight Connector 19"/>
          <p:cNvCxnSpPr/>
          <p:nvPr/>
        </p:nvCxnSpPr>
        <p:spPr>
          <a:xfrm>
            <a:off x="471748" y="417961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34</a:t>
            </a:fld>
            <a:endParaRPr lang="en-US" dirty="0"/>
          </a:p>
        </p:txBody>
      </p:sp>
    </p:spTree>
    <p:extLst>
      <p:ext uri="{BB962C8B-B14F-4D97-AF65-F5344CB8AC3E}">
        <p14:creationId xmlns:p14="http://schemas.microsoft.com/office/powerpoint/2010/main" val="6205666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Box 40"/>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a:t>
            </a:r>
            <a:r>
              <a:rPr lang="en-US" sz="2400" dirty="0" smtClean="0">
                <a:solidFill>
                  <a:srgbClr val="D9D9D9"/>
                </a:solidFill>
                <a:latin typeface="Arial"/>
                <a:cs typeface="Arial"/>
              </a:rPr>
              <a:t>Structure: Basic</a:t>
            </a:r>
            <a:endParaRPr lang="en-US" sz="2400" dirty="0">
              <a:solidFill>
                <a:srgbClr val="D9D9D9"/>
              </a:solidFill>
              <a:latin typeface="Arial"/>
              <a:cs typeface="Arial"/>
            </a:endParaRPr>
          </a:p>
        </p:txBody>
      </p:sp>
      <p:cxnSp>
        <p:nvCxnSpPr>
          <p:cNvPr id="42" name="Straight Connector 41"/>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44" name="Title 5"/>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Module </a:t>
            </a:r>
            <a:r>
              <a:rPr lang="en-US" dirty="0"/>
              <a:t>3:</a:t>
            </a:r>
          </a:p>
        </p:txBody>
      </p:sp>
      <p:grpSp>
        <p:nvGrpSpPr>
          <p:cNvPr id="45" name="Group 44"/>
          <p:cNvGrpSpPr/>
          <p:nvPr/>
        </p:nvGrpSpPr>
        <p:grpSpPr>
          <a:xfrm>
            <a:off x="7343000" y="295879"/>
            <a:ext cx="1736872" cy="773588"/>
            <a:chOff x="7343000" y="295879"/>
            <a:chExt cx="1736872" cy="773588"/>
          </a:xfrm>
        </p:grpSpPr>
        <p:sp>
          <p:nvSpPr>
            <p:cNvPr id="46" name="TextBox 45"/>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47" name="TextBox 46"/>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50</a:t>
              </a:r>
              <a:r>
                <a:rPr lang="en-US" sz="1200" b="1" dirty="0" smtClean="0">
                  <a:solidFill>
                    <a:srgbClr val="D9D9D9"/>
                  </a:solidFill>
                  <a:latin typeface="Arial"/>
                  <a:cs typeface="Arial"/>
                </a:rPr>
                <a:t>% complete</a:t>
              </a:r>
            </a:p>
          </p:txBody>
        </p:sp>
        <p:grpSp>
          <p:nvGrpSpPr>
            <p:cNvPr id="48" name="Group 47"/>
            <p:cNvGrpSpPr/>
            <p:nvPr/>
          </p:nvGrpSpPr>
          <p:grpSpPr>
            <a:xfrm>
              <a:off x="7612064" y="609600"/>
              <a:ext cx="1303336" cy="168277"/>
              <a:chOff x="7391401" y="695325"/>
              <a:chExt cx="1303336" cy="168277"/>
            </a:xfrm>
          </p:grpSpPr>
          <p:grpSp>
            <p:nvGrpSpPr>
              <p:cNvPr id="49" name="Group 7"/>
              <p:cNvGrpSpPr>
                <a:grpSpLocks/>
              </p:cNvGrpSpPr>
              <p:nvPr/>
            </p:nvGrpSpPr>
            <p:grpSpPr bwMode="auto">
              <a:xfrm>
                <a:off x="7391401" y="701678"/>
                <a:ext cx="1193800" cy="161924"/>
                <a:chOff x="3325036" y="4028407"/>
                <a:chExt cx="1466316" cy="198585"/>
              </a:xfrm>
            </p:grpSpPr>
            <p:cxnSp>
              <p:nvCxnSpPr>
                <p:cNvPr id="53" name="Straight Connector 52"/>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5" name="Oval 54"/>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6" name="Oval 55"/>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50" name="Oval 49"/>
              <p:cNvSpPr/>
              <p:nvPr/>
            </p:nvSpPr>
            <p:spPr bwMode="auto">
              <a:xfrm>
                <a:off x="8077200" y="701461"/>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1" name="Oval 50"/>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2" name="Oval 51"/>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35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sz="1400" b="1" spc="-50" dirty="0">
                <a:solidFill>
                  <a:prstClr val="white"/>
                </a:solidFill>
                <a:cs typeface="Arial"/>
              </a:rPr>
              <a:t>NIEM Structure:</a:t>
            </a:r>
          </a:p>
          <a:p>
            <a:pPr algn="ctr">
              <a:lnSpc>
                <a:spcPct val="90000"/>
              </a:lnSpc>
            </a:pPr>
            <a:r>
              <a:rPr lang="en-US" sz="1400" b="1" spc="-50" dirty="0">
                <a:solidFill>
                  <a:prstClr val="white"/>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 Advanced</a:t>
            </a:r>
            <a:endParaRPr lang="en-US" sz="1500" b="1" spc="-50" dirty="0">
              <a:solidFill>
                <a:srgbClr val="304776"/>
              </a:solidFill>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301 – NIEM XML Fundamentals</a:t>
            </a:r>
          </a:p>
        </p:txBody>
      </p:sp>
      <p:grpSp>
        <p:nvGrpSpPr>
          <p:cNvPr id="39" name="Group 38"/>
          <p:cNvGrpSpPr/>
          <p:nvPr/>
        </p:nvGrpSpPr>
        <p:grpSpPr>
          <a:xfrm>
            <a:off x="7407343" y="730894"/>
            <a:ext cx="1235427" cy="143483"/>
            <a:chOff x="7407343" y="730894"/>
            <a:chExt cx="1235427" cy="143483"/>
          </a:xfrm>
        </p:grpSpPr>
        <p:cxnSp>
          <p:nvCxnSpPr>
            <p:cNvPr id="56" name="Straight Connector 55"/>
            <p:cNvCxnSpPr>
              <a:endCxn id="6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7" name="Oval 5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2" name="Oval 6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36</a:t>
            </a:fld>
            <a:endParaRPr lang="en-US" dirty="0"/>
          </a:p>
        </p:txBody>
      </p:sp>
    </p:spTree>
    <p:extLst>
      <p:ext uri="{BB962C8B-B14F-4D97-AF65-F5344CB8AC3E}">
        <p14:creationId xmlns:p14="http://schemas.microsoft.com/office/powerpoint/2010/main" val="41089824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7" name="Title 2"/>
          <p:cNvSpPr>
            <a:spLocks noGrp="1"/>
          </p:cNvSpPr>
          <p:nvPr>
            <p:ph type="title"/>
          </p:nvPr>
        </p:nvSpPr>
        <p:spPr/>
        <p:txBody>
          <a:bodyPr>
            <a:normAutofit/>
          </a:bodyPr>
          <a:lstStyle/>
          <a:p>
            <a:r>
              <a:rPr lang="en-US" dirty="0" smtClean="0"/>
              <a:t>Module </a:t>
            </a:r>
            <a:r>
              <a:rPr lang="en-US" dirty="0" smtClean="0"/>
              <a:t>3 – NIEM Structure: Basic</a:t>
            </a:r>
          </a:p>
        </p:txBody>
      </p:sp>
      <p:sp>
        <p:nvSpPr>
          <p:cNvPr id="6" name="Content Placeholder 2"/>
          <p:cNvSpPr txBox="1">
            <a:spLocks/>
          </p:cNvSpPr>
          <p:nvPr/>
        </p:nvSpPr>
        <p:spPr>
          <a:xfrm>
            <a:off x="323850" y="1066800"/>
            <a:ext cx="8362950" cy="429260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This </a:t>
            </a:r>
            <a:r>
              <a:rPr lang="en-US" sz="2600" b="1" dirty="0" smtClean="0">
                <a:solidFill>
                  <a:srgbClr val="1F497D"/>
                </a:solidFill>
              </a:rPr>
              <a:t>module </a:t>
            </a:r>
            <a:r>
              <a:rPr lang="en-US" sz="2600" b="1" dirty="0">
                <a:solidFill>
                  <a:srgbClr val="1F497D"/>
                </a:solidFill>
              </a:rPr>
              <a:t>will include the following sections:</a:t>
            </a:r>
          </a:p>
          <a:p>
            <a:pPr marL="0" indent="0">
              <a:buNone/>
              <a:defRPr/>
            </a:pPr>
            <a:r>
              <a:rPr lang="en-US" sz="2600" b="1" dirty="0">
                <a:solidFill>
                  <a:srgbClr val="1F497D"/>
                </a:solidFill>
              </a:rPr>
              <a:t> </a:t>
            </a:r>
          </a:p>
          <a:p>
            <a:pPr marL="0" indent="0">
              <a:spcBef>
                <a:spcPts val="1632"/>
              </a:spcBef>
              <a:spcAft>
                <a:spcPts val="600"/>
              </a:spcAft>
              <a:buNone/>
              <a:defRPr/>
            </a:pPr>
            <a:r>
              <a:rPr lang="en-US" dirty="0">
                <a:solidFill>
                  <a:srgbClr val="646769"/>
                </a:solidFill>
              </a:rPr>
              <a:t>3.1 – Namespaces</a:t>
            </a:r>
          </a:p>
          <a:p>
            <a:pPr marL="0" indent="0">
              <a:spcBef>
                <a:spcPts val="1632"/>
              </a:spcBef>
              <a:spcAft>
                <a:spcPts val="600"/>
              </a:spcAft>
              <a:buNone/>
              <a:defRPr/>
            </a:pPr>
            <a:r>
              <a:rPr lang="en-US" dirty="0">
                <a:solidFill>
                  <a:srgbClr val="646769"/>
                </a:solidFill>
              </a:rPr>
              <a:t>3.2 – Naming Conventions</a:t>
            </a:r>
          </a:p>
          <a:p>
            <a:pPr marL="0" indent="0">
              <a:spcBef>
                <a:spcPts val="1632"/>
              </a:spcBef>
              <a:spcAft>
                <a:spcPts val="600"/>
              </a:spcAft>
              <a:buNone/>
              <a:defRPr/>
            </a:pPr>
            <a:r>
              <a:rPr lang="en-US" dirty="0">
                <a:solidFill>
                  <a:srgbClr val="646769"/>
                </a:solidFill>
              </a:rPr>
              <a:t>3.3 – Type Declarations</a:t>
            </a:r>
          </a:p>
          <a:p>
            <a:pPr marL="0" indent="0">
              <a:spcBef>
                <a:spcPts val="1632"/>
              </a:spcBef>
              <a:spcAft>
                <a:spcPts val="600"/>
              </a:spcAft>
              <a:buNone/>
              <a:defRPr/>
            </a:pPr>
            <a:r>
              <a:rPr lang="en-US" dirty="0">
                <a:solidFill>
                  <a:srgbClr val="646769"/>
                </a:solidFill>
              </a:rPr>
              <a:t>3.4 – Inheritance </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528898" y="2598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528898" y="3233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528898" y="38176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37</a:t>
            </a:fld>
            <a:endParaRPr lang="en-US" dirty="0"/>
          </a:p>
        </p:txBody>
      </p:sp>
    </p:spTree>
    <p:extLst>
      <p:ext uri="{BB962C8B-B14F-4D97-AF65-F5344CB8AC3E}">
        <p14:creationId xmlns:p14="http://schemas.microsoft.com/office/powerpoint/2010/main" val="25751996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1" name="Title 2"/>
          <p:cNvSpPr>
            <a:spLocks noGrp="1"/>
          </p:cNvSpPr>
          <p:nvPr>
            <p:ph type="title"/>
          </p:nvPr>
        </p:nvSpPr>
        <p:spPr/>
        <p:txBody>
          <a:bodyPr>
            <a:normAutofit/>
          </a:bodyPr>
          <a:lstStyle/>
          <a:p>
            <a:r>
              <a:rPr lang="en-US" dirty="0" smtClean="0"/>
              <a:t>module </a:t>
            </a:r>
            <a:r>
              <a:rPr lang="en-US" dirty="0" smtClean="0"/>
              <a:t>3.1 – Namespaces</a:t>
            </a:r>
          </a:p>
        </p:txBody>
      </p:sp>
      <p:sp>
        <p:nvSpPr>
          <p:cNvPr id="13" name="SHP_264"/>
          <p:cNvSpPr>
            <a:spLocks noChangeArrowheads="1"/>
          </p:cNvSpPr>
          <p:nvPr/>
        </p:nvSpPr>
        <p:spPr bwMode="auto">
          <a:xfrm>
            <a:off x="381000" y="1371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able </a:t>
            </a:r>
            <a:r>
              <a:rPr lang="en-US" sz="2800" b="1" dirty="0">
                <a:solidFill>
                  <a:srgbClr val="1F497D"/>
                </a:solidFill>
              </a:rPr>
              <a:t>to…</a:t>
            </a:r>
          </a:p>
        </p:txBody>
      </p:sp>
      <p:sp>
        <p:nvSpPr>
          <p:cNvPr id="14" name="Text Placeholder 11"/>
          <p:cNvSpPr txBox="1">
            <a:spLocks/>
          </p:cNvSpPr>
          <p:nvPr/>
        </p:nvSpPr>
        <p:spPr>
          <a:xfrm>
            <a:off x="381000" y="2057400"/>
            <a:ext cx="8399463" cy="3078163"/>
          </a:xfrm>
          <a:prstGeom prst="rect">
            <a:avLst/>
          </a:prstGeom>
        </p:spPr>
        <p:txBody>
          <a:bodyPr/>
          <a:lstStyle/>
          <a:p>
            <a:pPr>
              <a:spcBef>
                <a:spcPts val="1032"/>
              </a:spcBef>
              <a:spcAft>
                <a:spcPts val="1800"/>
              </a:spcAft>
              <a:defRPr/>
            </a:pPr>
            <a:r>
              <a:rPr lang="en-US" sz="2000" dirty="0" smtClean="0">
                <a:solidFill>
                  <a:srgbClr val="646769"/>
                </a:solidFill>
              </a:rPr>
              <a:t>Describe </a:t>
            </a:r>
            <a:r>
              <a:rPr lang="en-US" sz="2000" dirty="0">
                <a:solidFill>
                  <a:srgbClr val="646769"/>
                </a:solidFill>
              </a:rPr>
              <a:t>the purpose of using namespaces</a:t>
            </a:r>
          </a:p>
          <a:p>
            <a:pPr>
              <a:spcBef>
                <a:spcPts val="1032"/>
              </a:spcBef>
              <a:spcAft>
                <a:spcPts val="1800"/>
              </a:spcAft>
              <a:defRPr/>
            </a:pPr>
            <a:r>
              <a:rPr lang="en-US" sz="2000" dirty="0">
                <a:solidFill>
                  <a:srgbClr val="646769"/>
                </a:solidFill>
              </a:rPr>
              <a:t>Chart the structure of NIEM namespaces</a:t>
            </a:r>
          </a:p>
          <a:p>
            <a:pPr>
              <a:spcBef>
                <a:spcPts val="1032"/>
              </a:spcBef>
              <a:spcAft>
                <a:spcPts val="1800"/>
              </a:spcAft>
              <a:defRPr/>
            </a:pPr>
            <a:r>
              <a:rPr lang="en-US" sz="2000" dirty="0">
                <a:solidFill>
                  <a:srgbClr val="646769"/>
                </a:solidFill>
              </a:rPr>
              <a:t>List common NIEM namespace prefixes </a:t>
            </a:r>
          </a:p>
          <a:p>
            <a:pPr>
              <a:spcBef>
                <a:spcPts val="1032"/>
              </a:spcBef>
              <a:spcAft>
                <a:spcPts val="1800"/>
              </a:spcAft>
              <a:defRPr/>
            </a:pPr>
            <a:r>
              <a:rPr lang="en-US" sz="2000" dirty="0">
                <a:solidFill>
                  <a:srgbClr val="646769"/>
                </a:solidFill>
              </a:rPr>
              <a:t>List frequently used NIEM namespaces </a:t>
            </a:r>
          </a:p>
        </p:txBody>
      </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6" name="Straight Connector 15"/>
          <p:cNvCxnSpPr/>
          <p:nvPr/>
        </p:nvCxnSpPr>
        <p:spPr>
          <a:xfrm>
            <a:off x="457200" y="26377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57200" y="32981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457200" y="39585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38</a:t>
            </a:fld>
            <a:endParaRPr lang="en-US" dirty="0"/>
          </a:p>
        </p:txBody>
      </p:sp>
    </p:spTree>
    <p:extLst>
      <p:ext uri="{BB962C8B-B14F-4D97-AF65-F5344CB8AC3E}">
        <p14:creationId xmlns:p14="http://schemas.microsoft.com/office/powerpoint/2010/main" val="2448613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p:cNvGraphicFramePr>
            <a:graphicFrameLocks noGrp="1"/>
          </p:cNvGraphicFramePr>
          <p:nvPr>
            <p:ph idx="1"/>
            <p:extLst>
              <p:ext uri="{D42A27DB-BD31-4B8C-83A1-F6EECF244321}">
                <p14:modId xmlns:p14="http://schemas.microsoft.com/office/powerpoint/2010/main" val="2350415688"/>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4819" name="Title 2"/>
          <p:cNvSpPr>
            <a:spLocks noGrp="1"/>
          </p:cNvSpPr>
          <p:nvPr>
            <p:ph type="title"/>
          </p:nvPr>
        </p:nvSpPr>
        <p:spPr/>
        <p:txBody>
          <a:bodyPr>
            <a:normAutofit/>
          </a:bodyPr>
          <a:lstStyle/>
          <a:p>
            <a:r>
              <a:rPr lang="en-US" smtClean="0"/>
              <a:t>NIEM Structure Fundamentals</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39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7"/>
          <p:cNvGrpSpPr>
            <a:grpSpLocks/>
          </p:cNvGrpSpPr>
          <p:nvPr/>
        </p:nvGrpSpPr>
        <p:grpSpPr bwMode="auto">
          <a:xfrm>
            <a:off x="1555522" y="2606675"/>
            <a:ext cx="6019800" cy="1003300"/>
            <a:chOff x="762000" y="2606675"/>
            <a:chExt cx="7831138" cy="1003300"/>
          </a:xfrm>
        </p:grpSpPr>
        <p:cxnSp>
          <p:nvCxnSpPr>
            <p:cNvPr id="16" name="Straight Connector 15"/>
            <p:cNvCxnSpPr/>
            <p:nvPr/>
          </p:nvCxnSpPr>
          <p:spPr bwMode="auto">
            <a:xfrm>
              <a:off x="762000" y="2606675"/>
              <a:ext cx="7831138"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bwMode="auto">
            <a:xfrm>
              <a:off x="762000" y="3609975"/>
              <a:ext cx="7831138"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sp>
        <p:nvSpPr>
          <p:cNvPr id="18" name="Title 1"/>
          <p:cNvSpPr>
            <a:spLocks noGrp="1"/>
          </p:cNvSpPr>
          <p:nvPr>
            <p:ph type="title"/>
          </p:nvPr>
        </p:nvSpPr>
        <p:spPr>
          <a:xfrm>
            <a:off x="1588442" y="2707730"/>
            <a:ext cx="5953961" cy="892061"/>
          </a:xfrm>
        </p:spPr>
        <p:txBody>
          <a:bodyPr/>
          <a:lstStyle/>
          <a:p>
            <a:pPr eaLnBrk="1" fontAlgn="auto" hangingPunct="1">
              <a:spcAft>
                <a:spcPts val="0"/>
              </a:spcAft>
              <a:defRPr/>
            </a:pPr>
            <a:r>
              <a:rPr lang="en-US" dirty="0" smtClean="0">
                <a:ea typeface="+mj-ea"/>
              </a:rPr>
              <a:t>Concept Refresh</a:t>
            </a:r>
            <a:endParaRPr lang="en-US" dirty="0">
              <a:ea typeface="+mj-ea"/>
            </a:endParaRPr>
          </a:p>
        </p:txBody>
      </p:sp>
      <p:sp>
        <p:nvSpPr>
          <p:cNvPr id="2" name="Slide Number Placeholder 1"/>
          <p:cNvSpPr>
            <a:spLocks noGrp="1"/>
          </p:cNvSpPr>
          <p:nvPr>
            <p:ph type="sldNum" sz="quarter" idx="12"/>
          </p:nvPr>
        </p:nvSpPr>
        <p:spPr/>
        <p:txBody>
          <a:bodyPr/>
          <a:lstStyle/>
          <a:p>
            <a:fld id="{28F58EE9-9E0B-4342-937B-49388987DDAD}" type="slidenum">
              <a:rPr lang="en-US" smtClean="0"/>
              <a:t>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Content Placeholder 1"/>
          <p:cNvSpPr>
            <a:spLocks noGrp="1"/>
          </p:cNvSpPr>
          <p:nvPr>
            <p:ph idx="1"/>
          </p:nvPr>
        </p:nvSpPr>
        <p:spPr/>
        <p:txBody>
          <a:bodyPr>
            <a:normAutofit/>
          </a:bodyPr>
          <a:lstStyle/>
          <a:p>
            <a:pPr marL="342900" indent="-193675">
              <a:buClr>
                <a:srgbClr val="545456"/>
              </a:buClr>
              <a:buFont typeface="Arial"/>
              <a:buChar char="•"/>
              <a:tabLst>
                <a:tab pos="400050" algn="l"/>
              </a:tabLst>
            </a:pPr>
            <a:r>
              <a:rPr lang="en-US" sz="1800" spc="10" dirty="0">
                <a:solidFill>
                  <a:srgbClr val="666467"/>
                </a:solidFill>
              </a:rPr>
              <a:t>Namespaces</a:t>
            </a:r>
            <a:r>
              <a:rPr lang="en-US" sz="1800" spc="55" dirty="0">
                <a:solidFill>
                  <a:srgbClr val="666467"/>
                </a:solidFill>
              </a:rPr>
              <a:t> </a:t>
            </a:r>
            <a:r>
              <a:rPr lang="en-US" sz="1800" spc="15" dirty="0">
                <a:solidFill>
                  <a:srgbClr val="666467"/>
                </a:solidFill>
              </a:rPr>
              <a:t>provide</a:t>
            </a:r>
            <a:r>
              <a:rPr lang="en-US" sz="1800" spc="30" dirty="0">
                <a:solidFill>
                  <a:srgbClr val="666467"/>
                </a:solidFill>
              </a:rPr>
              <a:t> </a:t>
            </a:r>
            <a:r>
              <a:rPr lang="en-US" sz="1800" spc="15" dirty="0">
                <a:solidFill>
                  <a:srgbClr val="666467"/>
                </a:solidFill>
              </a:rPr>
              <a:t>a</a:t>
            </a:r>
            <a:r>
              <a:rPr lang="en-US" sz="1800" spc="25" dirty="0">
                <a:solidFill>
                  <a:srgbClr val="666467"/>
                </a:solidFill>
              </a:rPr>
              <a:t> </a:t>
            </a:r>
            <a:r>
              <a:rPr lang="en-US" sz="1800" spc="10" dirty="0">
                <a:solidFill>
                  <a:srgbClr val="666467"/>
                </a:solidFill>
              </a:rPr>
              <a:t>mechanism</a:t>
            </a:r>
            <a:r>
              <a:rPr lang="en-US" sz="1800" spc="40" dirty="0">
                <a:solidFill>
                  <a:srgbClr val="666467"/>
                </a:solidFill>
              </a:rPr>
              <a:t> </a:t>
            </a:r>
            <a:r>
              <a:rPr lang="en-US" sz="1800" spc="20" dirty="0">
                <a:solidFill>
                  <a:srgbClr val="666467"/>
                </a:solidFill>
              </a:rPr>
              <a:t>to</a:t>
            </a:r>
            <a:r>
              <a:rPr lang="en-US" sz="1800" spc="50" dirty="0">
                <a:solidFill>
                  <a:srgbClr val="666467"/>
                </a:solidFill>
              </a:rPr>
              <a:t> </a:t>
            </a:r>
            <a:r>
              <a:rPr lang="en-US" sz="1800" spc="5" dirty="0">
                <a:solidFill>
                  <a:srgbClr val="666467"/>
                </a:solidFill>
              </a:rPr>
              <a:t>uniquely</a:t>
            </a:r>
            <a:r>
              <a:rPr lang="en-US" sz="1800" spc="60" dirty="0">
                <a:solidFill>
                  <a:srgbClr val="666467"/>
                </a:solidFill>
              </a:rPr>
              <a:t> </a:t>
            </a:r>
            <a:r>
              <a:rPr lang="en-US" sz="1800" spc="10" dirty="0">
                <a:solidFill>
                  <a:srgbClr val="666467"/>
                </a:solidFill>
              </a:rPr>
              <a:t>identify</a:t>
            </a:r>
            <a:r>
              <a:rPr lang="en-US" sz="1800" spc="25" dirty="0">
                <a:solidFill>
                  <a:srgbClr val="666467"/>
                </a:solidFill>
              </a:rPr>
              <a:t> </a:t>
            </a:r>
            <a:r>
              <a:rPr lang="en-US" sz="1800" spc="30" dirty="0">
                <a:solidFill>
                  <a:srgbClr val="666467"/>
                </a:solidFill>
              </a:rPr>
              <a:t>an</a:t>
            </a:r>
            <a:r>
              <a:rPr lang="en-US" sz="1800" spc="10" dirty="0">
                <a:solidFill>
                  <a:srgbClr val="666467"/>
                </a:solidFill>
              </a:rPr>
              <a:t> item</a:t>
            </a:r>
            <a:r>
              <a:rPr lang="en-US" sz="1800" spc="35" dirty="0">
                <a:solidFill>
                  <a:srgbClr val="666467"/>
                </a:solidFill>
              </a:rPr>
              <a:t> </a:t>
            </a:r>
            <a:r>
              <a:rPr lang="en-US" sz="1800" spc="5" dirty="0">
                <a:solidFill>
                  <a:srgbClr val="666467"/>
                </a:solidFill>
              </a:rPr>
              <a:t>in</a:t>
            </a:r>
            <a:r>
              <a:rPr lang="en-US" sz="1800" spc="-20" dirty="0">
                <a:solidFill>
                  <a:srgbClr val="666467"/>
                </a:solidFill>
              </a:rPr>
              <a:t> </a:t>
            </a:r>
            <a:r>
              <a:rPr lang="en-US" sz="1800" spc="15" dirty="0">
                <a:solidFill>
                  <a:srgbClr val="666467"/>
                </a:solidFill>
              </a:rPr>
              <a:t>a</a:t>
            </a:r>
            <a:r>
              <a:rPr lang="en-US" sz="1800" spc="25" dirty="0">
                <a:solidFill>
                  <a:srgbClr val="666467"/>
                </a:solidFill>
              </a:rPr>
              <a:t> </a:t>
            </a:r>
            <a:r>
              <a:rPr lang="en-US" sz="1800" spc="5" dirty="0">
                <a:solidFill>
                  <a:srgbClr val="666467"/>
                </a:solidFill>
              </a:rPr>
              <a:t>distributed</a:t>
            </a:r>
            <a:r>
              <a:rPr lang="en-US" sz="1800" spc="45" dirty="0">
                <a:solidFill>
                  <a:srgbClr val="666467"/>
                </a:solidFill>
              </a:rPr>
              <a:t> </a:t>
            </a:r>
            <a:r>
              <a:rPr lang="en-US" sz="1800" spc="10" dirty="0">
                <a:solidFill>
                  <a:srgbClr val="666467"/>
                </a:solidFill>
              </a:rPr>
              <a:t>environment</a:t>
            </a:r>
            <a:endParaRPr lang="en-US" sz="1800" dirty="0"/>
          </a:p>
          <a:p>
            <a:pPr marL="342900" indent="-193675">
              <a:lnSpc>
                <a:spcPts val="700"/>
              </a:lnSpc>
              <a:spcBef>
                <a:spcPts val="44"/>
              </a:spcBef>
              <a:buClr>
                <a:srgbClr val="545456"/>
              </a:buClr>
              <a:buFont typeface="Arial"/>
              <a:buChar char="•"/>
              <a:tabLst>
                <a:tab pos="4000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90" dirty="0">
                <a:solidFill>
                  <a:srgbClr val="545456"/>
                </a:solidFill>
              </a:rPr>
              <a:t> </a:t>
            </a:r>
            <a:r>
              <a:rPr lang="en-US" sz="1800" spc="5" dirty="0">
                <a:solidFill>
                  <a:srgbClr val="666467"/>
                </a:solidFill>
              </a:rPr>
              <a:t>prevent</a:t>
            </a:r>
            <a:r>
              <a:rPr lang="en-US" sz="1800" spc="45" dirty="0">
                <a:solidFill>
                  <a:srgbClr val="666467"/>
                </a:solidFill>
              </a:rPr>
              <a:t> </a:t>
            </a:r>
            <a:r>
              <a:rPr lang="en-US" sz="1800" spc="10" dirty="0">
                <a:solidFill>
                  <a:srgbClr val="8E9091"/>
                </a:solidFill>
              </a:rPr>
              <a:t>'</a:t>
            </a:r>
            <a:r>
              <a:rPr lang="en-US" sz="1800" spc="10" dirty="0">
                <a:solidFill>
                  <a:srgbClr val="666467"/>
                </a:solidFill>
              </a:rPr>
              <a:t>collisions</a:t>
            </a:r>
            <a:r>
              <a:rPr lang="en-US" sz="1800" spc="-155" dirty="0">
                <a:solidFill>
                  <a:srgbClr val="666467"/>
                </a:solidFill>
              </a:rPr>
              <a:t> </a:t>
            </a:r>
            <a:r>
              <a:rPr lang="en-US" sz="1800" spc="35" dirty="0">
                <a:solidFill>
                  <a:srgbClr val="7C7E7E"/>
                </a:solidFill>
              </a:rPr>
              <a:t>'</a:t>
            </a:r>
            <a:r>
              <a:rPr lang="en-US" sz="1800" spc="-45" dirty="0">
                <a:solidFill>
                  <a:srgbClr val="7C7E7E"/>
                </a:solidFill>
              </a:rPr>
              <a:t> </a:t>
            </a:r>
            <a:r>
              <a:rPr lang="en-US" sz="1800" spc="30" dirty="0">
                <a:solidFill>
                  <a:srgbClr val="666467"/>
                </a:solidFill>
              </a:rPr>
              <a:t>of</a:t>
            </a:r>
            <a:r>
              <a:rPr lang="en-US" sz="1800" spc="-10" dirty="0">
                <a:solidFill>
                  <a:srgbClr val="666467"/>
                </a:solidFill>
              </a:rPr>
              <a:t> </a:t>
            </a:r>
            <a:r>
              <a:rPr lang="en-US" sz="1800" spc="5" dirty="0">
                <a:solidFill>
                  <a:srgbClr val="666467"/>
                </a:solidFill>
              </a:rPr>
              <a:t>types</a:t>
            </a:r>
            <a:r>
              <a:rPr lang="en-US" sz="1800" spc="45" dirty="0">
                <a:solidFill>
                  <a:srgbClr val="666467"/>
                </a:solidFill>
              </a:rPr>
              <a:t> </a:t>
            </a:r>
            <a:r>
              <a:rPr lang="en-US" sz="1800" spc="15" dirty="0">
                <a:solidFill>
                  <a:srgbClr val="666467"/>
                </a:solidFill>
              </a:rPr>
              <a:t>and </a:t>
            </a:r>
            <a:r>
              <a:rPr lang="en-US" sz="1800" spc="5" dirty="0">
                <a:solidFill>
                  <a:srgbClr val="666467"/>
                </a:solidFill>
              </a:rPr>
              <a:t>elements</a:t>
            </a:r>
            <a:r>
              <a:rPr lang="en-US" sz="1800" spc="100" dirty="0">
                <a:solidFill>
                  <a:srgbClr val="666467"/>
                </a:solidFill>
              </a:rPr>
              <a:t> </a:t>
            </a:r>
            <a:r>
              <a:rPr lang="en-US" sz="1800" spc="10" dirty="0">
                <a:solidFill>
                  <a:srgbClr val="666467"/>
                </a:solidFill>
              </a:rPr>
              <a:t>because</a:t>
            </a:r>
            <a:r>
              <a:rPr lang="en-US" sz="1800" spc="15" dirty="0">
                <a:solidFill>
                  <a:srgbClr val="666467"/>
                </a:solidFill>
              </a:rPr>
              <a:t> </a:t>
            </a:r>
            <a:r>
              <a:rPr lang="en-US" sz="1800" spc="5" dirty="0">
                <a:solidFill>
                  <a:srgbClr val="666467"/>
                </a:solidFill>
              </a:rPr>
              <a:t>they</a:t>
            </a:r>
            <a:r>
              <a:rPr lang="en-US" sz="1800" spc="50" dirty="0">
                <a:solidFill>
                  <a:srgbClr val="666467"/>
                </a:solidFill>
              </a:rPr>
              <a:t> </a:t>
            </a:r>
            <a:r>
              <a:rPr lang="en-US" sz="1800" spc="20" dirty="0">
                <a:solidFill>
                  <a:srgbClr val="666467"/>
                </a:solidFill>
              </a:rPr>
              <a:t>can</a:t>
            </a:r>
            <a:r>
              <a:rPr lang="en-US" sz="1800" spc="15" dirty="0">
                <a:solidFill>
                  <a:srgbClr val="666467"/>
                </a:solidFill>
              </a:rPr>
              <a:t> </a:t>
            </a:r>
            <a:r>
              <a:rPr lang="en-US" sz="1800" spc="5" dirty="0">
                <a:solidFill>
                  <a:srgbClr val="666467"/>
                </a:solidFill>
              </a:rPr>
              <a:t>only</a:t>
            </a:r>
            <a:r>
              <a:rPr lang="en-US" sz="1800" spc="45" dirty="0">
                <a:solidFill>
                  <a:srgbClr val="666467"/>
                </a:solidFill>
              </a:rPr>
              <a:t> </a:t>
            </a:r>
            <a:r>
              <a:rPr lang="en-US" sz="1800" spc="35" dirty="0">
                <a:solidFill>
                  <a:srgbClr val="666467"/>
                </a:solidFill>
              </a:rPr>
              <a:t>be</a:t>
            </a:r>
            <a:r>
              <a:rPr lang="en-US" sz="1800" spc="-35" dirty="0">
                <a:solidFill>
                  <a:srgbClr val="666467"/>
                </a:solidFill>
              </a:rPr>
              <a:t> </a:t>
            </a:r>
            <a:r>
              <a:rPr lang="en-US" sz="1800" spc="25" dirty="0">
                <a:solidFill>
                  <a:srgbClr val="545456"/>
                </a:solidFill>
              </a:rPr>
              <a:t>used</a:t>
            </a:r>
            <a:r>
              <a:rPr lang="en-US" sz="1800" spc="-30" dirty="0">
                <a:solidFill>
                  <a:srgbClr val="545456"/>
                </a:solidFill>
              </a:rPr>
              <a:t> </a:t>
            </a:r>
            <a:r>
              <a:rPr lang="en-US" sz="1800" spc="20" dirty="0">
                <a:solidFill>
                  <a:srgbClr val="666467"/>
                </a:solidFill>
              </a:rPr>
              <a:t>when</a:t>
            </a:r>
            <a:r>
              <a:rPr lang="en-US" sz="1800" spc="60" dirty="0">
                <a:solidFill>
                  <a:srgbClr val="666467"/>
                </a:solidFill>
              </a:rPr>
              <a:t> </a:t>
            </a:r>
            <a:r>
              <a:rPr lang="en-US" sz="1800" spc="10" dirty="0">
                <a:solidFill>
                  <a:srgbClr val="666467"/>
                </a:solidFill>
              </a:rPr>
              <a:t>referenced</a:t>
            </a:r>
            <a:r>
              <a:rPr lang="en-US" sz="1800" spc="35" dirty="0">
                <a:solidFill>
                  <a:srgbClr val="666467"/>
                </a:solidFill>
              </a:rPr>
              <a:t> </a:t>
            </a:r>
            <a:r>
              <a:rPr lang="en-US" sz="1800" spc="5" dirty="0">
                <a:solidFill>
                  <a:srgbClr val="545456"/>
                </a:solidFill>
              </a:rPr>
              <a:t>through</a:t>
            </a:r>
            <a:r>
              <a:rPr lang="en-US" sz="1800" spc="35" dirty="0">
                <a:solidFill>
                  <a:srgbClr val="545456"/>
                </a:solidFill>
              </a:rPr>
              <a:t> </a:t>
            </a:r>
            <a:r>
              <a:rPr lang="en-US" sz="1800" spc="15" dirty="0" smtClean="0">
                <a:solidFill>
                  <a:srgbClr val="666467"/>
                </a:solidFill>
              </a:rPr>
              <a:t>a</a:t>
            </a:r>
            <a:r>
              <a:rPr lang="en-US" sz="1800" dirty="0" smtClean="0"/>
              <a:t> </a:t>
            </a:r>
            <a:r>
              <a:rPr lang="en-US" sz="1800" spc="25" dirty="0" smtClean="0">
                <a:solidFill>
                  <a:srgbClr val="545456"/>
                </a:solidFill>
              </a:rPr>
              <a:t>name</a:t>
            </a:r>
            <a:r>
              <a:rPr lang="en-US" sz="1800" spc="40" dirty="0" smtClean="0">
                <a:solidFill>
                  <a:srgbClr val="545456"/>
                </a:solidFill>
              </a:rPr>
              <a:t>s</a:t>
            </a:r>
            <a:r>
              <a:rPr lang="en-US" sz="1800" spc="10" dirty="0" smtClean="0">
                <a:solidFill>
                  <a:srgbClr val="666467"/>
                </a:solidFill>
              </a:rPr>
              <a:t>pace</a:t>
            </a:r>
            <a:endParaRPr lang="en-US" sz="1800" dirty="0"/>
          </a:p>
          <a:p>
            <a:pPr marL="857250" indent="-193675">
              <a:lnSpc>
                <a:spcPts val="600"/>
              </a:lnSpc>
              <a:spcBef>
                <a:spcPts val="35"/>
              </a:spcBef>
              <a:tabLst>
                <a:tab pos="6286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55" dirty="0">
                <a:solidFill>
                  <a:srgbClr val="545456"/>
                </a:solidFill>
              </a:rPr>
              <a:t> </a:t>
            </a:r>
            <a:r>
              <a:rPr lang="en-US" sz="1800" spc="15" dirty="0">
                <a:solidFill>
                  <a:srgbClr val="666467"/>
                </a:solidFill>
              </a:rPr>
              <a:t>allow combining</a:t>
            </a:r>
            <a:r>
              <a:rPr lang="en-US" sz="1800" spc="55" dirty="0">
                <a:solidFill>
                  <a:srgbClr val="666467"/>
                </a:solidFill>
              </a:rPr>
              <a:t> </a:t>
            </a:r>
            <a:r>
              <a:rPr lang="en-US" sz="1800" spc="-10" dirty="0">
                <a:solidFill>
                  <a:srgbClr val="666467"/>
                </a:solidFill>
              </a:rPr>
              <a:t>of</a:t>
            </a:r>
            <a:r>
              <a:rPr lang="en-US" sz="1800" spc="70" dirty="0">
                <a:solidFill>
                  <a:srgbClr val="666467"/>
                </a:solidFill>
              </a:rPr>
              <a:t> </a:t>
            </a:r>
            <a:r>
              <a:rPr lang="en-US" sz="1800" spc="10" dirty="0">
                <a:solidFill>
                  <a:srgbClr val="545456"/>
                </a:solidFill>
              </a:rPr>
              <a:t>information </a:t>
            </a:r>
            <a:r>
              <a:rPr lang="en-US" sz="1800" spc="5" dirty="0">
                <a:solidFill>
                  <a:srgbClr val="666467"/>
                </a:solidFill>
              </a:rPr>
              <a:t>from</a:t>
            </a:r>
            <a:r>
              <a:rPr lang="en-US" sz="1800" spc="25" dirty="0">
                <a:solidFill>
                  <a:srgbClr val="666467"/>
                </a:solidFill>
              </a:rPr>
              <a:t> </a:t>
            </a:r>
            <a:r>
              <a:rPr lang="en-US" sz="1800" spc="10" dirty="0">
                <a:solidFill>
                  <a:srgbClr val="666467"/>
                </a:solidFill>
              </a:rPr>
              <a:t>different</a:t>
            </a:r>
            <a:r>
              <a:rPr lang="en-US" sz="1800" spc="30" dirty="0">
                <a:solidFill>
                  <a:srgbClr val="666467"/>
                </a:solidFill>
              </a:rPr>
              <a:t> </a:t>
            </a:r>
            <a:r>
              <a:rPr lang="en-US" sz="1800" spc="10" dirty="0">
                <a:solidFill>
                  <a:srgbClr val="666467"/>
                </a:solidFill>
              </a:rPr>
              <a:t>sources</a:t>
            </a:r>
            <a:endParaRPr lang="en-US" sz="1800" dirty="0"/>
          </a:p>
          <a:p>
            <a:pPr marL="857250" lvl="1" indent="-193675">
              <a:lnSpc>
                <a:spcPts val="600"/>
              </a:lnSpc>
              <a:spcBef>
                <a:spcPts val="35"/>
              </a:spcBef>
              <a:buClr>
                <a:srgbClr val="666467"/>
              </a:buClr>
              <a:buFont typeface="Arial"/>
              <a:buChar char="-"/>
              <a:tabLst>
                <a:tab pos="6286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55" dirty="0">
                <a:solidFill>
                  <a:srgbClr val="545456"/>
                </a:solidFill>
              </a:rPr>
              <a:t> </a:t>
            </a:r>
            <a:r>
              <a:rPr lang="en-US" sz="1800" spc="15" dirty="0">
                <a:solidFill>
                  <a:srgbClr val="666467"/>
                </a:solidFill>
              </a:rPr>
              <a:t>allow </a:t>
            </a:r>
            <a:r>
              <a:rPr lang="en-US" sz="1800" spc="10" dirty="0">
                <a:solidFill>
                  <a:srgbClr val="666467"/>
                </a:solidFill>
              </a:rPr>
              <a:t>elements</a:t>
            </a:r>
            <a:r>
              <a:rPr lang="en-US" sz="1800" spc="30" dirty="0">
                <a:solidFill>
                  <a:srgbClr val="666467"/>
                </a:solidFill>
              </a:rPr>
              <a:t> </a:t>
            </a:r>
            <a:r>
              <a:rPr lang="en-US" sz="1800" spc="15" dirty="0">
                <a:solidFill>
                  <a:srgbClr val="666467"/>
                </a:solidFill>
              </a:rPr>
              <a:t>with</a:t>
            </a:r>
            <a:r>
              <a:rPr lang="en-US" sz="1800" spc="10" dirty="0">
                <a:solidFill>
                  <a:srgbClr val="666467"/>
                </a:solidFill>
              </a:rPr>
              <a:t> </a:t>
            </a:r>
            <a:r>
              <a:rPr lang="en-US" sz="1800" spc="5" dirty="0">
                <a:solidFill>
                  <a:srgbClr val="666467"/>
                </a:solidFill>
              </a:rPr>
              <a:t>the</a:t>
            </a:r>
            <a:r>
              <a:rPr lang="en-US" sz="1800" spc="55" dirty="0">
                <a:solidFill>
                  <a:srgbClr val="666467"/>
                </a:solidFill>
              </a:rPr>
              <a:t> </a:t>
            </a:r>
            <a:r>
              <a:rPr lang="en-US" sz="1800" spc="10" dirty="0">
                <a:solidFill>
                  <a:srgbClr val="666467"/>
                </a:solidFill>
              </a:rPr>
              <a:t>same</a:t>
            </a:r>
            <a:r>
              <a:rPr lang="en-US" sz="1800" spc="90" dirty="0">
                <a:solidFill>
                  <a:srgbClr val="666467"/>
                </a:solidFill>
              </a:rPr>
              <a:t> </a:t>
            </a:r>
            <a:r>
              <a:rPr lang="en-US" sz="1800" spc="10" dirty="0">
                <a:solidFill>
                  <a:srgbClr val="666467"/>
                </a:solidFill>
              </a:rPr>
              <a:t>name</a:t>
            </a:r>
            <a:r>
              <a:rPr lang="en-US" sz="1800" spc="5" dirty="0">
                <a:solidFill>
                  <a:srgbClr val="666467"/>
                </a:solidFill>
              </a:rPr>
              <a:t> </a:t>
            </a:r>
            <a:r>
              <a:rPr lang="en-US" sz="1800" spc="20" dirty="0">
                <a:solidFill>
                  <a:srgbClr val="666467"/>
                </a:solidFill>
              </a:rPr>
              <a:t>to</a:t>
            </a:r>
            <a:r>
              <a:rPr lang="en-US" sz="1800" spc="50" dirty="0">
                <a:solidFill>
                  <a:srgbClr val="666467"/>
                </a:solidFill>
              </a:rPr>
              <a:t> </a:t>
            </a:r>
            <a:r>
              <a:rPr lang="en-US" sz="1800" spc="10" dirty="0">
                <a:solidFill>
                  <a:srgbClr val="666467"/>
                </a:solidFill>
              </a:rPr>
              <a:t>have</a:t>
            </a:r>
            <a:r>
              <a:rPr lang="en-US" sz="1800" spc="-15" dirty="0">
                <a:solidFill>
                  <a:srgbClr val="666467"/>
                </a:solidFill>
              </a:rPr>
              <a:t> </a:t>
            </a:r>
            <a:r>
              <a:rPr lang="en-US" sz="1800" spc="10" dirty="0">
                <a:solidFill>
                  <a:srgbClr val="666467"/>
                </a:solidFill>
              </a:rPr>
              <a:t>different</a:t>
            </a:r>
            <a:r>
              <a:rPr lang="en-US" sz="1800" spc="60" dirty="0">
                <a:solidFill>
                  <a:srgbClr val="666467"/>
                </a:solidFill>
              </a:rPr>
              <a:t> </a:t>
            </a:r>
            <a:r>
              <a:rPr lang="en-US" sz="1800" spc="15" dirty="0">
                <a:solidFill>
                  <a:srgbClr val="666467"/>
                </a:solidFill>
              </a:rPr>
              <a:t>meanings</a:t>
            </a:r>
            <a:endParaRPr lang="en-US" sz="1800" dirty="0"/>
          </a:p>
          <a:p>
            <a:pPr marL="857250" lvl="1" indent="-193675">
              <a:lnSpc>
                <a:spcPts val="650"/>
              </a:lnSpc>
              <a:spcBef>
                <a:spcPts val="21"/>
              </a:spcBef>
              <a:buClr>
                <a:srgbClr val="666467"/>
              </a:buClr>
              <a:buFont typeface="Arial"/>
              <a:buChar char="-"/>
              <a:tabLst>
                <a:tab pos="6286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90" dirty="0">
                <a:solidFill>
                  <a:srgbClr val="545456"/>
                </a:solidFill>
              </a:rPr>
              <a:t> </a:t>
            </a:r>
            <a:r>
              <a:rPr lang="en-US" sz="1800" spc="5" dirty="0">
                <a:solidFill>
                  <a:srgbClr val="666467"/>
                </a:solidFill>
              </a:rPr>
              <a:t>permit</a:t>
            </a:r>
            <a:r>
              <a:rPr lang="en-US" sz="1800" spc="-5" dirty="0">
                <a:solidFill>
                  <a:srgbClr val="666467"/>
                </a:solidFill>
              </a:rPr>
              <a:t> </a:t>
            </a:r>
            <a:r>
              <a:rPr lang="en-US" sz="1800" spc="10" dirty="0">
                <a:solidFill>
                  <a:srgbClr val="666467"/>
                </a:solidFill>
              </a:rPr>
              <a:t>abstract</a:t>
            </a:r>
            <a:r>
              <a:rPr lang="en-US" sz="1800" spc="40" dirty="0">
                <a:solidFill>
                  <a:srgbClr val="666467"/>
                </a:solidFill>
              </a:rPr>
              <a:t> </a:t>
            </a:r>
            <a:r>
              <a:rPr lang="en-US" sz="1800" spc="20" dirty="0">
                <a:solidFill>
                  <a:srgbClr val="666467"/>
                </a:solidFill>
              </a:rPr>
              <a:t>to</a:t>
            </a:r>
            <a:r>
              <a:rPr lang="en-US" sz="1800" spc="50" dirty="0">
                <a:solidFill>
                  <a:srgbClr val="666467"/>
                </a:solidFill>
              </a:rPr>
              <a:t> </a:t>
            </a:r>
            <a:r>
              <a:rPr lang="en-US" sz="1800" spc="10" dirty="0">
                <a:solidFill>
                  <a:srgbClr val="666467"/>
                </a:solidFill>
              </a:rPr>
              <a:t>more </a:t>
            </a:r>
            <a:r>
              <a:rPr lang="en-US" sz="1800" spc="15" dirty="0">
                <a:solidFill>
                  <a:srgbClr val="666467"/>
                </a:solidFill>
              </a:rPr>
              <a:t>granular</a:t>
            </a:r>
            <a:r>
              <a:rPr lang="en-US" sz="1800" spc="45" dirty="0">
                <a:solidFill>
                  <a:srgbClr val="666467"/>
                </a:solidFill>
              </a:rPr>
              <a:t> </a:t>
            </a:r>
            <a:r>
              <a:rPr lang="en-US" sz="1800" spc="5" dirty="0">
                <a:solidFill>
                  <a:srgbClr val="666467"/>
                </a:solidFill>
              </a:rPr>
              <a:t>definitions</a:t>
            </a:r>
            <a:endParaRPr lang="en-US" sz="1800" dirty="0"/>
          </a:p>
        </p:txBody>
      </p:sp>
      <p:sp>
        <p:nvSpPr>
          <p:cNvPr id="35843" name="Title 2"/>
          <p:cNvSpPr>
            <a:spLocks noGrp="1"/>
          </p:cNvSpPr>
          <p:nvPr>
            <p:ph type="title"/>
          </p:nvPr>
        </p:nvSpPr>
        <p:spPr/>
        <p:txBody>
          <a:bodyPr>
            <a:normAutofit/>
          </a:bodyPr>
          <a:lstStyle/>
          <a:p>
            <a:r>
              <a:rPr lang="en-US" smtClean="0"/>
              <a:t>Why Namespaces?</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ounded Rectangle 14"/>
          <p:cNvSpPr/>
          <p:nvPr/>
        </p:nvSpPr>
        <p:spPr bwMode="auto">
          <a:xfrm>
            <a:off x="914400" y="4483100"/>
            <a:ext cx="7188200" cy="99060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Namespaces allow for modification of parts of NIEM without impact on the rest of the model</a:t>
            </a:r>
          </a:p>
        </p:txBody>
      </p:sp>
      <p:sp>
        <p:nvSpPr>
          <p:cNvPr id="3" name="Slide Number Placeholder 2"/>
          <p:cNvSpPr>
            <a:spLocks noGrp="1"/>
          </p:cNvSpPr>
          <p:nvPr>
            <p:ph type="sldNum" sz="quarter" idx="4"/>
          </p:nvPr>
        </p:nvSpPr>
        <p:spPr/>
        <p:txBody>
          <a:bodyPr/>
          <a:lstStyle/>
          <a:p>
            <a:fld id="{6E6030FC-FB78-5E4D-92EA-5D9433591EA9}" type="slidenum">
              <a:rPr lang="en-US" smtClean="0"/>
              <a:pPr/>
              <a:t>40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Content Placeholder 1"/>
          <p:cNvSpPr>
            <a:spLocks noGrp="1"/>
          </p:cNvSpPr>
          <p:nvPr>
            <p:ph idx="1"/>
          </p:nvPr>
        </p:nvSpPr>
        <p:spPr/>
        <p:txBody>
          <a:bodyPr>
            <a:normAutofit/>
          </a:bodyPr>
          <a:lstStyle/>
          <a:p>
            <a:pPr marL="0" indent="0" algn="ctr">
              <a:buNone/>
            </a:pPr>
            <a:r>
              <a:rPr lang="en-US" sz="2600" b="1" dirty="0" smtClean="0">
                <a:solidFill>
                  <a:schemeClr val="tx2"/>
                </a:solidFill>
              </a:rPr>
              <a:t>What does a "case" mean?</a:t>
            </a:r>
          </a:p>
        </p:txBody>
      </p:sp>
      <p:sp>
        <p:nvSpPr>
          <p:cNvPr id="36867" name="Title 2"/>
          <p:cNvSpPr>
            <a:spLocks noGrp="1"/>
          </p:cNvSpPr>
          <p:nvPr>
            <p:ph type="title"/>
          </p:nvPr>
        </p:nvSpPr>
        <p:spPr/>
        <p:txBody>
          <a:bodyPr>
            <a:normAutofit/>
          </a:bodyPr>
          <a:lstStyle/>
          <a:p>
            <a:r>
              <a:rPr lang="en-US" smtClean="0"/>
              <a:t>Namespaces Example</a:t>
            </a:r>
          </a:p>
        </p:txBody>
      </p:sp>
      <p:sp>
        <p:nvSpPr>
          <p:cNvPr id="18" name="Rounded Rectangle 17"/>
          <p:cNvSpPr/>
          <p:nvPr/>
        </p:nvSpPr>
        <p:spPr>
          <a:xfrm>
            <a:off x="215607" y="1872456"/>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Court</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any proceeding in a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court of law whereby</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an individual seeks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 legal remedy </a:t>
            </a:r>
          </a:p>
        </p:txBody>
      </p:sp>
      <p:sp>
        <p:nvSpPr>
          <p:cNvPr id="20" name="Rounded Rectangle 19"/>
          <p:cNvSpPr/>
          <p:nvPr/>
        </p:nvSpPr>
        <p:spPr>
          <a:xfrm>
            <a:off x="3160816" y="1872456"/>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Luggage</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small or portable</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container for enclosing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something, as for carrying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or safekeeping </a:t>
            </a:r>
          </a:p>
        </p:txBody>
      </p:sp>
      <p:sp>
        <p:nvSpPr>
          <p:cNvPr id="21" name="Rounded Rectangle 20"/>
          <p:cNvSpPr/>
          <p:nvPr/>
        </p:nvSpPr>
        <p:spPr>
          <a:xfrm>
            <a:off x="6120612" y="1872456"/>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Cards</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the last card of a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suit or denomination that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remains after the other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cards have been played</a:t>
            </a:r>
          </a:p>
        </p:txBody>
      </p:sp>
      <p:sp>
        <p:nvSpPr>
          <p:cNvPr id="22" name="Rounded Rectangle 21"/>
          <p:cNvSpPr/>
          <p:nvPr/>
        </p:nvSpPr>
        <p:spPr>
          <a:xfrm>
            <a:off x="1600200" y="3482975"/>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1F497D"/>
                </a:solidFill>
                <a:latin typeface="+mj-lt"/>
                <a:cs typeface="Arial" pitchFamily="34" charset="0"/>
              </a:rPr>
              <a:t>Food/Drink </a:t>
            </a:r>
            <a:r>
              <a:rPr lang="en-US" sz="1600" b="1" dirty="0" smtClean="0">
                <a:solidFill>
                  <a:srgbClr val="1F497D"/>
                </a:solidFill>
                <a:latin typeface="+mj-lt"/>
                <a:cs typeface="Arial" pitchFamily="34" charset="0"/>
              </a:rPr>
              <a:t>Containers</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 box with its contents, case of soda </a:t>
            </a:r>
          </a:p>
        </p:txBody>
      </p:sp>
      <p:sp>
        <p:nvSpPr>
          <p:cNvPr id="23" name="Rounded Rectangle 22"/>
          <p:cNvSpPr/>
          <p:nvPr/>
        </p:nvSpPr>
        <p:spPr>
          <a:xfrm>
            <a:off x="4559996" y="3482975"/>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Construction</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surrounding frame or framework, as of a door</a:t>
            </a: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Rounded Rectangle 24"/>
          <p:cNvSpPr/>
          <p:nvPr/>
        </p:nvSpPr>
        <p:spPr bwMode="auto">
          <a:xfrm>
            <a:off x="952500" y="5181600"/>
            <a:ext cx="7188200" cy="73660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An element definition may vary based on a respective organization, </a:t>
            </a:r>
            <a:r>
              <a:rPr lang="en-US" sz="2000" b="1" spc="-50" dirty="0" smtClean="0">
                <a:solidFill>
                  <a:srgbClr val="304776"/>
                </a:solidFill>
                <a:cs typeface="Arial"/>
              </a:rPr>
              <a:t>domain, </a:t>
            </a:r>
            <a:r>
              <a:rPr lang="en-US" sz="2000" b="1" spc="-50" dirty="0">
                <a:solidFill>
                  <a:srgbClr val="304776"/>
                </a:solidFill>
                <a:cs typeface="Arial"/>
              </a:rPr>
              <a:t>and/or mission space</a:t>
            </a:r>
          </a:p>
        </p:txBody>
      </p:sp>
      <p:sp>
        <p:nvSpPr>
          <p:cNvPr id="3" name="Slide Number Placeholder 2"/>
          <p:cNvSpPr>
            <a:spLocks noGrp="1"/>
          </p:cNvSpPr>
          <p:nvPr>
            <p:ph type="sldNum" sz="quarter" idx="4"/>
          </p:nvPr>
        </p:nvSpPr>
        <p:spPr/>
        <p:txBody>
          <a:bodyPr/>
          <a:lstStyle/>
          <a:p>
            <a:fld id="{6E6030FC-FB78-5E4D-92EA-5D9433591EA9}" type="slidenum">
              <a:rPr lang="en-US" smtClean="0"/>
              <a:pPr/>
              <a:t>41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Content Placeholder 1"/>
          <p:cNvSpPr>
            <a:spLocks noGrp="1"/>
          </p:cNvSpPr>
          <p:nvPr>
            <p:ph idx="1"/>
          </p:nvPr>
        </p:nvSpPr>
        <p:spPr/>
        <p:txBody>
          <a:bodyPr/>
          <a:lstStyle/>
          <a:p>
            <a:pPr marL="342900" indent="-342900">
              <a:buClrTx/>
              <a:buFont typeface="Arial"/>
              <a:buChar char="•"/>
            </a:pPr>
            <a:r>
              <a:rPr lang="en-US" dirty="0" smtClean="0">
                <a:solidFill>
                  <a:srgbClr val="646769"/>
                </a:solidFill>
              </a:rPr>
              <a:t>Prevent "collisions" of types and elements because they can only be used when referenced through a namespace</a:t>
            </a:r>
          </a:p>
          <a:p>
            <a:pPr marL="342900" indent="-342900">
              <a:buClrTx/>
              <a:buFont typeface="Arial"/>
              <a:buChar char="•"/>
            </a:pPr>
            <a:r>
              <a:rPr lang="en-US" dirty="0" smtClean="0">
                <a:solidFill>
                  <a:srgbClr val="646769"/>
                </a:solidFill>
              </a:rPr>
              <a:t>NIEM is organized by namespace</a:t>
            </a:r>
          </a:p>
          <a:p>
            <a:pPr marL="800100" lvl="1" indent="-342900">
              <a:buClrTx/>
              <a:buSzPct val="100000"/>
              <a:buFont typeface="Lucida Grande"/>
              <a:buChar char="-"/>
            </a:pPr>
            <a:r>
              <a:rPr lang="en-US" dirty="0" smtClean="0">
                <a:solidFill>
                  <a:srgbClr val="646769"/>
                </a:solidFill>
              </a:rPr>
              <a:t>NIEM Core</a:t>
            </a:r>
          </a:p>
          <a:p>
            <a:pPr marL="800100" lvl="1" indent="-342900">
              <a:buClrTx/>
              <a:buSzPct val="100000"/>
              <a:buFont typeface="Lucida Grande"/>
              <a:buChar char="-"/>
            </a:pPr>
            <a:r>
              <a:rPr lang="en-US" dirty="0" smtClean="0">
                <a:solidFill>
                  <a:srgbClr val="646769"/>
                </a:solidFill>
              </a:rPr>
              <a:t>Individual domains (Emergency Management, Immigration, Intelligence, etc.)</a:t>
            </a:r>
          </a:p>
          <a:p>
            <a:pPr marL="800100" lvl="1" indent="-342900">
              <a:buClrTx/>
              <a:buSzPct val="100000"/>
              <a:buFont typeface="Lucida Grande"/>
              <a:buChar char="-"/>
            </a:pPr>
            <a:r>
              <a:rPr lang="en-US" dirty="0" smtClean="0">
                <a:solidFill>
                  <a:srgbClr val="646769"/>
                </a:solidFill>
              </a:rPr>
              <a:t>Code table authorities (ATF, DEA, FBI, etc.)</a:t>
            </a:r>
          </a:p>
          <a:p>
            <a:pPr marL="800100" lvl="1" indent="-342900">
              <a:buClrTx/>
              <a:buSzPct val="100000"/>
              <a:buFont typeface="Lucida Grande"/>
              <a:buChar char="-"/>
            </a:pPr>
            <a:r>
              <a:rPr lang="en-US" dirty="0" smtClean="0">
                <a:solidFill>
                  <a:srgbClr val="646769"/>
                </a:solidFill>
              </a:rPr>
              <a:t>External standards (EDXL, CAP, OGC)</a:t>
            </a:r>
          </a:p>
          <a:p>
            <a:pPr marL="800100" lvl="1" indent="-342900">
              <a:buClrTx/>
              <a:buSzPct val="100000"/>
              <a:buFont typeface="Lucida Grande"/>
              <a:buChar char="-"/>
            </a:pPr>
            <a:r>
              <a:rPr lang="en-US" dirty="0" smtClean="0">
                <a:solidFill>
                  <a:srgbClr val="646769"/>
                </a:solidFill>
              </a:rPr>
              <a:t>XSD proxy and constructs (</a:t>
            </a:r>
            <a:r>
              <a:rPr lang="en-US" dirty="0" err="1" smtClean="0">
                <a:solidFill>
                  <a:srgbClr val="646769"/>
                </a:solidFill>
              </a:rPr>
              <a:t>niem-xsd</a:t>
            </a:r>
            <a:r>
              <a:rPr lang="en-US" dirty="0" smtClean="0">
                <a:solidFill>
                  <a:srgbClr val="646769"/>
                </a:solidFill>
              </a:rPr>
              <a:t>, </a:t>
            </a:r>
            <a:r>
              <a:rPr lang="en-US" dirty="0" err="1" smtClean="0">
                <a:solidFill>
                  <a:srgbClr val="646769"/>
                </a:solidFill>
              </a:rPr>
              <a:t>appinfo</a:t>
            </a:r>
            <a:r>
              <a:rPr lang="en-US" dirty="0" smtClean="0">
                <a:solidFill>
                  <a:srgbClr val="646769"/>
                </a:solidFill>
              </a:rPr>
              <a:t>, structures)</a:t>
            </a:r>
          </a:p>
        </p:txBody>
      </p:sp>
      <p:sp>
        <p:nvSpPr>
          <p:cNvPr id="37891" name="Title 2"/>
          <p:cNvSpPr>
            <a:spLocks noGrp="1"/>
          </p:cNvSpPr>
          <p:nvPr>
            <p:ph type="title"/>
          </p:nvPr>
        </p:nvSpPr>
        <p:spPr/>
        <p:txBody>
          <a:bodyPr>
            <a:normAutofit/>
          </a:bodyPr>
          <a:lstStyle/>
          <a:p>
            <a:r>
              <a:rPr lang="en-US" smtClean="0"/>
              <a:t>Namespaces in NIEM</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ight Arrow 15"/>
          <p:cNvSpPr/>
          <p:nvPr/>
        </p:nvSpPr>
        <p:spPr>
          <a:xfrm rot="16200000">
            <a:off x="1422819" y="3939201"/>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8914" name="Content Placeholder 1"/>
          <p:cNvSpPr>
            <a:spLocks noGrp="1"/>
          </p:cNvSpPr>
          <p:nvPr>
            <p:ph idx="1"/>
          </p:nvPr>
        </p:nvSpPr>
        <p:spPr/>
        <p:txBody>
          <a:bodyPr/>
          <a:lstStyle/>
          <a:p>
            <a:pPr marL="0" indent="0">
              <a:buNone/>
            </a:pPr>
            <a:r>
              <a:rPr lang="en-US" dirty="0" smtClean="0">
                <a:solidFill>
                  <a:srgbClr val="646769"/>
                </a:solidFill>
              </a:rPr>
              <a:t>NIEM namespaces are commonly represented as a Uniform Resource Identifier (URI) and may or may not be associated to an actual web page</a:t>
            </a:r>
          </a:p>
        </p:txBody>
      </p:sp>
      <p:sp>
        <p:nvSpPr>
          <p:cNvPr id="38915" name="Title 2"/>
          <p:cNvSpPr>
            <a:spLocks noGrp="1"/>
          </p:cNvSpPr>
          <p:nvPr>
            <p:ph type="title"/>
          </p:nvPr>
        </p:nvSpPr>
        <p:spPr/>
        <p:txBody>
          <a:bodyPr>
            <a:normAutofit/>
          </a:bodyPr>
          <a:lstStyle/>
          <a:p>
            <a:r>
              <a:rPr lang="en-US" smtClean="0"/>
              <a:t>NIEM Namespace Structure</a:t>
            </a:r>
          </a:p>
        </p:txBody>
      </p:sp>
      <p:sp>
        <p:nvSpPr>
          <p:cNvPr id="38916" name="TextBox 5"/>
          <p:cNvSpPr txBox="1">
            <a:spLocks noChangeArrowheads="1"/>
          </p:cNvSpPr>
          <p:nvPr/>
        </p:nvSpPr>
        <p:spPr bwMode="auto">
          <a:xfrm>
            <a:off x="228600" y="3362325"/>
            <a:ext cx="9448800" cy="461665"/>
          </a:xfrm>
          <a:prstGeom prst="rect">
            <a:avLst/>
          </a:prstGeom>
          <a:noFill/>
          <a:ln w="9525">
            <a:noFill/>
            <a:miter lim="800000"/>
            <a:headEnd/>
            <a:tailEnd/>
          </a:ln>
        </p:spPr>
        <p:txBody>
          <a:bodyPr wrap="square">
            <a:spAutoFit/>
          </a:bodyPr>
          <a:lstStyle/>
          <a:p>
            <a:r>
              <a:rPr lang="en-US" sz="2400" b="1" dirty="0" smtClean="0">
                <a:solidFill>
                  <a:srgbClr val="1F497D"/>
                </a:solidFill>
              </a:rPr>
              <a:t>"</a:t>
            </a:r>
            <a:r>
              <a:rPr lang="en-US" sz="2400" b="1" dirty="0" err="1" smtClean="0">
                <a:solidFill>
                  <a:srgbClr val="1F497D"/>
                </a:solidFill>
              </a:rPr>
              <a:t>xmlns:nc</a:t>
            </a:r>
            <a:r>
              <a:rPr lang="en-US" sz="2400" b="1" dirty="0" smtClean="0">
                <a:solidFill>
                  <a:srgbClr val="1F497D"/>
                </a:solidFill>
              </a:rPr>
              <a:t>=http</a:t>
            </a:r>
            <a:r>
              <a:rPr lang="en-US" sz="2400" b="1" dirty="0">
                <a:solidFill>
                  <a:srgbClr val="1F497D"/>
                </a:solidFill>
              </a:rPr>
              <a:t>://release.niem.gov/niem/niem-core/3.x</a:t>
            </a:r>
            <a:r>
              <a:rPr lang="en-US" sz="2400" b="1" dirty="0" smtClean="0">
                <a:solidFill>
                  <a:srgbClr val="1F497D"/>
                </a:solidFill>
              </a:rPr>
              <a:t>"</a:t>
            </a:r>
            <a:endParaRPr lang="en-US" sz="2400" b="1" dirty="0">
              <a:solidFill>
                <a:srgbClr val="1F497D"/>
              </a:solidFill>
            </a:endParaRPr>
          </a:p>
        </p:txBody>
      </p:sp>
      <p:sp>
        <p:nvSpPr>
          <p:cNvPr id="18" name="Right Arrow 17"/>
          <p:cNvSpPr/>
          <p:nvPr/>
        </p:nvSpPr>
        <p:spPr>
          <a:xfrm rot="16200000">
            <a:off x="5461419" y="3908527"/>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0" name="Right Arrow 19"/>
          <p:cNvSpPr/>
          <p:nvPr/>
        </p:nvSpPr>
        <p:spPr>
          <a:xfrm rot="16200000">
            <a:off x="7688478" y="3939201"/>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2" name="Right Arrow 21"/>
          <p:cNvSpPr/>
          <p:nvPr/>
        </p:nvSpPr>
        <p:spPr>
          <a:xfrm rot="5400000">
            <a:off x="6670157" y="3083385"/>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ight Arrow 23"/>
          <p:cNvSpPr/>
          <p:nvPr/>
        </p:nvSpPr>
        <p:spPr>
          <a:xfrm rot="5400000">
            <a:off x="3199028" y="3083385"/>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6" name="Rounded Rectangle 25"/>
          <p:cNvSpPr/>
          <p:nvPr/>
        </p:nvSpPr>
        <p:spPr bwMode="auto">
          <a:xfrm>
            <a:off x="972633" y="4214776"/>
            <a:ext cx="1460123" cy="731804"/>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smtClean="0">
                <a:solidFill>
                  <a:srgbClr val="1F497D"/>
                </a:solidFill>
                <a:latin typeface="+mj-lt"/>
                <a:cs typeface="Arial"/>
              </a:rPr>
              <a:t>Namespace prefix</a:t>
            </a:r>
            <a:endParaRPr lang="en-US" sz="1600" dirty="0">
              <a:solidFill>
                <a:srgbClr val="1F497D"/>
              </a:solidFill>
              <a:latin typeface="+mj-lt"/>
              <a:cs typeface="Arial"/>
            </a:endParaRPr>
          </a:p>
        </p:txBody>
      </p:sp>
      <p:sp>
        <p:nvSpPr>
          <p:cNvPr id="27" name="Rounded Rectangle 26"/>
          <p:cNvSpPr/>
          <p:nvPr/>
        </p:nvSpPr>
        <p:spPr bwMode="auto">
          <a:xfrm>
            <a:off x="2449687" y="2099587"/>
            <a:ext cx="2058436" cy="948413"/>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fontAlgn="auto">
              <a:spcBef>
                <a:spcPts val="0"/>
              </a:spcBef>
              <a:spcAft>
                <a:spcPts val="600"/>
              </a:spcAft>
              <a:defRPr/>
            </a:pPr>
            <a:r>
              <a:rPr lang="en-US" sz="1600" b="1" dirty="0">
                <a:solidFill>
                  <a:schemeClr val="tx2"/>
                </a:solidFill>
                <a:latin typeface="+mj-lt"/>
                <a:cs typeface="Arial"/>
              </a:rPr>
              <a:t>Host identifier that is the authoritative location for NIEM</a:t>
            </a:r>
          </a:p>
        </p:txBody>
      </p:sp>
      <p:sp>
        <p:nvSpPr>
          <p:cNvPr id="28" name="Rounded Rectangle 27"/>
          <p:cNvSpPr/>
          <p:nvPr/>
        </p:nvSpPr>
        <p:spPr bwMode="auto">
          <a:xfrm>
            <a:off x="5920815" y="2099587"/>
            <a:ext cx="2058436" cy="948413"/>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a:solidFill>
                  <a:srgbClr val="1F497D"/>
                </a:solidFill>
                <a:latin typeface="+mj-lt"/>
                <a:cs typeface="Arial"/>
              </a:rPr>
              <a:t>Layer within the NIEM framework</a:t>
            </a:r>
          </a:p>
        </p:txBody>
      </p:sp>
      <p:sp>
        <p:nvSpPr>
          <p:cNvPr id="31" name="Rounded Rectangle 30"/>
          <p:cNvSpPr/>
          <p:nvPr/>
        </p:nvSpPr>
        <p:spPr bwMode="auto">
          <a:xfrm>
            <a:off x="4723364" y="4214776"/>
            <a:ext cx="2058436" cy="731804"/>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a:solidFill>
                  <a:srgbClr val="1F497D"/>
                </a:solidFill>
                <a:latin typeface="+mj-lt"/>
                <a:cs typeface="Arial"/>
              </a:rPr>
              <a:t>Directory where NIEM is located on the host</a:t>
            </a:r>
          </a:p>
        </p:txBody>
      </p:sp>
      <p:sp>
        <p:nvSpPr>
          <p:cNvPr id="32" name="Rounded Rectangle 31"/>
          <p:cNvSpPr/>
          <p:nvPr/>
        </p:nvSpPr>
        <p:spPr bwMode="auto">
          <a:xfrm>
            <a:off x="7239000" y="4225464"/>
            <a:ext cx="1466168" cy="731804"/>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a:solidFill>
                  <a:srgbClr val="1F497D"/>
                </a:solidFill>
                <a:latin typeface="+mj-lt"/>
                <a:cs typeface="Arial"/>
              </a:rPr>
              <a:t>Namespace version</a:t>
            </a:r>
          </a:p>
        </p:txBody>
      </p:sp>
      <p:grpSp>
        <p:nvGrpSpPr>
          <p:cNvPr id="17" name="Group 16"/>
          <p:cNvGrpSpPr/>
          <p:nvPr/>
        </p:nvGrpSpPr>
        <p:grpSpPr>
          <a:xfrm>
            <a:off x="7407343" y="730894"/>
            <a:ext cx="1235427" cy="143483"/>
            <a:chOff x="7407343" y="730894"/>
            <a:chExt cx="1235427" cy="143483"/>
          </a:xfrm>
        </p:grpSpPr>
        <p:cxnSp>
          <p:nvCxnSpPr>
            <p:cNvPr id="19" name="Straight Connector 18"/>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285750" indent="-285750">
              <a:buClr>
                <a:srgbClr val="646769"/>
              </a:buClr>
              <a:buFont typeface="Arial"/>
              <a:buChar char="•"/>
            </a:pPr>
            <a:r>
              <a:rPr lang="en-US" sz="1800" dirty="0">
                <a:solidFill>
                  <a:schemeClr val="tx1"/>
                </a:solidFill>
              </a:rPr>
              <a:t>Prefixes are associated to a namespace at time of declaration and meant to be a shortcut reference to the namespace URI</a:t>
            </a:r>
          </a:p>
          <a:p>
            <a:pPr marL="285750" indent="-285750">
              <a:buClr>
                <a:srgbClr val="646769"/>
              </a:buClr>
              <a:buFont typeface="Arial"/>
              <a:buChar char="•"/>
            </a:pPr>
            <a:r>
              <a:rPr lang="en-US" sz="1800" dirty="0">
                <a:solidFill>
                  <a:schemeClr val="tx1"/>
                </a:solidFill>
              </a:rPr>
              <a:t>A namespace prefix is not the namespace</a:t>
            </a:r>
          </a:p>
          <a:p>
            <a:pPr marL="0" indent="0">
              <a:buNone/>
            </a:pPr>
            <a:endParaRPr lang="en-US" sz="1200" dirty="0">
              <a:solidFill>
                <a:schemeClr val="tx1"/>
              </a:solidFill>
            </a:endParaRPr>
          </a:p>
          <a:p>
            <a:pPr marL="0" indent="0">
              <a:buNone/>
            </a:pPr>
            <a:r>
              <a:rPr lang="en-US" sz="1800" dirty="0">
                <a:solidFill>
                  <a:schemeClr val="tx1"/>
                </a:solidFill>
              </a:rPr>
              <a:t>Below are examples of namespace prefixes used by NIEM and their associated names</a:t>
            </a:r>
            <a:r>
              <a:rPr lang="en-US" sz="1800" dirty="0" smtClean="0">
                <a:solidFill>
                  <a:schemeClr val="tx1"/>
                </a:solidFill>
              </a:rPr>
              <a:t>:</a:t>
            </a:r>
            <a:endParaRPr lang="en-US" sz="1800" dirty="0">
              <a:solidFill>
                <a:schemeClr val="tx1"/>
              </a:solidFill>
            </a:endParaRPr>
          </a:p>
        </p:txBody>
      </p:sp>
      <p:sp>
        <p:nvSpPr>
          <p:cNvPr id="39967" name="Title 2"/>
          <p:cNvSpPr>
            <a:spLocks noGrp="1"/>
          </p:cNvSpPr>
          <p:nvPr>
            <p:ph type="title"/>
          </p:nvPr>
        </p:nvSpPr>
        <p:spPr/>
        <p:txBody>
          <a:bodyPr>
            <a:normAutofit/>
          </a:bodyPr>
          <a:lstStyle/>
          <a:p>
            <a:r>
              <a:rPr lang="en-US" smtClean="0"/>
              <a:t>Common NIEM Namespace Prefixes</a:t>
            </a:r>
          </a:p>
        </p:txBody>
      </p:sp>
      <p:graphicFrame>
        <p:nvGraphicFramePr>
          <p:cNvPr id="6" name="Table 5"/>
          <p:cNvGraphicFramePr>
            <a:graphicFrameLocks noGrp="1"/>
          </p:cNvGraphicFramePr>
          <p:nvPr>
            <p:extLst>
              <p:ext uri="{D42A27DB-BD31-4B8C-83A1-F6EECF244321}">
                <p14:modId xmlns:p14="http://schemas.microsoft.com/office/powerpoint/2010/main" val="2483651810"/>
              </p:ext>
            </p:extLst>
          </p:nvPr>
        </p:nvGraphicFramePr>
        <p:xfrm>
          <a:off x="5029200" y="2971798"/>
          <a:ext cx="3502025" cy="3093536"/>
        </p:xfrm>
        <a:graphic>
          <a:graphicData uri="http://schemas.openxmlformats.org/drawingml/2006/table">
            <a:tbl>
              <a:tblPr firstRow="1" bandRow="1">
                <a:tableStyleId>{E8034E78-7F5D-4C2E-B375-FC64B27BC917}</a:tableStyleId>
              </a:tblPr>
              <a:tblGrid>
                <a:gridCol w="606425"/>
                <a:gridCol w="2895600"/>
              </a:tblGrid>
              <a:tr h="484340">
                <a:tc>
                  <a:txBody>
                    <a:bodyPr/>
                    <a:lstStyle/>
                    <a:p>
                      <a:pPr marL="0" algn="l"/>
                      <a:r>
                        <a:rPr lang="en-US" sz="1200" dirty="0" smtClean="0">
                          <a:latin typeface="+mj-lt"/>
                          <a:cs typeface="!PaulMaul"/>
                        </a:rPr>
                        <a:t>Prefix</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l"/>
                      <a:r>
                        <a:rPr lang="en-US" sz="1200" dirty="0" smtClean="0">
                          <a:latin typeface="Arial"/>
                          <a:cs typeface="Arial"/>
                        </a:rPr>
                        <a:t>Namespace Name</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434866">
                <a:tc>
                  <a:txBody>
                    <a:bodyPr/>
                    <a:lstStyle/>
                    <a:p>
                      <a:pPr algn="l" fontAlgn="auto">
                        <a:spcBef>
                          <a:spcPts val="0"/>
                        </a:spcBef>
                        <a:spcAft>
                          <a:spcPts val="0"/>
                        </a:spcAft>
                        <a:defRPr/>
                      </a:pPr>
                      <a:r>
                        <a:rPr lang="en-US" sz="1200" b="1" dirty="0" smtClean="0">
                          <a:solidFill>
                            <a:srgbClr val="666869"/>
                          </a:solidFill>
                          <a:latin typeface="Arial" pitchFamily="34" charset="0"/>
                          <a:cs typeface="Arial" pitchFamily="34" charset="0"/>
                        </a:rPr>
                        <a:t>m</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Maritime</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smtClean="0">
                          <a:solidFill>
                            <a:srgbClr val="666869"/>
                          </a:solidFill>
                          <a:latin typeface="Arial" pitchFamily="34" charset="0"/>
                          <a:cs typeface="Arial" pitchFamily="34" charset="0"/>
                        </a:rPr>
                        <a:t>it</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International Trade</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em</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Emergency Management</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ip</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Infrastructure Protection</a:t>
                      </a: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cbrn</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err="1" smtClean="0">
                          <a:solidFill>
                            <a:srgbClr val="666869"/>
                          </a:solidFill>
                          <a:latin typeface="Arial" pitchFamily="34" charset="0"/>
                          <a:cs typeface="Arial" pitchFamily="34" charset="0"/>
                        </a:rPr>
                        <a:t>Chem</a:t>
                      </a:r>
                      <a:r>
                        <a:rPr lang="en-US" sz="1200" b="1" dirty="0" smtClean="0">
                          <a:solidFill>
                            <a:srgbClr val="666869"/>
                          </a:solidFill>
                          <a:latin typeface="Arial" pitchFamily="34" charset="0"/>
                          <a:cs typeface="Arial" pitchFamily="34" charset="0"/>
                        </a:rPr>
                        <a:t>/Bio/Rad/</a:t>
                      </a:r>
                      <a:r>
                        <a:rPr lang="en-US" sz="1200" b="1" dirty="0" err="1" smtClean="0">
                          <a:solidFill>
                            <a:srgbClr val="666869"/>
                          </a:solidFill>
                          <a:latin typeface="Arial" pitchFamily="34" charset="0"/>
                          <a:cs typeface="Arial" pitchFamily="34" charset="0"/>
                        </a:rPr>
                        <a:t>Nuc</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scr</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Screening</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677163232"/>
              </p:ext>
            </p:extLst>
          </p:nvPr>
        </p:nvGraphicFramePr>
        <p:xfrm>
          <a:off x="533400" y="2987252"/>
          <a:ext cx="4343400" cy="3032548"/>
        </p:xfrm>
        <a:graphic>
          <a:graphicData uri="http://schemas.openxmlformats.org/drawingml/2006/table">
            <a:tbl>
              <a:tblPr firstRow="1" bandRow="1">
                <a:tableStyleId>{E8034E78-7F5D-4C2E-B375-FC64B27BC917}</a:tableStyleId>
              </a:tblPr>
              <a:tblGrid>
                <a:gridCol w="1323103"/>
                <a:gridCol w="3020297"/>
              </a:tblGrid>
              <a:tr h="472410">
                <a:tc>
                  <a:txBody>
                    <a:bodyPr/>
                    <a:lstStyle/>
                    <a:p>
                      <a:pPr marL="0" algn="l">
                        <a:lnSpc>
                          <a:spcPct val="100000"/>
                        </a:lnSpc>
                      </a:pPr>
                      <a:r>
                        <a:rPr lang="en-US" sz="1200" dirty="0" smtClean="0">
                          <a:latin typeface="+mj-lt"/>
                          <a:cs typeface="!PaulMaul"/>
                        </a:rPr>
                        <a:t>Prefix</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l">
                        <a:lnSpc>
                          <a:spcPct val="100000"/>
                        </a:lnSpc>
                      </a:pPr>
                      <a:r>
                        <a:rPr lang="en-US" sz="1200" dirty="0" smtClean="0">
                          <a:latin typeface="Arial"/>
                          <a:cs typeface="Arial"/>
                        </a:rPr>
                        <a:t>Namespace Name</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structures</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structures</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appinfo</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Appinfo</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nc</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NIEM</a:t>
                      </a:r>
                      <a:r>
                        <a:rPr lang="en-US" sz="1200" b="1" baseline="0" dirty="0" smtClean="0">
                          <a:solidFill>
                            <a:srgbClr val="666869"/>
                          </a:solidFill>
                          <a:latin typeface="Arial" pitchFamily="34" charset="0"/>
                          <a:cs typeface="Arial" pitchFamily="34" charset="0"/>
                        </a:rPr>
                        <a:t> C</a:t>
                      </a:r>
                      <a:r>
                        <a:rPr lang="en-US" sz="1200" b="1" dirty="0" smtClean="0">
                          <a:solidFill>
                            <a:srgbClr val="666869"/>
                          </a:solidFill>
                          <a:latin typeface="Arial" pitchFamily="34" charset="0"/>
                          <a:cs typeface="Arial" pitchFamily="34" charset="0"/>
                        </a:rPr>
                        <a:t>ore</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236898">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niem-xsd</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Proxy</a:t>
                      </a: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221114">
                <a:tc>
                  <a:txBody>
                    <a:bodyPr/>
                    <a:lstStyle/>
                    <a:p>
                      <a:pPr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j</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Justice</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im</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Immigration</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cyfs</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Child, Youth and Family Services</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grpSp>
        <p:nvGrpSpPr>
          <p:cNvPr id="9" name="Group 8"/>
          <p:cNvGrpSpPr/>
          <p:nvPr/>
        </p:nvGrpSpPr>
        <p:grpSpPr>
          <a:xfrm>
            <a:off x="7407343" y="730894"/>
            <a:ext cx="1235427" cy="143483"/>
            <a:chOff x="7407343" y="730894"/>
            <a:chExt cx="1235427" cy="143483"/>
          </a:xfrm>
        </p:grpSpPr>
        <p:cxnSp>
          <p:nvCxnSpPr>
            <p:cNvPr id="10" name="Straight Connector 9"/>
            <p:cNvCxnSpPr>
              <a:endCxn id="1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44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1"/>
          <p:cNvSpPr>
            <a:spLocks noGrp="1"/>
          </p:cNvSpPr>
          <p:nvPr>
            <p:ph idx="1"/>
          </p:nvPr>
        </p:nvSpPr>
        <p:spPr/>
        <p:txBody>
          <a:bodyPr/>
          <a:lstStyle/>
          <a:p>
            <a:pPr marL="0" indent="0">
              <a:buNone/>
            </a:pPr>
            <a:r>
              <a:rPr lang="en-US" dirty="0"/>
              <a:t>Below are several frequently used NIEM namespaces identified by </a:t>
            </a:r>
            <a:br>
              <a:rPr lang="en-US" dirty="0"/>
            </a:br>
            <a:r>
              <a:rPr lang="en-US" dirty="0" smtClean="0"/>
              <a:t>NIEM version 3. </a:t>
            </a:r>
          </a:p>
        </p:txBody>
      </p:sp>
      <p:sp>
        <p:nvSpPr>
          <p:cNvPr id="40962" name="Title 2"/>
          <p:cNvSpPr>
            <a:spLocks noGrp="1"/>
          </p:cNvSpPr>
          <p:nvPr>
            <p:ph type="title"/>
          </p:nvPr>
        </p:nvSpPr>
        <p:spPr/>
        <p:txBody>
          <a:bodyPr>
            <a:normAutofit/>
          </a:bodyPr>
          <a:lstStyle/>
          <a:p>
            <a:r>
              <a:rPr lang="en-US" smtClean="0"/>
              <a:t>Frequently Used NIEM Namespaces</a:t>
            </a:r>
          </a:p>
        </p:txBody>
      </p:sp>
      <p:sp>
        <p:nvSpPr>
          <p:cNvPr id="40963" name="TextBox 5"/>
          <p:cNvSpPr txBox="1">
            <a:spLocks noChangeArrowheads="1"/>
          </p:cNvSpPr>
          <p:nvPr/>
        </p:nvSpPr>
        <p:spPr bwMode="auto">
          <a:xfrm>
            <a:off x="533400" y="1981200"/>
            <a:ext cx="8229600" cy="400050"/>
          </a:xfrm>
          <a:prstGeom prst="rect">
            <a:avLst/>
          </a:prstGeom>
          <a:noFill/>
          <a:ln w="9525">
            <a:noFill/>
            <a:miter lim="800000"/>
            <a:headEnd/>
            <a:tailEnd/>
          </a:ln>
        </p:spPr>
        <p:txBody>
          <a:bodyPr>
            <a:spAutoFit/>
          </a:bodyPr>
          <a:lstStyle/>
          <a:p>
            <a:r>
              <a:rPr lang="en-US" sz="2000" b="1" dirty="0" err="1"/>
              <a:t>xmlns:nc</a:t>
            </a:r>
            <a:r>
              <a:rPr lang="en-US" sz="2000" b="1" dirty="0" smtClean="0"/>
              <a:t>="</a:t>
            </a:r>
            <a:r>
              <a:rPr lang="en-US" sz="2000" dirty="0" smtClean="0"/>
              <a:t>http</a:t>
            </a:r>
            <a:r>
              <a:rPr lang="en-US" sz="2000" dirty="0"/>
              <a:t>://release.niem.gov/niem/niem-core/3.x</a:t>
            </a:r>
            <a:r>
              <a:rPr lang="en-US" sz="2000" dirty="0" smtClean="0"/>
              <a:t>/</a:t>
            </a:r>
            <a:r>
              <a:rPr lang="en-US" sz="2000" b="1" dirty="0" smtClean="0"/>
              <a:t>"</a:t>
            </a:r>
            <a:endParaRPr lang="en-US" sz="2000" b="1" dirty="0"/>
          </a:p>
        </p:txBody>
      </p:sp>
      <p:sp>
        <p:nvSpPr>
          <p:cNvPr id="40965" name="TextBox 5"/>
          <p:cNvSpPr txBox="1">
            <a:spLocks noChangeArrowheads="1"/>
          </p:cNvSpPr>
          <p:nvPr/>
        </p:nvSpPr>
        <p:spPr bwMode="auto">
          <a:xfrm>
            <a:off x="533400" y="2438400"/>
            <a:ext cx="8229600" cy="400050"/>
          </a:xfrm>
          <a:prstGeom prst="rect">
            <a:avLst/>
          </a:prstGeom>
          <a:noFill/>
          <a:ln w="9525">
            <a:noFill/>
            <a:miter lim="800000"/>
            <a:headEnd/>
            <a:tailEnd/>
          </a:ln>
        </p:spPr>
        <p:txBody>
          <a:bodyPr>
            <a:spAutoFit/>
          </a:bodyPr>
          <a:lstStyle/>
          <a:p>
            <a:r>
              <a:rPr lang="en-US" sz="2000" b="1" dirty="0" err="1"/>
              <a:t>xmlns:structures</a:t>
            </a:r>
            <a:r>
              <a:rPr lang="en-US" sz="2000" b="1" dirty="0" smtClean="0"/>
              <a:t>=</a:t>
            </a:r>
            <a:r>
              <a:rPr lang="en-US" sz="2000" dirty="0" smtClean="0"/>
              <a:t>"http</a:t>
            </a:r>
            <a:r>
              <a:rPr lang="en-US" sz="2000" dirty="0"/>
              <a:t>://release.niem.gov/niem/structures/3.x</a:t>
            </a:r>
            <a:r>
              <a:rPr lang="en-US" sz="2000" dirty="0" smtClean="0"/>
              <a:t>/"</a:t>
            </a:r>
            <a:endParaRPr lang="en-US" sz="2000" dirty="0"/>
          </a:p>
        </p:txBody>
      </p:sp>
      <p:sp>
        <p:nvSpPr>
          <p:cNvPr id="40966" name="TextBox 6"/>
          <p:cNvSpPr txBox="1">
            <a:spLocks noChangeArrowheads="1"/>
          </p:cNvSpPr>
          <p:nvPr/>
        </p:nvSpPr>
        <p:spPr bwMode="auto">
          <a:xfrm>
            <a:off x="533400" y="2952750"/>
            <a:ext cx="8229600" cy="400050"/>
          </a:xfrm>
          <a:prstGeom prst="rect">
            <a:avLst/>
          </a:prstGeom>
          <a:noFill/>
          <a:ln w="9525">
            <a:noFill/>
            <a:miter lim="800000"/>
            <a:headEnd/>
            <a:tailEnd/>
          </a:ln>
        </p:spPr>
        <p:txBody>
          <a:bodyPr>
            <a:spAutoFit/>
          </a:bodyPr>
          <a:lstStyle/>
          <a:p>
            <a:r>
              <a:rPr lang="en-US" sz="2000" b="1" dirty="0" err="1"/>
              <a:t>xmlns:appinfo</a:t>
            </a:r>
            <a:r>
              <a:rPr lang="en-US" sz="2000" b="1" dirty="0" smtClean="0"/>
              <a:t>=</a:t>
            </a:r>
            <a:r>
              <a:rPr lang="en-US" sz="2000" dirty="0" smtClean="0"/>
              <a:t>"http</a:t>
            </a:r>
            <a:r>
              <a:rPr lang="en-US" sz="2000" dirty="0"/>
              <a:t>://release.niem.gov/niem/appinfo/3.x</a:t>
            </a:r>
            <a:r>
              <a:rPr lang="en-US" sz="2000" dirty="0" smtClean="0"/>
              <a:t>/"</a:t>
            </a:r>
            <a:endParaRPr lang="en-US" sz="2000" dirty="0"/>
          </a:p>
        </p:txBody>
      </p:sp>
      <p:sp>
        <p:nvSpPr>
          <p:cNvPr id="40967" name="TextBox 7"/>
          <p:cNvSpPr txBox="1">
            <a:spLocks noChangeArrowheads="1"/>
          </p:cNvSpPr>
          <p:nvPr/>
        </p:nvSpPr>
        <p:spPr bwMode="auto">
          <a:xfrm>
            <a:off x="538163" y="3409950"/>
            <a:ext cx="8229600" cy="400050"/>
          </a:xfrm>
          <a:prstGeom prst="rect">
            <a:avLst/>
          </a:prstGeom>
          <a:noFill/>
          <a:ln w="9525">
            <a:noFill/>
            <a:miter lim="800000"/>
            <a:headEnd/>
            <a:tailEnd/>
          </a:ln>
        </p:spPr>
        <p:txBody>
          <a:bodyPr>
            <a:spAutoFit/>
          </a:bodyPr>
          <a:lstStyle/>
          <a:p>
            <a:r>
              <a:rPr lang="en-US" sz="2000" b="1" dirty="0" err="1"/>
              <a:t>xmlns:niem-xsd</a:t>
            </a:r>
            <a:r>
              <a:rPr lang="en-US" sz="2000" b="1" dirty="0" smtClean="0"/>
              <a:t>=</a:t>
            </a:r>
            <a:r>
              <a:rPr lang="en-US" sz="2000" dirty="0" smtClean="0"/>
              <a:t>"http</a:t>
            </a:r>
            <a:r>
              <a:rPr lang="en-US" sz="2000" dirty="0"/>
              <a:t>://release.niem.gov/niem/proxy/xsd/3.x</a:t>
            </a:r>
            <a:r>
              <a:rPr lang="en-US" sz="2000" dirty="0" smtClean="0"/>
              <a:t>/"</a:t>
            </a:r>
            <a:endParaRPr lang="en-US" sz="2000" dirty="0"/>
          </a:p>
        </p:txBody>
      </p:sp>
      <p:sp>
        <p:nvSpPr>
          <p:cNvPr id="40968" name="Rectangle 7"/>
          <p:cNvSpPr>
            <a:spLocks noChangeArrowheads="1"/>
          </p:cNvSpPr>
          <p:nvPr/>
        </p:nvSpPr>
        <p:spPr bwMode="auto">
          <a:xfrm>
            <a:off x="526473" y="5105400"/>
            <a:ext cx="8007927" cy="738664"/>
          </a:xfrm>
          <a:prstGeom prst="rect">
            <a:avLst/>
          </a:prstGeom>
          <a:noFill/>
          <a:ln w="9525">
            <a:noFill/>
            <a:miter lim="800000"/>
            <a:headEnd/>
            <a:tailEnd/>
          </a:ln>
        </p:spPr>
        <p:txBody>
          <a:bodyPr wrap="square">
            <a:spAutoFit/>
          </a:bodyPr>
          <a:lstStyle/>
          <a:p>
            <a:pPr>
              <a:spcBef>
                <a:spcPct val="20000"/>
              </a:spcBef>
            </a:pPr>
            <a:r>
              <a:rPr lang="en-US" sz="1400" b="1" dirty="0">
                <a:solidFill>
                  <a:schemeClr val="tx2"/>
                </a:solidFill>
              </a:rPr>
              <a:t>Please Note: </a:t>
            </a:r>
            <a:r>
              <a:rPr lang="en-US" sz="1400" i="1" dirty="0">
                <a:solidFill>
                  <a:srgbClr val="686868"/>
                </a:solidFill>
              </a:rPr>
              <a:t>NIEM namespaces will be distinct to a particular NIEM release and therefore have version numbers included in the namespace (e.g. NIEM 3.0 will be named </a:t>
            </a:r>
            <a:r>
              <a:rPr lang="en-US" sz="1400" i="1" dirty="0" smtClean="0">
                <a:solidFill>
                  <a:srgbClr val="686868"/>
                </a:solidFill>
              </a:rPr>
              <a:t>"../3.0" </a:t>
            </a:r>
            <a:r>
              <a:rPr lang="en-US" sz="1400" i="1" dirty="0">
                <a:solidFill>
                  <a:srgbClr val="686868"/>
                </a:solidFill>
              </a:rPr>
              <a:t>where NIEM 3.1 will be named </a:t>
            </a:r>
            <a:r>
              <a:rPr lang="en-US" sz="1400" i="1" dirty="0" smtClean="0">
                <a:solidFill>
                  <a:srgbClr val="686868"/>
                </a:solidFill>
              </a:rPr>
              <a:t>"../3.1")</a:t>
            </a:r>
            <a:endParaRPr lang="en-US" sz="1400" i="1" dirty="0">
              <a:solidFill>
                <a:srgbClr val="686868"/>
              </a:solidFill>
            </a:endParaRP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69" name="Title 2"/>
          <p:cNvSpPr>
            <a:spLocks noGrp="1"/>
          </p:cNvSpPr>
          <p:nvPr>
            <p:ph type="title"/>
          </p:nvPr>
        </p:nvSpPr>
        <p:spPr/>
        <p:txBody>
          <a:bodyPr>
            <a:normAutofit/>
          </a:bodyPr>
          <a:lstStyle/>
          <a:p>
            <a:r>
              <a:rPr lang="en-US" dirty="0" smtClean="0"/>
              <a:t>Module </a:t>
            </a:r>
            <a:r>
              <a:rPr lang="en-US" dirty="0" smtClean="0"/>
              <a:t>3.2 – Naming Conventions</a:t>
            </a:r>
          </a:p>
        </p:txBody>
      </p:sp>
      <p:sp>
        <p:nvSpPr>
          <p:cNvPr id="10" name="SHP_264"/>
          <p:cNvSpPr>
            <a:spLocks noChangeArrowheads="1"/>
          </p:cNvSpPr>
          <p:nvPr/>
        </p:nvSpPr>
        <p:spPr bwMode="auto">
          <a:xfrm>
            <a:off x="381000" y="1498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able </a:t>
            </a:r>
            <a:r>
              <a:rPr lang="en-US" sz="2800" b="1" dirty="0">
                <a:solidFill>
                  <a:srgbClr val="1F497D"/>
                </a:solidFill>
              </a:rPr>
              <a:t>to…</a:t>
            </a:r>
          </a:p>
        </p:txBody>
      </p:sp>
      <p:sp>
        <p:nvSpPr>
          <p:cNvPr id="11" name="Text Placeholder 11"/>
          <p:cNvSpPr txBox="1">
            <a:spLocks/>
          </p:cNvSpPr>
          <p:nvPr/>
        </p:nvSpPr>
        <p:spPr>
          <a:xfrm>
            <a:off x="381000" y="2057400"/>
            <a:ext cx="8399463" cy="3078163"/>
          </a:xfrm>
          <a:prstGeom prst="rect">
            <a:avLst/>
          </a:prstGeom>
        </p:spPr>
        <p:txBody>
          <a:bodyPr/>
          <a:lstStyle/>
          <a:p>
            <a:pPr>
              <a:spcBef>
                <a:spcPts val="2232"/>
              </a:spcBef>
              <a:defRPr/>
            </a:pPr>
            <a:r>
              <a:rPr lang="en-US" sz="2000" dirty="0">
                <a:solidFill>
                  <a:srgbClr val="646769"/>
                </a:solidFill>
              </a:rPr>
              <a:t>Explain the purpose, scope, and use of the NIEM Naming </a:t>
            </a:r>
            <a:br>
              <a:rPr lang="en-US" sz="2000" dirty="0">
                <a:solidFill>
                  <a:srgbClr val="646769"/>
                </a:solidFill>
              </a:rPr>
            </a:br>
            <a:r>
              <a:rPr lang="en-US" sz="2000" dirty="0">
                <a:solidFill>
                  <a:srgbClr val="646769"/>
                </a:solidFill>
              </a:rPr>
              <a:t>Design Rules (NDR)</a:t>
            </a:r>
          </a:p>
          <a:p>
            <a:pPr>
              <a:spcBef>
                <a:spcPts val="2232"/>
              </a:spcBef>
              <a:defRPr/>
            </a:pPr>
            <a:r>
              <a:rPr lang="en-US" sz="2000" dirty="0">
                <a:solidFill>
                  <a:srgbClr val="646769"/>
                </a:solidFill>
              </a:rPr>
              <a:t>Describe how the NIEM NDR relates to industry standards </a:t>
            </a:r>
          </a:p>
          <a:p>
            <a:pPr>
              <a:spcBef>
                <a:spcPts val="2232"/>
              </a:spcBef>
              <a:defRPr/>
            </a:pPr>
            <a:r>
              <a:rPr lang="en-US" sz="2000" dirty="0">
                <a:solidFill>
                  <a:srgbClr val="646769"/>
                </a:solidFill>
              </a:rPr>
              <a:t>List and describe the five NIEM NDR categories </a:t>
            </a:r>
          </a:p>
          <a:p>
            <a:pPr>
              <a:spcBef>
                <a:spcPts val="2232"/>
              </a:spcBef>
              <a:defRPr/>
            </a:pPr>
            <a:r>
              <a:rPr lang="en-US" sz="2000" dirty="0">
                <a:solidFill>
                  <a:srgbClr val="646769"/>
                </a:solidFill>
              </a:rPr>
              <a:t>Create an XML object using NIEM naming conventions</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8536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57200" y="34759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57200" y="40474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46</a:t>
            </a:fld>
            <a:endParaRPr lang="en-US" dirty="0"/>
          </a:p>
        </p:txBody>
      </p:sp>
    </p:spTree>
    <p:extLst>
      <p:ext uri="{BB962C8B-B14F-4D97-AF65-F5344CB8AC3E}">
        <p14:creationId xmlns:p14="http://schemas.microsoft.com/office/powerpoint/2010/main" val="30310542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Title 2"/>
          <p:cNvSpPr>
            <a:spLocks noGrp="1"/>
          </p:cNvSpPr>
          <p:nvPr>
            <p:ph type="title"/>
          </p:nvPr>
        </p:nvSpPr>
        <p:spPr/>
        <p:txBody>
          <a:bodyPr>
            <a:normAutofit/>
          </a:bodyPr>
          <a:lstStyle/>
          <a:p>
            <a:r>
              <a:rPr lang="en-US" smtClean="0"/>
              <a:t>NIEM Structure Fundamentals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4" name="Content Placeholder 3"/>
          <p:cNvGraphicFramePr>
            <a:graphicFrameLocks noGrp="1"/>
          </p:cNvGraphicFramePr>
          <p:nvPr>
            <p:ph idx="1"/>
            <p:extLst>
              <p:ext uri="{D42A27DB-BD31-4B8C-83A1-F6EECF244321}">
                <p14:modId xmlns:p14="http://schemas.microsoft.com/office/powerpoint/2010/main" val="4264375236"/>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47</a:t>
            </a:fld>
            <a:endParaRPr lang="en-US" dirty="0"/>
          </a:p>
        </p:txBody>
      </p:sp>
    </p:spTree>
    <p:extLst>
      <p:ext uri="{BB962C8B-B14F-4D97-AF65-F5344CB8AC3E}">
        <p14:creationId xmlns:p14="http://schemas.microsoft.com/office/powerpoint/2010/main" val="62373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
          <p:cNvSpPr>
            <a:spLocks noGrp="1"/>
          </p:cNvSpPr>
          <p:nvPr>
            <p:ph idx="1"/>
          </p:nvPr>
        </p:nvSpPr>
        <p:spPr/>
        <p:txBody>
          <a:bodyPr/>
          <a:lstStyle/>
          <a:p>
            <a:pPr marL="0" indent="0">
              <a:buNone/>
            </a:pPr>
            <a:r>
              <a:rPr lang="en-US" dirty="0">
                <a:solidFill>
                  <a:schemeClr val="tx1"/>
                </a:solidFill>
              </a:rPr>
              <a:t>The NIEM NDR is based on W3C XML guidelines*, an existing industry standard, and provides technical guidance for NIEM-conformant schema and instance </a:t>
            </a:r>
            <a:r>
              <a:rPr lang="en-US" dirty="0" smtClean="0">
                <a:solidFill>
                  <a:schemeClr val="tx1"/>
                </a:solidFill>
              </a:rPr>
              <a:t>development</a:t>
            </a:r>
          </a:p>
          <a:p>
            <a:pPr marL="0" indent="0">
              <a:buNone/>
            </a:pPr>
            <a:endParaRPr lang="en-US" sz="1600" dirty="0">
              <a:solidFill>
                <a:schemeClr val="tx1"/>
              </a:solidFill>
            </a:endParaRPr>
          </a:p>
          <a:p>
            <a:pPr marL="0" indent="0">
              <a:buNone/>
            </a:pPr>
            <a:r>
              <a:rPr lang="en-US" sz="1600" dirty="0" smtClean="0">
                <a:solidFill>
                  <a:schemeClr val="tx1"/>
                </a:solidFill>
              </a:rPr>
              <a:t>The </a:t>
            </a:r>
            <a:r>
              <a:rPr lang="en-US" sz="1600" dirty="0">
                <a:solidFill>
                  <a:schemeClr val="tx1"/>
                </a:solidFill>
              </a:rPr>
              <a:t>NDR describes what parts of the W3C XML schema specification are applicable to NIEM-conformant schemas</a:t>
            </a:r>
          </a:p>
          <a:p>
            <a:pPr marL="0" indent="0">
              <a:buNone/>
            </a:pPr>
            <a:endParaRPr lang="en-US" dirty="0">
              <a:solidFill>
                <a:schemeClr val="tx1"/>
              </a:solidFill>
            </a:endParaRPr>
          </a:p>
        </p:txBody>
      </p:sp>
      <p:sp>
        <p:nvSpPr>
          <p:cNvPr id="43011" name="Title 2"/>
          <p:cNvSpPr>
            <a:spLocks noGrp="1"/>
          </p:cNvSpPr>
          <p:nvPr>
            <p:ph type="title"/>
          </p:nvPr>
        </p:nvSpPr>
        <p:spPr/>
        <p:txBody>
          <a:bodyPr/>
          <a:lstStyle/>
          <a:p>
            <a:r>
              <a:rPr lang="en-US" smtClean="0"/>
              <a:t>NIEM Naming Design Rules (NDR)</a:t>
            </a:r>
          </a:p>
        </p:txBody>
      </p:sp>
      <p:sp>
        <p:nvSpPr>
          <p:cNvPr id="43016" name="TextBox 7"/>
          <p:cNvSpPr txBox="1">
            <a:spLocks noChangeArrowheads="1"/>
          </p:cNvSpPr>
          <p:nvPr/>
        </p:nvSpPr>
        <p:spPr bwMode="auto">
          <a:xfrm>
            <a:off x="1219200" y="5811858"/>
            <a:ext cx="7239000" cy="276225"/>
          </a:xfrm>
          <a:prstGeom prst="rect">
            <a:avLst/>
          </a:prstGeom>
          <a:noFill/>
          <a:ln w="9525">
            <a:noFill/>
            <a:miter lim="800000"/>
            <a:headEnd/>
            <a:tailEnd/>
          </a:ln>
        </p:spPr>
        <p:txBody>
          <a:bodyPr>
            <a:spAutoFit/>
          </a:bodyPr>
          <a:lstStyle/>
          <a:p>
            <a:r>
              <a:rPr lang="en-US" sz="1200" dirty="0">
                <a:solidFill>
                  <a:srgbClr val="686868"/>
                </a:solidFill>
              </a:rPr>
              <a:t>* W3C XML Recommendation available at </a:t>
            </a:r>
            <a:r>
              <a:rPr lang="en-US" sz="1200" dirty="0">
                <a:solidFill>
                  <a:srgbClr val="686868"/>
                </a:solidFill>
                <a:hlinkClick r:id="rId3"/>
              </a:rPr>
              <a:t>http://www.w3.org/TR/2006/REC-xml-20060816/</a:t>
            </a:r>
            <a:endParaRPr lang="en-US" sz="1200" dirty="0">
              <a:solidFill>
                <a:srgbClr val="686868"/>
              </a:solidFill>
            </a:endParaRPr>
          </a:p>
        </p:txBody>
      </p:sp>
      <p:sp>
        <p:nvSpPr>
          <p:cNvPr id="13" name="Rounded Rectangle 12"/>
          <p:cNvSpPr/>
          <p:nvPr/>
        </p:nvSpPr>
        <p:spPr bwMode="auto">
          <a:xfrm>
            <a:off x="431800" y="3152585"/>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Purpose</a:t>
            </a:r>
            <a:endParaRPr lang="en-US" b="1" spc="-50" dirty="0">
              <a:solidFill>
                <a:srgbClr val="304776"/>
              </a:solidFill>
              <a:latin typeface="+mj-lt"/>
              <a:cs typeface="Arial"/>
            </a:endParaRPr>
          </a:p>
        </p:txBody>
      </p:sp>
      <p:sp>
        <p:nvSpPr>
          <p:cNvPr id="14" name="Rounded Rectangle 13"/>
          <p:cNvSpPr/>
          <p:nvPr/>
        </p:nvSpPr>
        <p:spPr bwMode="auto">
          <a:xfrm>
            <a:off x="431800" y="4052596"/>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Scope</a:t>
            </a:r>
            <a:endParaRPr lang="en-US" b="1" spc="-50" dirty="0">
              <a:solidFill>
                <a:srgbClr val="304776"/>
              </a:solidFill>
              <a:latin typeface="+mj-lt"/>
              <a:cs typeface="Arial"/>
            </a:endParaRPr>
          </a:p>
        </p:txBody>
      </p:sp>
      <p:sp>
        <p:nvSpPr>
          <p:cNvPr id="15" name="Rounded Rectangle 14"/>
          <p:cNvSpPr/>
          <p:nvPr/>
        </p:nvSpPr>
        <p:spPr bwMode="auto">
          <a:xfrm>
            <a:off x="431800" y="4961058"/>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Use</a:t>
            </a:r>
            <a:endParaRPr lang="en-US" b="1" spc="-50" dirty="0">
              <a:solidFill>
                <a:srgbClr val="304776"/>
              </a:solidFill>
              <a:latin typeface="+mj-lt"/>
              <a:cs typeface="Arial"/>
            </a:endParaRPr>
          </a:p>
        </p:txBody>
      </p:sp>
      <p:sp>
        <p:nvSpPr>
          <p:cNvPr id="16" name="Rounded Rectangle 15"/>
          <p:cNvSpPr/>
          <p:nvPr/>
        </p:nvSpPr>
        <p:spPr bwMode="auto">
          <a:xfrm>
            <a:off x="2093913" y="3152585"/>
            <a:ext cx="6567487"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The NDR specifies rules to standardize schema development and provides a blueprint for NIEM-conformance</a:t>
            </a:r>
          </a:p>
        </p:txBody>
      </p:sp>
      <p:sp>
        <p:nvSpPr>
          <p:cNvPr id="17" name="Rounded Rectangle 16"/>
          <p:cNvSpPr/>
          <p:nvPr/>
        </p:nvSpPr>
        <p:spPr bwMode="auto">
          <a:xfrm>
            <a:off x="2093913" y="3986170"/>
            <a:ext cx="6567487" cy="76554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The NDR provides rules for NIEM reference schemas, NIEM XML elements, and other NIEM XML documents, including extension XML schemas and XML </a:t>
            </a:r>
            <a:r>
              <a:rPr lang="en-US" sz="1600" dirty="0" smtClean="0">
                <a:solidFill>
                  <a:srgbClr val="686868"/>
                </a:solidFill>
                <a:latin typeface="Arial" pitchFamily="34" charset="0"/>
                <a:cs typeface="Arial" pitchFamily="34" charset="0"/>
              </a:rPr>
              <a:t>Instances </a:t>
            </a:r>
            <a:endParaRPr lang="en-US" sz="1600" dirty="0">
              <a:solidFill>
                <a:srgbClr val="686868"/>
              </a:solidFill>
              <a:latin typeface="Arial" pitchFamily="34" charset="0"/>
              <a:cs typeface="Arial" pitchFamily="34" charset="0"/>
            </a:endParaRPr>
          </a:p>
        </p:txBody>
      </p:sp>
      <p:sp>
        <p:nvSpPr>
          <p:cNvPr id="18" name="Rounded Rectangle 17"/>
          <p:cNvSpPr/>
          <p:nvPr/>
        </p:nvSpPr>
        <p:spPr bwMode="auto">
          <a:xfrm>
            <a:off x="2093913" y="4961058"/>
            <a:ext cx="6567487"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The NDR should be reviewed before IEPD development and each XML artifact should be checked against the NDR for conformance</a:t>
            </a: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7" name="Straight Connector 26"/>
          <p:cNvCxnSpPr/>
          <p:nvPr/>
        </p:nvCxnSpPr>
        <p:spPr>
          <a:xfrm>
            <a:off x="457200" y="39204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457200" y="48602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48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Content Placeholder 1"/>
          <p:cNvSpPr>
            <a:spLocks noGrp="1"/>
          </p:cNvSpPr>
          <p:nvPr>
            <p:ph idx="1"/>
          </p:nvPr>
        </p:nvSpPr>
        <p:spPr/>
        <p:txBody>
          <a:bodyPr/>
          <a:lstStyle/>
          <a:p>
            <a:pPr marL="0" indent="0">
              <a:buNone/>
            </a:pPr>
            <a:r>
              <a:rPr lang="en-US" dirty="0" smtClean="0"/>
              <a:t>NIEM, through the NDR, aligns to two existing industry standards:  </a:t>
            </a:r>
          </a:p>
        </p:txBody>
      </p:sp>
      <p:sp>
        <p:nvSpPr>
          <p:cNvPr id="44035" name="Title 2"/>
          <p:cNvSpPr>
            <a:spLocks noGrp="1"/>
          </p:cNvSpPr>
          <p:nvPr>
            <p:ph type="title"/>
          </p:nvPr>
        </p:nvSpPr>
        <p:spPr/>
        <p:txBody>
          <a:bodyPr>
            <a:normAutofit fontScale="90000"/>
          </a:bodyPr>
          <a:lstStyle/>
          <a:p>
            <a:r>
              <a:rPr lang="en-US" smtClean="0"/>
              <a:t>NIEM NDR and Relation to Standards</a:t>
            </a:r>
          </a:p>
        </p:txBody>
      </p:sp>
      <p:grpSp>
        <p:nvGrpSpPr>
          <p:cNvPr id="13" name="Group 12"/>
          <p:cNvGrpSpPr/>
          <p:nvPr/>
        </p:nvGrpSpPr>
        <p:grpSpPr>
          <a:xfrm>
            <a:off x="393308" y="1764160"/>
            <a:ext cx="8293491" cy="1893442"/>
            <a:chOff x="3191639" y="1885316"/>
            <a:chExt cx="2331591" cy="1098786"/>
          </a:xfrm>
        </p:grpSpPr>
        <p:sp>
          <p:nvSpPr>
            <p:cNvPr id="16" name="Rounded Rectangle 15"/>
            <p:cNvSpPr/>
            <p:nvPr/>
          </p:nvSpPr>
          <p:spPr bwMode="auto">
            <a:xfrm>
              <a:off x="3191639" y="1885316"/>
              <a:ext cx="2331591" cy="1098786"/>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a:solidFill>
                    <a:schemeClr val="tx2"/>
                  </a:solidFill>
                  <a:latin typeface="+mj-lt"/>
                  <a:cs typeface="Arial"/>
                </a:rPr>
                <a:t>World Wide Web Consortium (W3C)</a:t>
              </a:r>
            </a:p>
            <a:p>
              <a:pPr algn="ctr">
                <a:lnSpc>
                  <a:spcPct val="90000"/>
                </a:lnSpc>
                <a:defRPr/>
              </a:pPr>
              <a:endParaRPr lang="en-US" sz="2000" b="1" spc="-50" dirty="0">
                <a:solidFill>
                  <a:schemeClr val="tx2"/>
                </a:solidFill>
                <a:latin typeface="+mj-lt"/>
                <a:cs typeface="Arial"/>
              </a:endParaRPr>
            </a:p>
          </p:txBody>
        </p:sp>
        <p:sp>
          <p:nvSpPr>
            <p:cNvPr id="17" name="Rounded Rectangle 16"/>
            <p:cNvSpPr/>
            <p:nvPr/>
          </p:nvSpPr>
          <p:spPr>
            <a:xfrm>
              <a:off x="3248876" y="2193196"/>
              <a:ext cx="698875"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XML 1.0</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Provides extensive guidelines for implementing XML</a:t>
              </a:r>
            </a:p>
          </p:txBody>
        </p:sp>
        <p:sp>
          <p:nvSpPr>
            <p:cNvPr id="18" name="Rounded Rectangle 17"/>
            <p:cNvSpPr/>
            <p:nvPr/>
          </p:nvSpPr>
          <p:spPr>
            <a:xfrm>
              <a:off x="3998662" y="2193196"/>
              <a:ext cx="706943"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XML Namespaces</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Provides a simple method for qualifying elements and attributes</a:t>
              </a:r>
            </a:p>
          </p:txBody>
        </p:sp>
        <p:sp>
          <p:nvSpPr>
            <p:cNvPr id="19" name="Rounded Rectangle 18"/>
            <p:cNvSpPr/>
            <p:nvPr/>
          </p:nvSpPr>
          <p:spPr>
            <a:xfrm>
              <a:off x="4748450" y="2193196"/>
              <a:ext cx="706943"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XML Schema</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Provides guidance for XML structures and </a:t>
              </a:r>
              <a:r>
                <a:rPr lang="en-US" sz="1400" dirty="0" err="1">
                  <a:solidFill>
                    <a:srgbClr val="666869"/>
                  </a:solidFill>
                  <a:latin typeface="+mj-lt"/>
                  <a:cs typeface="Arial" pitchFamily="34" charset="0"/>
                </a:rPr>
                <a:t>datatypes</a:t>
              </a:r>
              <a:r>
                <a:rPr lang="en-US" sz="1400" dirty="0">
                  <a:solidFill>
                    <a:srgbClr val="666869"/>
                  </a:solidFill>
                  <a:latin typeface="+mj-lt"/>
                  <a:cs typeface="Arial" pitchFamily="34" charset="0"/>
                </a:rPr>
                <a:t>; based on XML 1.0</a:t>
              </a:r>
            </a:p>
          </p:txBody>
        </p:sp>
      </p:grpSp>
      <p:grpSp>
        <p:nvGrpSpPr>
          <p:cNvPr id="20" name="Group 19"/>
          <p:cNvGrpSpPr/>
          <p:nvPr/>
        </p:nvGrpSpPr>
        <p:grpSpPr>
          <a:xfrm>
            <a:off x="393306" y="3810000"/>
            <a:ext cx="8293489" cy="1893442"/>
            <a:chOff x="3191639" y="1885316"/>
            <a:chExt cx="2331591" cy="1098786"/>
          </a:xfrm>
        </p:grpSpPr>
        <p:sp>
          <p:nvSpPr>
            <p:cNvPr id="21" name="Rounded Rectangle 20"/>
            <p:cNvSpPr/>
            <p:nvPr/>
          </p:nvSpPr>
          <p:spPr bwMode="auto">
            <a:xfrm>
              <a:off x="3191639" y="1885316"/>
              <a:ext cx="2331591" cy="1098786"/>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a:solidFill>
                    <a:schemeClr val="tx2"/>
                  </a:solidFill>
                  <a:latin typeface="+mj-lt"/>
                  <a:cs typeface="Arial"/>
                </a:rPr>
                <a:t>International Organization for Standardization (ISO)</a:t>
              </a:r>
            </a:p>
            <a:p>
              <a:pPr algn="ctr">
                <a:lnSpc>
                  <a:spcPct val="90000"/>
                </a:lnSpc>
                <a:defRPr/>
              </a:pPr>
              <a:endParaRPr lang="en-US" sz="2000" b="1" spc="-50" dirty="0">
                <a:solidFill>
                  <a:schemeClr val="tx2"/>
                </a:solidFill>
                <a:latin typeface="+mj-lt"/>
                <a:cs typeface="Arial"/>
              </a:endParaRPr>
            </a:p>
          </p:txBody>
        </p:sp>
        <p:sp>
          <p:nvSpPr>
            <p:cNvPr id="22" name="Rounded Rectangle 21"/>
            <p:cNvSpPr/>
            <p:nvPr/>
          </p:nvSpPr>
          <p:spPr>
            <a:xfrm>
              <a:off x="3393369" y="2207937"/>
              <a:ext cx="930203" cy="695098"/>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ISO 11179, Part 4</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Defines guidance on developing unambiguous data definitions in XML</a:t>
              </a:r>
            </a:p>
          </p:txBody>
        </p:sp>
        <p:sp>
          <p:nvSpPr>
            <p:cNvPr id="24" name="Rounded Rectangle 23"/>
            <p:cNvSpPr/>
            <p:nvPr/>
          </p:nvSpPr>
          <p:spPr>
            <a:xfrm>
              <a:off x="4387839" y="2207936"/>
              <a:ext cx="940941"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ISO 11179, Part 5</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Defines guidance on syntactic consistency, semantics, and simplicity in naming XML objects</a:t>
              </a:r>
            </a:p>
          </p:txBody>
        </p:sp>
      </p:grpSp>
      <p:grpSp>
        <p:nvGrpSpPr>
          <p:cNvPr id="15" name="Group 14"/>
          <p:cNvGrpSpPr/>
          <p:nvPr/>
        </p:nvGrpSpPr>
        <p:grpSpPr>
          <a:xfrm>
            <a:off x="7407343" y="730894"/>
            <a:ext cx="1235427" cy="143483"/>
            <a:chOff x="7407343" y="730894"/>
            <a:chExt cx="1235427" cy="143483"/>
          </a:xfrm>
        </p:grpSpPr>
        <p:cxnSp>
          <p:nvCxnSpPr>
            <p:cNvPr id="23" name="Straight Connector 22"/>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HP_216"/>
          <p:cNvSpPr>
            <a:spLocks noGrp="1" noChangeArrowheads="1"/>
          </p:cNvSpPr>
          <p:nvPr>
            <p:ph type="title"/>
          </p:nvPr>
        </p:nvSpPr>
        <p:spPr/>
        <p:txBody>
          <a:bodyPr/>
          <a:lstStyle/>
          <a:p>
            <a:r>
              <a:rPr lang="en-US" smtClean="0"/>
              <a:t>Concept Refresh</a:t>
            </a:r>
            <a:endParaRPr lang="en-US" dirty="0" smtClean="0"/>
          </a:p>
        </p:txBody>
      </p:sp>
      <p:sp>
        <p:nvSpPr>
          <p:cNvPr id="17" name="Rectangle 16"/>
          <p:cNvSpPr/>
          <p:nvPr/>
        </p:nvSpPr>
        <p:spPr>
          <a:xfrm>
            <a:off x="521999" y="1676400"/>
            <a:ext cx="3830637" cy="3609474"/>
          </a:xfrm>
          <a:prstGeom prst="rect">
            <a:avLst/>
          </a:prstGeom>
          <a:solidFill>
            <a:srgbClr val="EBEBEB"/>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28600" bIns="91440" anchor="t" anchorCtr="0"/>
          <a:lstStyle/>
          <a:p>
            <a:pPr marL="182880" defTabSz="457200">
              <a:spcBef>
                <a:spcPts val="0"/>
              </a:spcBef>
              <a:spcAft>
                <a:spcPts val="600"/>
              </a:spcAft>
              <a:defRPr/>
            </a:pPr>
            <a:r>
              <a:rPr lang="en-US" sz="1400" dirty="0">
                <a:solidFill>
                  <a:srgbClr val="646769"/>
                </a:solidFill>
                <a:latin typeface="Arial" charset="0"/>
                <a:cs typeface="Arial" charset="0"/>
              </a:rPr>
              <a:t>NIEM requires two types </a:t>
            </a:r>
            <a:r>
              <a:rPr lang="en-US" sz="1400" dirty="0" smtClean="0">
                <a:solidFill>
                  <a:srgbClr val="646769"/>
                </a:solidFill>
                <a:latin typeface="Arial" charset="0"/>
                <a:cs typeface="Arial" charset="0"/>
              </a:rPr>
              <a:t>of conformance</a:t>
            </a:r>
            <a:r>
              <a:rPr lang="en-US" sz="1400" dirty="0">
                <a:solidFill>
                  <a:srgbClr val="646769"/>
                </a:solidFill>
                <a:latin typeface="Arial" charset="0"/>
                <a:cs typeface="Arial" charset="0"/>
              </a:rPr>
              <a:t>:</a:t>
            </a:r>
          </a:p>
          <a:p>
            <a:pPr marL="374904" indent="-192024" defTabSz="457200">
              <a:spcBef>
                <a:spcPts val="0"/>
              </a:spcBef>
              <a:spcAft>
                <a:spcPts val="600"/>
              </a:spcAft>
              <a:buFont typeface="Arial"/>
              <a:buChar char="•"/>
              <a:defRPr/>
            </a:pPr>
            <a:r>
              <a:rPr lang="en-US" sz="1400" dirty="0">
                <a:solidFill>
                  <a:srgbClr val="646769"/>
                </a:solidFill>
                <a:latin typeface="Arial" charset="0"/>
                <a:cs typeface="Arial" charset="0"/>
              </a:rPr>
              <a:t>NIEM XML schemas conform to the Naming Design Rules (NDR)</a:t>
            </a:r>
          </a:p>
          <a:p>
            <a:pPr marL="374904" indent="-192024" defTabSz="457200">
              <a:spcBef>
                <a:spcPts val="0"/>
              </a:spcBef>
              <a:spcAft>
                <a:spcPts val="600"/>
              </a:spcAft>
              <a:buFont typeface="Arial"/>
              <a:buChar char="•"/>
              <a:defRPr/>
            </a:pPr>
            <a:r>
              <a:rPr lang="en-US" sz="1400" dirty="0">
                <a:solidFill>
                  <a:srgbClr val="646769"/>
                </a:solidFill>
                <a:latin typeface="Arial" charset="0"/>
                <a:cs typeface="Arial" charset="0"/>
              </a:rPr>
              <a:t>IEPDs conform to the NIEM Model Package Description (MPD) </a:t>
            </a:r>
            <a:r>
              <a:rPr lang="en-US" sz="1400" dirty="0" smtClean="0">
                <a:solidFill>
                  <a:srgbClr val="646769"/>
                </a:solidFill>
                <a:latin typeface="Arial" charset="0"/>
                <a:cs typeface="Arial" charset="0"/>
              </a:rPr>
              <a:t>Specification</a:t>
            </a:r>
            <a:endParaRPr lang="en-US" sz="1400" dirty="0">
              <a:solidFill>
                <a:srgbClr val="646769"/>
              </a:solidFill>
              <a:latin typeface="Arial" charset="0"/>
              <a:cs typeface="Arial" charset="0"/>
            </a:endParaRPr>
          </a:p>
        </p:txBody>
      </p:sp>
      <p:sp>
        <p:nvSpPr>
          <p:cNvPr id="19" name="Rectangle 18"/>
          <p:cNvSpPr/>
          <p:nvPr/>
        </p:nvSpPr>
        <p:spPr>
          <a:xfrm>
            <a:off x="4712999" y="1676400"/>
            <a:ext cx="3830637" cy="3609474"/>
          </a:xfrm>
          <a:prstGeom prst="rect">
            <a:avLst/>
          </a:prstGeom>
          <a:solidFill>
            <a:srgbClr val="EBEBEB"/>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28600" bIns="91440" anchor="t" anchorCtr="0"/>
          <a:lstStyle/>
          <a:p>
            <a:pPr marL="182880" defTabSz="457200">
              <a:spcBef>
                <a:spcPts val="0"/>
              </a:spcBef>
              <a:spcAft>
                <a:spcPts val="600"/>
              </a:spcAft>
              <a:defRPr/>
            </a:pPr>
            <a:r>
              <a:rPr lang="en-US" sz="1400" dirty="0">
                <a:solidFill>
                  <a:srgbClr val="646769"/>
                </a:solidFill>
                <a:latin typeface="Arial" charset="0"/>
                <a:cs typeface="Arial" charset="0"/>
              </a:rPr>
              <a:t>IEPDs have required XML artifacts:</a:t>
            </a:r>
          </a:p>
          <a:p>
            <a:pPr marL="468630" indent="-285750" defTabSz="457200">
              <a:spcBef>
                <a:spcPts val="0"/>
              </a:spcBef>
              <a:spcAft>
                <a:spcPts val="600"/>
              </a:spcAft>
              <a:buFont typeface="Arial" pitchFamily="34" charset="0"/>
              <a:buChar char="•"/>
              <a:defRPr/>
            </a:pPr>
            <a:r>
              <a:rPr lang="en-US" sz="1400" dirty="0">
                <a:solidFill>
                  <a:srgbClr val="646769"/>
                </a:solidFill>
                <a:latin typeface="Arial" charset="0"/>
                <a:cs typeface="Arial" charset="0"/>
              </a:rPr>
              <a:t>Exchange </a:t>
            </a:r>
            <a:r>
              <a:rPr lang="en-US" sz="1400" dirty="0" smtClean="0">
                <a:solidFill>
                  <a:srgbClr val="646769"/>
                </a:solidFill>
                <a:latin typeface="Arial" charset="0"/>
                <a:cs typeface="Arial" charset="0"/>
              </a:rPr>
              <a:t>schema </a:t>
            </a:r>
            <a:r>
              <a:rPr lang="en-US" sz="1400" dirty="0">
                <a:solidFill>
                  <a:srgbClr val="646769"/>
                </a:solidFill>
                <a:latin typeface="Arial" charset="0"/>
                <a:cs typeface="Arial" charset="0"/>
              </a:rPr>
              <a:t>(XSD) </a:t>
            </a:r>
          </a:p>
          <a:p>
            <a:pPr marL="468630" indent="-285750" defTabSz="457200">
              <a:spcBef>
                <a:spcPts val="0"/>
              </a:spcBef>
              <a:spcAft>
                <a:spcPts val="600"/>
              </a:spcAft>
              <a:buFont typeface="Arial" pitchFamily="34" charset="0"/>
              <a:buChar char="•"/>
              <a:defRPr/>
            </a:pPr>
            <a:r>
              <a:rPr lang="en-US" sz="1400" dirty="0">
                <a:solidFill>
                  <a:srgbClr val="646769"/>
                </a:solidFill>
                <a:latin typeface="Arial" charset="0"/>
                <a:cs typeface="Arial" charset="0"/>
              </a:rPr>
              <a:t>Sample XML </a:t>
            </a:r>
            <a:r>
              <a:rPr lang="en-US" sz="1400" dirty="0" smtClean="0">
                <a:solidFill>
                  <a:srgbClr val="646769"/>
                </a:solidFill>
                <a:latin typeface="Arial" charset="0"/>
                <a:cs typeface="Arial" charset="0"/>
              </a:rPr>
              <a:t>Instance </a:t>
            </a:r>
            <a:r>
              <a:rPr lang="en-US" sz="1400" dirty="0">
                <a:solidFill>
                  <a:srgbClr val="646769"/>
                </a:solidFill>
                <a:latin typeface="Arial" charset="0"/>
                <a:cs typeface="Arial" charset="0"/>
              </a:rPr>
              <a:t>(XML</a:t>
            </a:r>
            <a:r>
              <a:rPr lang="en-US" sz="1400" dirty="0" smtClean="0">
                <a:solidFill>
                  <a:srgbClr val="646769"/>
                </a:solidFill>
                <a:latin typeface="Arial" charset="0"/>
                <a:cs typeface="Arial" charset="0"/>
              </a:rPr>
              <a:t>)</a:t>
            </a:r>
          </a:p>
          <a:p>
            <a:pPr marL="468630" indent="-285750" defTabSz="457200">
              <a:spcBef>
                <a:spcPts val="0"/>
              </a:spcBef>
              <a:spcAft>
                <a:spcPts val="600"/>
              </a:spcAft>
              <a:buFont typeface="Arial" pitchFamily="34" charset="0"/>
              <a:buChar char="•"/>
              <a:defRPr/>
            </a:pPr>
            <a:r>
              <a:rPr lang="en-US" sz="1400" dirty="0" smtClean="0">
                <a:solidFill>
                  <a:srgbClr val="646769"/>
                </a:solidFill>
                <a:latin typeface="Arial" charset="0"/>
                <a:cs typeface="Arial" charset="0"/>
              </a:rPr>
              <a:t>Subset schema (XSD)*</a:t>
            </a:r>
          </a:p>
          <a:p>
            <a:pPr marL="468630" indent="-285750" defTabSz="457200">
              <a:spcBef>
                <a:spcPts val="0"/>
              </a:spcBef>
              <a:spcAft>
                <a:spcPts val="600"/>
              </a:spcAft>
              <a:buFont typeface="Arial" pitchFamily="34" charset="0"/>
              <a:buChar char="•"/>
              <a:defRPr/>
            </a:pPr>
            <a:r>
              <a:rPr lang="en-US" sz="1400" dirty="0" smtClean="0">
                <a:solidFill>
                  <a:srgbClr val="646769"/>
                </a:solidFill>
                <a:latin typeface="Arial" charset="0"/>
                <a:cs typeface="Arial" charset="0"/>
              </a:rPr>
              <a:t>Reference schema (XSD)* </a:t>
            </a:r>
            <a:endParaRPr lang="en-US" sz="1400" dirty="0">
              <a:solidFill>
                <a:srgbClr val="646769"/>
              </a:solidFill>
              <a:latin typeface="Arial" charset="0"/>
              <a:cs typeface="Arial" charset="0"/>
            </a:endParaRPr>
          </a:p>
          <a:p>
            <a:pPr marL="182880" defTabSz="457200">
              <a:spcBef>
                <a:spcPts val="0"/>
              </a:spcBef>
              <a:spcAft>
                <a:spcPts val="600"/>
              </a:spcAft>
              <a:defRPr/>
            </a:pPr>
            <a:endParaRPr lang="en-US" sz="1400" dirty="0">
              <a:solidFill>
                <a:srgbClr val="646769"/>
              </a:solidFill>
              <a:latin typeface="Arial" charset="0"/>
              <a:cs typeface="Arial" charset="0"/>
            </a:endParaRPr>
          </a:p>
          <a:p>
            <a:pPr marL="182880" defTabSz="457200">
              <a:spcBef>
                <a:spcPts val="0"/>
              </a:spcBef>
              <a:spcAft>
                <a:spcPts val="600"/>
              </a:spcAft>
              <a:defRPr/>
            </a:pPr>
            <a:r>
              <a:rPr lang="en-US" sz="1400" dirty="0">
                <a:solidFill>
                  <a:srgbClr val="646769"/>
                </a:solidFill>
                <a:latin typeface="Arial" charset="0"/>
                <a:cs typeface="Arial" charset="0"/>
              </a:rPr>
              <a:t>IEPDs also have optional XML artifacts:</a:t>
            </a:r>
          </a:p>
          <a:p>
            <a:pPr marL="468630" indent="-285750" defTabSz="457200">
              <a:spcBef>
                <a:spcPts val="0"/>
              </a:spcBef>
              <a:spcAft>
                <a:spcPts val="600"/>
              </a:spcAft>
              <a:buFont typeface="Arial" pitchFamily="34" charset="0"/>
              <a:buChar char="•"/>
              <a:defRPr/>
            </a:pPr>
            <a:r>
              <a:rPr lang="en-US" sz="1400" dirty="0">
                <a:solidFill>
                  <a:srgbClr val="646769"/>
                </a:solidFill>
                <a:latin typeface="Arial" charset="0"/>
                <a:cs typeface="Arial" charset="0"/>
              </a:rPr>
              <a:t>Extension </a:t>
            </a:r>
            <a:r>
              <a:rPr lang="en-US" sz="1400" dirty="0" smtClean="0">
                <a:solidFill>
                  <a:srgbClr val="646769"/>
                </a:solidFill>
                <a:latin typeface="Arial" charset="0"/>
                <a:cs typeface="Arial" charset="0"/>
              </a:rPr>
              <a:t>schema </a:t>
            </a:r>
            <a:r>
              <a:rPr lang="en-US" sz="1400" dirty="0">
                <a:solidFill>
                  <a:srgbClr val="646769"/>
                </a:solidFill>
                <a:latin typeface="Arial" charset="0"/>
                <a:cs typeface="Arial" charset="0"/>
              </a:rPr>
              <a:t>(XSD)</a:t>
            </a:r>
          </a:p>
          <a:p>
            <a:pPr marL="468630" indent="-285750" defTabSz="457200">
              <a:spcBef>
                <a:spcPts val="0"/>
              </a:spcBef>
              <a:spcAft>
                <a:spcPts val="600"/>
              </a:spcAft>
              <a:buFont typeface="Arial" pitchFamily="34" charset="0"/>
              <a:buChar char="•"/>
              <a:defRPr/>
            </a:pPr>
            <a:r>
              <a:rPr lang="en-US" sz="1400" dirty="0" err="1" smtClean="0">
                <a:solidFill>
                  <a:srgbClr val="646769"/>
                </a:solidFill>
                <a:latin typeface="Arial" charset="0"/>
                <a:cs typeface="Arial" charset="0"/>
              </a:rPr>
              <a:t>Stylesheet</a:t>
            </a:r>
            <a:r>
              <a:rPr lang="en-US" sz="1400" dirty="0" smtClean="0">
                <a:solidFill>
                  <a:srgbClr val="646769"/>
                </a:solidFill>
                <a:latin typeface="Arial" charset="0"/>
                <a:cs typeface="Arial" charset="0"/>
              </a:rPr>
              <a:t> (XSL)</a:t>
            </a:r>
            <a:endParaRPr lang="en-US" sz="1400" dirty="0">
              <a:solidFill>
                <a:srgbClr val="646769"/>
              </a:solidFill>
              <a:latin typeface="Arial" charset="0"/>
              <a:cs typeface="Arial" charset="0"/>
            </a:endParaRPr>
          </a:p>
          <a:p>
            <a:pPr marL="468630" indent="-285750" defTabSz="457200">
              <a:spcBef>
                <a:spcPts val="0"/>
              </a:spcBef>
              <a:spcAft>
                <a:spcPts val="600"/>
              </a:spcAft>
              <a:buFont typeface="Arial" pitchFamily="34" charset="0"/>
              <a:buChar char="•"/>
              <a:defRPr/>
            </a:pPr>
            <a:r>
              <a:rPr lang="en-US" sz="1400" dirty="0" err="1" smtClean="0">
                <a:solidFill>
                  <a:srgbClr val="646769"/>
                </a:solidFill>
                <a:latin typeface="Arial" charset="0"/>
                <a:cs typeface="Arial" charset="0"/>
              </a:rPr>
              <a:t>Wantlist</a:t>
            </a:r>
            <a:r>
              <a:rPr lang="en-US" sz="1400" dirty="0" smtClean="0">
                <a:solidFill>
                  <a:srgbClr val="646769"/>
                </a:solidFill>
                <a:latin typeface="Arial" charset="0"/>
                <a:cs typeface="Arial" charset="0"/>
              </a:rPr>
              <a:t> (XML)</a:t>
            </a:r>
            <a:endParaRPr lang="en-US" sz="1400" dirty="0">
              <a:solidFill>
                <a:srgbClr val="646769"/>
              </a:solidFill>
              <a:latin typeface="Arial" charset="0"/>
              <a:cs typeface="Arial" charset="0"/>
            </a:endParaRPr>
          </a:p>
          <a:p>
            <a:pPr marL="468630" indent="-285750" defTabSz="457200">
              <a:spcBef>
                <a:spcPts val="0"/>
              </a:spcBef>
              <a:spcAft>
                <a:spcPts val="600"/>
              </a:spcAft>
              <a:buFont typeface="Arial" pitchFamily="34" charset="0"/>
              <a:buChar char="•"/>
              <a:defRPr/>
            </a:pPr>
            <a:r>
              <a:rPr lang="en-US" sz="1400" dirty="0" smtClean="0">
                <a:solidFill>
                  <a:srgbClr val="646769"/>
                </a:solidFill>
                <a:latin typeface="Arial" charset="0"/>
                <a:cs typeface="Arial" charset="0"/>
              </a:rPr>
              <a:t>Constraint schema (XSD)</a:t>
            </a:r>
            <a:endParaRPr lang="en-US" sz="1400" dirty="0">
              <a:solidFill>
                <a:srgbClr val="646769"/>
              </a:solidFill>
              <a:latin typeface="Arial" charset="0"/>
              <a:cs typeface="Arial" charset="0"/>
            </a:endParaRPr>
          </a:p>
        </p:txBody>
      </p:sp>
      <p:sp>
        <p:nvSpPr>
          <p:cNvPr id="16" name="Rectangle 15"/>
          <p:cNvSpPr/>
          <p:nvPr/>
        </p:nvSpPr>
        <p:spPr>
          <a:xfrm>
            <a:off x="503526" y="1219200"/>
            <a:ext cx="3830638" cy="457200"/>
          </a:xfrm>
          <a:prstGeom prst="rect">
            <a:avLst/>
          </a:prstGeom>
          <a:gradFill flip="none" rotWithShape="1">
            <a:gsLst>
              <a:gs pos="0">
                <a:srgbClr val="0A5683"/>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Conformance</a:t>
            </a:r>
          </a:p>
        </p:txBody>
      </p:sp>
      <p:sp>
        <p:nvSpPr>
          <p:cNvPr id="18" name="Rectangle 17"/>
          <p:cNvSpPr/>
          <p:nvPr/>
        </p:nvSpPr>
        <p:spPr>
          <a:xfrm>
            <a:off x="4694526" y="1219200"/>
            <a:ext cx="3830638" cy="457200"/>
          </a:xfrm>
          <a:prstGeom prst="rect">
            <a:avLst/>
          </a:prstGeom>
          <a:gradFill flip="none" rotWithShape="1">
            <a:gsLst>
              <a:gs pos="0">
                <a:srgbClr val="128F9B"/>
              </a:gs>
              <a:gs pos="100000">
                <a:srgbClr val="8BC6CE"/>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IEPD XML Artifacts</a:t>
            </a:r>
            <a:endParaRPr lang="en-US"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 name="TextBox 2"/>
          <p:cNvSpPr txBox="1"/>
          <p:nvPr/>
        </p:nvSpPr>
        <p:spPr>
          <a:xfrm>
            <a:off x="2049695" y="5477636"/>
            <a:ext cx="4993739" cy="369332"/>
          </a:xfrm>
          <a:prstGeom prst="rect">
            <a:avLst/>
          </a:prstGeom>
          <a:noFill/>
        </p:spPr>
        <p:txBody>
          <a:bodyPr wrap="none" rtlCol="0">
            <a:spAutoFit/>
          </a:bodyPr>
          <a:lstStyle/>
          <a:p>
            <a:r>
              <a:rPr lang="en-US" dirty="0" smtClean="0">
                <a:solidFill>
                  <a:srgbClr val="686868"/>
                </a:solidFill>
              </a:rPr>
              <a:t>*Note: At least one of these artifacts is required</a:t>
            </a:r>
          </a:p>
        </p:txBody>
      </p:sp>
      <p:sp>
        <p:nvSpPr>
          <p:cNvPr id="4" name="Slide Number Placeholder 3"/>
          <p:cNvSpPr>
            <a:spLocks noGrp="1"/>
          </p:cNvSpPr>
          <p:nvPr>
            <p:ph type="sldNum" sz="quarter" idx="4"/>
          </p:nvPr>
        </p:nvSpPr>
        <p:spPr/>
        <p:txBody>
          <a:bodyPr/>
          <a:lstStyle/>
          <a:p>
            <a:fld id="{6E6030FC-FB78-5E4D-92EA-5D9433591EA9}" type="slidenum">
              <a:rPr lang="en-US" smtClean="0"/>
              <a:pPr/>
              <a:t>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smtClean="0">
                <a:solidFill>
                  <a:srgbClr val="686868"/>
                </a:solidFill>
              </a:rPr>
              <a:t>The rules contained within the NDR can be grouped by category:</a:t>
            </a:r>
          </a:p>
          <a:p>
            <a:endParaRPr lang="en-US" dirty="0">
              <a:solidFill>
                <a:srgbClr val="686868"/>
              </a:solidFill>
            </a:endParaRPr>
          </a:p>
        </p:txBody>
      </p:sp>
      <p:sp>
        <p:nvSpPr>
          <p:cNvPr id="45059" name="Title 2"/>
          <p:cNvSpPr>
            <a:spLocks noGrp="1"/>
          </p:cNvSpPr>
          <p:nvPr>
            <p:ph type="title"/>
          </p:nvPr>
        </p:nvSpPr>
        <p:spPr/>
        <p:txBody>
          <a:bodyPr/>
          <a:lstStyle/>
          <a:p>
            <a:r>
              <a:rPr lang="en-US" smtClean="0"/>
              <a:t>NIEM NDR Categories</a:t>
            </a:r>
          </a:p>
        </p:txBody>
      </p:sp>
      <p:sp>
        <p:nvSpPr>
          <p:cNvPr id="19" name="Rounded Rectangle 18"/>
          <p:cNvSpPr/>
          <p:nvPr/>
        </p:nvSpPr>
        <p:spPr bwMode="auto">
          <a:xfrm>
            <a:off x="409575" y="18288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Relation to Standards</a:t>
            </a:r>
          </a:p>
        </p:txBody>
      </p:sp>
      <p:sp>
        <p:nvSpPr>
          <p:cNvPr id="20" name="Rounded Rectangle 19"/>
          <p:cNvSpPr/>
          <p:nvPr/>
        </p:nvSpPr>
        <p:spPr bwMode="auto">
          <a:xfrm>
            <a:off x="2071689" y="182880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Specifies the standards and specifications to which NIEM conforms</a:t>
            </a:r>
          </a:p>
        </p:txBody>
      </p:sp>
      <p:sp>
        <p:nvSpPr>
          <p:cNvPr id="21" name="Rounded Rectangle 20"/>
          <p:cNvSpPr/>
          <p:nvPr/>
        </p:nvSpPr>
        <p:spPr bwMode="auto">
          <a:xfrm>
            <a:off x="409575" y="2649583"/>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XML Schema Design Rules</a:t>
            </a:r>
          </a:p>
        </p:txBody>
      </p:sp>
      <p:sp>
        <p:nvSpPr>
          <p:cNvPr id="22" name="Rounded Rectangle 21"/>
          <p:cNvSpPr/>
          <p:nvPr/>
        </p:nvSpPr>
        <p:spPr bwMode="auto">
          <a:xfrm>
            <a:off x="2071689" y="264392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Establishes rules for the use of XML </a:t>
            </a:r>
            <a:r>
              <a:rPr lang="en-US" sz="1600" dirty="0" smtClean="0">
                <a:solidFill>
                  <a:srgbClr val="686868"/>
                </a:solidFill>
                <a:latin typeface="Arial" pitchFamily="34" charset="0"/>
                <a:cs typeface="Arial" pitchFamily="34" charset="0"/>
              </a:rPr>
              <a:t>schema </a:t>
            </a:r>
            <a:r>
              <a:rPr lang="en-US" sz="1600" dirty="0">
                <a:solidFill>
                  <a:srgbClr val="686868"/>
                </a:solidFill>
                <a:latin typeface="Arial" pitchFamily="34" charset="0"/>
                <a:cs typeface="Arial" pitchFamily="34" charset="0"/>
              </a:rPr>
              <a:t>constructs within NIEM-conformant schemas</a:t>
            </a:r>
          </a:p>
        </p:txBody>
      </p:sp>
      <p:sp>
        <p:nvSpPr>
          <p:cNvPr id="23" name="Rounded Rectangle 22"/>
          <p:cNvSpPr/>
          <p:nvPr/>
        </p:nvSpPr>
        <p:spPr bwMode="auto">
          <a:xfrm>
            <a:off x="409575" y="3493446"/>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Modeling Rules</a:t>
            </a:r>
          </a:p>
        </p:txBody>
      </p:sp>
      <p:sp>
        <p:nvSpPr>
          <p:cNvPr id="24" name="Rounded Rectangle 23"/>
          <p:cNvSpPr/>
          <p:nvPr/>
        </p:nvSpPr>
        <p:spPr bwMode="auto">
          <a:xfrm>
            <a:off x="2071689" y="348212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Defines rules for modeling real-world concepts in NIEM and how to structure data to realize these concepts</a:t>
            </a:r>
          </a:p>
        </p:txBody>
      </p:sp>
      <p:sp>
        <p:nvSpPr>
          <p:cNvPr id="25" name="Rounded Rectangle 24"/>
          <p:cNvSpPr/>
          <p:nvPr/>
        </p:nvSpPr>
        <p:spPr bwMode="auto">
          <a:xfrm>
            <a:off x="409575" y="43373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XML Instance Rules</a:t>
            </a:r>
          </a:p>
        </p:txBody>
      </p:sp>
      <p:sp>
        <p:nvSpPr>
          <p:cNvPr id="26" name="Rounded Rectangle 25"/>
          <p:cNvSpPr/>
          <p:nvPr/>
        </p:nvSpPr>
        <p:spPr bwMode="auto">
          <a:xfrm>
            <a:off x="2071689" y="434340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Specifies rules for XML instances and how instances should be constructed</a:t>
            </a:r>
          </a:p>
        </p:txBody>
      </p:sp>
      <p:sp>
        <p:nvSpPr>
          <p:cNvPr id="27" name="Rounded Rectangle 26"/>
          <p:cNvSpPr/>
          <p:nvPr/>
        </p:nvSpPr>
        <p:spPr bwMode="auto">
          <a:xfrm>
            <a:off x="409575" y="5181173"/>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Naming Rules</a:t>
            </a:r>
          </a:p>
        </p:txBody>
      </p:sp>
      <p:sp>
        <p:nvSpPr>
          <p:cNvPr id="28" name="Rounded Rectangle 27"/>
          <p:cNvSpPr/>
          <p:nvPr/>
        </p:nvSpPr>
        <p:spPr bwMode="auto">
          <a:xfrm>
            <a:off x="2071689" y="5181173"/>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Outlines the rules used to create names for NIEM data components</a:t>
            </a: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3" name="Straight Connector 32"/>
          <p:cNvCxnSpPr/>
          <p:nvPr/>
        </p:nvCxnSpPr>
        <p:spPr>
          <a:xfrm>
            <a:off x="457200" y="25615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457200" y="33997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457200" y="42125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457200" y="50761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4"/>
          </p:nvPr>
        </p:nvSpPr>
        <p:spPr/>
        <p:txBody>
          <a:bodyPr/>
          <a:lstStyle/>
          <a:p>
            <a:fld id="{6E6030FC-FB78-5E4D-92EA-5D9433591EA9}" type="slidenum">
              <a:rPr lang="en-US" smtClean="0"/>
              <a:pPr/>
              <a:t>50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Content Placeholder 1"/>
          <p:cNvSpPr>
            <a:spLocks noGrp="1"/>
          </p:cNvSpPr>
          <p:nvPr>
            <p:ph idx="1"/>
          </p:nvPr>
        </p:nvSpPr>
        <p:spPr/>
        <p:txBody>
          <a:bodyPr/>
          <a:lstStyle/>
          <a:p>
            <a:pPr marL="0" indent="0">
              <a:buNone/>
            </a:pPr>
            <a:r>
              <a:rPr lang="en-US" dirty="0" smtClean="0">
                <a:solidFill>
                  <a:schemeClr val="tx1"/>
                </a:solidFill>
              </a:rPr>
              <a:t>NIEM NDR defines specific rules for naming XML objects which are based on guidelines defined in the existing ISO 11179 standard. This standard allows elements to retain some semantic meaning even when viewed with neither context nor definition. The rules are composed of English usage, character usage, character case, use of acronyms and abbreviations, word forms, etc.</a:t>
            </a:r>
          </a:p>
          <a:p>
            <a:pPr marL="0" indent="0">
              <a:buNone/>
            </a:pPr>
            <a:endParaRPr lang="en-US" b="1" dirty="0" smtClean="0">
              <a:solidFill>
                <a:schemeClr val="tx2"/>
              </a:solidFill>
            </a:endParaRPr>
          </a:p>
          <a:p>
            <a:pPr marL="0" indent="0">
              <a:buNone/>
            </a:pPr>
            <a:r>
              <a:rPr lang="en-US" b="1" dirty="0" smtClean="0">
                <a:solidFill>
                  <a:schemeClr val="tx2"/>
                </a:solidFill>
              </a:rPr>
              <a:t>Following NIEM’s Naming Conventions…</a:t>
            </a:r>
          </a:p>
        </p:txBody>
      </p:sp>
      <p:sp>
        <p:nvSpPr>
          <p:cNvPr id="46083" name="Title 2"/>
          <p:cNvSpPr>
            <a:spLocks noGrp="1"/>
          </p:cNvSpPr>
          <p:nvPr>
            <p:ph type="title"/>
          </p:nvPr>
        </p:nvSpPr>
        <p:spPr/>
        <p:txBody>
          <a:bodyPr/>
          <a:lstStyle/>
          <a:p>
            <a:r>
              <a:rPr lang="en-US" smtClean="0"/>
              <a:t>Naming Conventions in NIEM</a:t>
            </a:r>
          </a:p>
        </p:txBody>
      </p:sp>
      <p:sp>
        <p:nvSpPr>
          <p:cNvPr id="9" name="Rounded Rectangle 8"/>
          <p:cNvSpPr/>
          <p:nvPr/>
        </p:nvSpPr>
        <p:spPr>
          <a:xfrm>
            <a:off x="672935" y="3929742"/>
            <a:ext cx="3770416" cy="921083"/>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Improves consistency of names for XML elements and types by restricting characters, terms, and syntax </a:t>
            </a:r>
          </a:p>
        </p:txBody>
      </p:sp>
      <p:sp>
        <p:nvSpPr>
          <p:cNvPr id="11" name="Rounded Rectangle 10"/>
          <p:cNvSpPr/>
          <p:nvPr/>
        </p:nvSpPr>
        <p:spPr>
          <a:xfrm>
            <a:off x="4553224" y="3921080"/>
            <a:ext cx="3657600" cy="914402"/>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Improves the readability of XML object names</a:t>
            </a:r>
          </a:p>
        </p:txBody>
      </p:sp>
      <p:sp>
        <p:nvSpPr>
          <p:cNvPr id="12" name="Rounded Rectangle 11"/>
          <p:cNvSpPr/>
          <p:nvPr/>
        </p:nvSpPr>
        <p:spPr>
          <a:xfrm>
            <a:off x="709551" y="4974971"/>
            <a:ext cx="3733800" cy="975883"/>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Facilitates the use of XML parsers to extract individual terms that compose names</a:t>
            </a:r>
          </a:p>
        </p:txBody>
      </p:sp>
      <p:sp>
        <p:nvSpPr>
          <p:cNvPr id="13" name="Rounded Rectangle 12"/>
          <p:cNvSpPr/>
          <p:nvPr/>
        </p:nvSpPr>
        <p:spPr>
          <a:xfrm>
            <a:off x="4564110" y="4974970"/>
            <a:ext cx="3657600" cy="98318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Facilitates the development of automated tasks associated with dictionary maintenance</a:t>
            </a:r>
          </a:p>
        </p:txBody>
      </p:sp>
      <p:grpSp>
        <p:nvGrpSpPr>
          <p:cNvPr id="10" name="Group 9"/>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51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4069" y="945147"/>
            <a:ext cx="8362731" cy="4771606"/>
          </a:xfrm>
        </p:spPr>
        <p:txBody>
          <a:bodyPr/>
          <a:lstStyle/>
          <a:p>
            <a:pPr marL="0" indent="0">
              <a:buNone/>
            </a:pPr>
            <a:r>
              <a:rPr lang="en-US" dirty="0" smtClean="0">
                <a:solidFill>
                  <a:schemeClr val="tx1"/>
                </a:solidFill>
              </a:rPr>
              <a:t>In general, NIEM naming conventions…</a:t>
            </a:r>
          </a:p>
          <a:p>
            <a:pPr marL="342900" indent="-342900">
              <a:buFont typeface="Arial"/>
              <a:buChar char="•"/>
            </a:pPr>
            <a:r>
              <a:rPr lang="en-US" dirty="0" smtClean="0">
                <a:solidFill>
                  <a:schemeClr val="tx1"/>
                </a:solidFill>
              </a:rPr>
              <a:t>Must use </a:t>
            </a:r>
            <a:r>
              <a:rPr lang="en-US" b="1" dirty="0" err="1" smtClean="0">
                <a:solidFill>
                  <a:schemeClr val="tx1"/>
                </a:solidFill>
              </a:rPr>
              <a:t>U</a:t>
            </a:r>
            <a:r>
              <a:rPr lang="en-US" dirty="0" err="1" smtClean="0">
                <a:solidFill>
                  <a:schemeClr val="tx1"/>
                </a:solidFill>
              </a:rPr>
              <a:t>pper</a:t>
            </a:r>
            <a:r>
              <a:rPr lang="en-US" b="1" dirty="0" err="1" smtClean="0">
                <a:solidFill>
                  <a:schemeClr val="tx1"/>
                </a:solidFill>
              </a:rPr>
              <a:t>C</a:t>
            </a:r>
            <a:r>
              <a:rPr lang="en-US" dirty="0" err="1" smtClean="0">
                <a:solidFill>
                  <a:schemeClr val="tx1"/>
                </a:solidFill>
              </a:rPr>
              <a:t>amel</a:t>
            </a:r>
            <a:r>
              <a:rPr lang="en-US" b="1" dirty="0" err="1" smtClean="0">
                <a:solidFill>
                  <a:schemeClr val="tx1"/>
                </a:solidFill>
              </a:rPr>
              <a:t>C</a:t>
            </a:r>
            <a:r>
              <a:rPr lang="en-US" dirty="0" err="1" smtClean="0">
                <a:solidFill>
                  <a:schemeClr val="tx1"/>
                </a:solidFill>
              </a:rPr>
              <a:t>ase</a:t>
            </a:r>
            <a:r>
              <a:rPr lang="en-US" dirty="0" smtClean="0">
                <a:solidFill>
                  <a:schemeClr val="tx1"/>
                </a:solidFill>
              </a:rPr>
              <a:t> format for element names and </a:t>
            </a:r>
            <a:r>
              <a:rPr lang="en-US" b="1" dirty="0" err="1" smtClean="0">
                <a:solidFill>
                  <a:schemeClr val="tx1"/>
                </a:solidFill>
              </a:rPr>
              <a:t>l</a:t>
            </a:r>
            <a:r>
              <a:rPr lang="en-US" dirty="0" err="1" smtClean="0">
                <a:solidFill>
                  <a:schemeClr val="tx1"/>
                </a:solidFill>
              </a:rPr>
              <a:t>ower</a:t>
            </a:r>
            <a:r>
              <a:rPr lang="en-US" b="1" dirty="0" err="1">
                <a:solidFill>
                  <a:schemeClr val="tx1"/>
                </a:solidFill>
              </a:rPr>
              <a:t>c</a:t>
            </a:r>
            <a:r>
              <a:rPr lang="en-US" dirty="0" err="1" smtClean="0">
                <a:solidFill>
                  <a:schemeClr val="tx1"/>
                </a:solidFill>
              </a:rPr>
              <a:t>amel</a:t>
            </a:r>
            <a:r>
              <a:rPr lang="en-US" b="1" dirty="0" err="1" smtClean="0">
                <a:solidFill>
                  <a:schemeClr val="tx1"/>
                </a:solidFill>
              </a:rPr>
              <a:t>c</a:t>
            </a:r>
            <a:r>
              <a:rPr lang="en-US" dirty="0" err="1" smtClean="0">
                <a:solidFill>
                  <a:schemeClr val="tx1"/>
                </a:solidFill>
              </a:rPr>
              <a:t>ase</a:t>
            </a:r>
            <a:r>
              <a:rPr lang="en-US" dirty="0" smtClean="0">
                <a:solidFill>
                  <a:schemeClr val="tx1"/>
                </a:solidFill>
              </a:rPr>
              <a:t> for attribute names</a:t>
            </a:r>
          </a:p>
          <a:p>
            <a:pPr marL="342900" indent="-342900">
              <a:buFont typeface="Arial"/>
              <a:buChar char="•"/>
            </a:pPr>
            <a:r>
              <a:rPr lang="en-US" dirty="0" smtClean="0">
                <a:solidFill>
                  <a:schemeClr val="tx1"/>
                </a:solidFill>
              </a:rPr>
              <a:t>Can contain letters, numbers, and other specified characters</a:t>
            </a:r>
          </a:p>
          <a:p>
            <a:pPr marL="342900" indent="-342900">
              <a:buFont typeface="Arial"/>
              <a:buChar char="•"/>
            </a:pPr>
            <a:r>
              <a:rPr lang="en-US" dirty="0" smtClean="0">
                <a:solidFill>
                  <a:schemeClr val="tx1"/>
                </a:solidFill>
              </a:rPr>
              <a:t>Use English language words only; limited acronyms and abbreviations</a:t>
            </a:r>
          </a:p>
        </p:txBody>
      </p:sp>
      <p:sp>
        <p:nvSpPr>
          <p:cNvPr id="47107" name="Title 2"/>
          <p:cNvSpPr>
            <a:spLocks noGrp="1"/>
          </p:cNvSpPr>
          <p:nvPr>
            <p:ph type="title"/>
          </p:nvPr>
        </p:nvSpPr>
        <p:spPr/>
        <p:txBody>
          <a:bodyPr/>
          <a:lstStyle/>
          <a:p>
            <a:r>
              <a:rPr lang="en-US" smtClean="0"/>
              <a:t>Naming Conventions in Practice</a:t>
            </a:r>
          </a:p>
        </p:txBody>
      </p:sp>
      <p:sp>
        <p:nvSpPr>
          <p:cNvPr id="5" name="TextBox 4"/>
          <p:cNvSpPr txBox="1"/>
          <p:nvPr/>
        </p:nvSpPr>
        <p:spPr>
          <a:xfrm>
            <a:off x="2149475" y="4348163"/>
            <a:ext cx="5546725" cy="523875"/>
          </a:xfrm>
          <a:prstGeom prst="rect">
            <a:avLst/>
          </a:prstGeom>
          <a:noFill/>
        </p:spPr>
        <p:txBody>
          <a:bodyPr anchor="ctr">
            <a:spAutoFit/>
          </a:bodyPr>
          <a:lstStyle/>
          <a:p>
            <a:pPr algn="ctr" fontAlgn="auto">
              <a:spcBef>
                <a:spcPts val="0"/>
              </a:spcBef>
              <a:spcAft>
                <a:spcPts val="0"/>
              </a:spcAft>
              <a:defRPr/>
            </a:pPr>
            <a:r>
              <a:rPr lang="en-US" sz="2800" b="1" dirty="0" err="1">
                <a:solidFill>
                  <a:schemeClr val="accent2"/>
                </a:solidFill>
              </a:rPr>
              <a:t>nc:</a:t>
            </a:r>
            <a:r>
              <a:rPr lang="en-US" sz="2800" b="1" dirty="0" err="1">
                <a:solidFill>
                  <a:schemeClr val="tx2"/>
                </a:solidFill>
              </a:rPr>
              <a:t>Disposition</a:t>
            </a:r>
            <a:r>
              <a:rPr lang="en-US" sz="2800" b="1" dirty="0" err="1">
                <a:solidFill>
                  <a:schemeClr val="accent1"/>
                </a:solidFill>
              </a:rPr>
              <a:t>Description</a:t>
            </a:r>
            <a:r>
              <a:rPr lang="en-US" sz="2800" b="1" dirty="0" err="1">
                <a:solidFill>
                  <a:schemeClr val="accent3"/>
                </a:solidFill>
              </a:rPr>
              <a:t>Te</a:t>
            </a:r>
            <a:r>
              <a:rPr lang="en-US" sz="2800" b="1" dirty="0" err="1">
                <a:solidFill>
                  <a:srgbClr val="9BBB59"/>
                </a:solidFill>
              </a:rPr>
              <a:t>xt</a:t>
            </a:r>
            <a:endParaRPr lang="en-US" sz="2800" b="1" dirty="0">
              <a:solidFill>
                <a:schemeClr val="accent5"/>
              </a:solidFill>
            </a:endParaRPr>
          </a:p>
        </p:txBody>
      </p:sp>
      <p:sp>
        <p:nvSpPr>
          <p:cNvPr id="8" name="Left Brace 7"/>
          <p:cNvSpPr/>
          <p:nvPr/>
        </p:nvSpPr>
        <p:spPr>
          <a:xfrm rot="16200000">
            <a:off x="5638800" y="4038600"/>
            <a:ext cx="304800" cy="1828800"/>
          </a:xfrm>
          <a:prstGeom prst="leftBrac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7" name="Right Brace 6"/>
          <p:cNvSpPr/>
          <p:nvPr/>
        </p:nvSpPr>
        <p:spPr>
          <a:xfrm rot="16200000">
            <a:off x="3748881" y="3291682"/>
            <a:ext cx="274637" cy="1981200"/>
          </a:xfrm>
          <a:prstGeom prst="rightBrace">
            <a:avLst>
              <a:gd name="adj1" fmla="val 8333"/>
              <a:gd name="adj2" fmla="val 73077"/>
            </a:avLst>
          </a:prstGeom>
          <a:ln w="28575">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9" name="Left Brace 8"/>
          <p:cNvSpPr/>
          <p:nvPr/>
        </p:nvSpPr>
        <p:spPr>
          <a:xfrm rot="5400000">
            <a:off x="6949281" y="3947319"/>
            <a:ext cx="274638" cy="762000"/>
          </a:xfrm>
          <a:prstGeom prst="leftBrace">
            <a:avLst>
              <a:gd name="adj1" fmla="val 8333"/>
              <a:gd name="adj2" fmla="val 18333"/>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16" name="Rounded Rectangle 15"/>
          <p:cNvSpPr/>
          <p:nvPr/>
        </p:nvSpPr>
        <p:spPr>
          <a:xfrm>
            <a:off x="902071" y="3352801"/>
            <a:ext cx="3770416" cy="780421"/>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Object class terms must consist of a category, such as activity or entity (e.g. arrest or vehicle, respectively)</a:t>
            </a:r>
          </a:p>
        </p:txBody>
      </p:sp>
      <p:sp>
        <p:nvSpPr>
          <p:cNvPr id="17" name="Rounded Rectangle 16"/>
          <p:cNvSpPr/>
          <p:nvPr/>
        </p:nvSpPr>
        <p:spPr>
          <a:xfrm>
            <a:off x="571500" y="5138739"/>
            <a:ext cx="3238501" cy="855662"/>
          </a:xfrm>
          <a:prstGeom prst="roundRect">
            <a:avLst/>
          </a:prstGeom>
          <a:gradFill flip="none" rotWithShape="1">
            <a:gsLst>
              <a:gs pos="0">
                <a:schemeClr val="accent2">
                  <a:lumMod val="50000"/>
                </a:schemeClr>
              </a:gs>
              <a:gs pos="100000">
                <a:schemeClr val="accent2"/>
              </a:gs>
            </a:gsLst>
            <a:lin ang="16200000" scaled="0"/>
            <a:tileRect/>
          </a:gradFill>
          <a:ln>
            <a:solidFill>
              <a:schemeClr val="accent2">
                <a:lumMod val="40000"/>
                <a:lumOff val="60000"/>
              </a:schemeClr>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Data object names within NIEM always start with a namespace prefix</a:t>
            </a:r>
          </a:p>
        </p:txBody>
      </p:sp>
      <p:sp>
        <p:nvSpPr>
          <p:cNvPr id="19" name="Left Brace 18"/>
          <p:cNvSpPr/>
          <p:nvPr/>
        </p:nvSpPr>
        <p:spPr>
          <a:xfrm rot="16200000">
            <a:off x="2405743" y="4712996"/>
            <a:ext cx="304800" cy="505733"/>
          </a:xfrm>
          <a:prstGeom prst="leftBrac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20" name="Rounded Rectangle 19"/>
          <p:cNvSpPr/>
          <p:nvPr/>
        </p:nvSpPr>
        <p:spPr>
          <a:xfrm>
            <a:off x="4883253" y="3352800"/>
            <a:ext cx="3770416" cy="780421"/>
          </a:xfrm>
          <a:prstGeom prst="roundRect">
            <a:avLst/>
          </a:prstGeom>
          <a:gradFill flip="none" rotWithShape="1">
            <a:gsLst>
              <a:gs pos="0">
                <a:schemeClr val="accent3">
                  <a:lumMod val="50000"/>
                </a:schemeClr>
              </a:gs>
              <a:gs pos="100000">
                <a:schemeClr val="accent3"/>
              </a:gs>
            </a:gsLst>
            <a:lin ang="16200000" scaled="0"/>
            <a:tileRect/>
          </a:gradFill>
          <a:ln>
            <a:solidFill>
              <a:schemeClr val="accent3">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Representation terms indicate the format of the data (e.g., code, quantity, date, text, etc.)</a:t>
            </a:r>
          </a:p>
        </p:txBody>
      </p:sp>
      <p:sp>
        <p:nvSpPr>
          <p:cNvPr id="22" name="Rounded Rectangle 21"/>
          <p:cNvSpPr/>
          <p:nvPr/>
        </p:nvSpPr>
        <p:spPr>
          <a:xfrm>
            <a:off x="3935664" y="5138739"/>
            <a:ext cx="3874836" cy="855662"/>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dk1"/>
          </a:lnRef>
          <a:fillRef idx="3">
            <a:schemeClr val="dk1"/>
          </a:fillRef>
          <a:effectRef idx="2">
            <a:schemeClr val="dk1"/>
          </a:effectRef>
          <a:fontRef idx="minor">
            <a:schemeClr val="lt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Property terms need to describe or represent the central meaning of the data object</a:t>
            </a:r>
          </a:p>
        </p:txBody>
      </p:sp>
      <p:grpSp>
        <p:nvGrpSpPr>
          <p:cNvPr id="14" name="Group 13"/>
          <p:cNvGrpSpPr/>
          <p:nvPr/>
        </p:nvGrpSpPr>
        <p:grpSpPr>
          <a:xfrm>
            <a:off x="7407343" y="730894"/>
            <a:ext cx="1235427" cy="143483"/>
            <a:chOff x="7407343" y="730894"/>
            <a:chExt cx="1235427" cy="143483"/>
          </a:xfrm>
        </p:grpSpPr>
        <p:cxnSp>
          <p:nvCxnSpPr>
            <p:cNvPr id="15" name="Straight Connector 14"/>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52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1219200"/>
            <a:ext cx="8305800" cy="707886"/>
          </a:xfrm>
          <a:prstGeom prst="rect">
            <a:avLst/>
          </a:prstGeom>
        </p:spPr>
        <p:txBody>
          <a:bodyPr wrap="square">
            <a:spAutoFit/>
          </a:bodyPr>
          <a:lstStyle/>
          <a:p>
            <a:pPr marL="0" indent="0" fontAlgn="auto">
              <a:spcBef>
                <a:spcPts val="0"/>
              </a:spcBef>
              <a:spcAft>
                <a:spcPts val="400"/>
              </a:spcAft>
              <a:buFont typeface="Wingdings" pitchFamily="2" charset="2"/>
              <a:buNone/>
              <a:defRPr/>
            </a:pPr>
            <a:r>
              <a:rPr lang="en-US" sz="2000" dirty="0" smtClean="0">
                <a:solidFill>
                  <a:schemeClr val="tx2"/>
                </a:solidFill>
              </a:rPr>
              <a:t>True or False: NIEM </a:t>
            </a:r>
            <a:r>
              <a:rPr lang="en-US" sz="2000" dirty="0">
                <a:solidFill>
                  <a:schemeClr val="tx2"/>
                </a:solidFill>
              </a:rPr>
              <a:t>naming </a:t>
            </a:r>
            <a:r>
              <a:rPr lang="en-US" sz="2000" dirty="0" smtClean="0">
                <a:solidFill>
                  <a:schemeClr val="tx2"/>
                </a:solidFill>
              </a:rPr>
              <a:t>rules require </a:t>
            </a:r>
            <a:r>
              <a:rPr lang="en-US" sz="2000" b="1" u="sng" dirty="0" err="1" smtClean="0">
                <a:solidFill>
                  <a:schemeClr val="tx2"/>
                </a:solidFill>
              </a:rPr>
              <a:t>U</a:t>
            </a:r>
            <a:r>
              <a:rPr lang="en-US" sz="2000" dirty="0" err="1" smtClean="0">
                <a:solidFill>
                  <a:schemeClr val="tx2"/>
                </a:solidFill>
              </a:rPr>
              <a:t>pper</a:t>
            </a:r>
            <a:r>
              <a:rPr lang="en-US" sz="2000" b="1" u="sng" dirty="0" err="1" smtClean="0">
                <a:solidFill>
                  <a:schemeClr val="tx2"/>
                </a:solidFill>
              </a:rPr>
              <a:t>C</a:t>
            </a:r>
            <a:r>
              <a:rPr lang="en-US" sz="2000" dirty="0" err="1" smtClean="0">
                <a:solidFill>
                  <a:schemeClr val="tx2"/>
                </a:solidFill>
              </a:rPr>
              <a:t>amel</a:t>
            </a:r>
            <a:r>
              <a:rPr lang="en-US" sz="2000" b="1" u="sng" dirty="0" err="1" smtClean="0">
                <a:solidFill>
                  <a:schemeClr val="tx2"/>
                </a:solidFill>
              </a:rPr>
              <a:t>C</a:t>
            </a:r>
            <a:r>
              <a:rPr lang="en-US" sz="2000" dirty="0" err="1" smtClean="0">
                <a:solidFill>
                  <a:schemeClr val="tx2"/>
                </a:solidFill>
              </a:rPr>
              <a:t>ase</a:t>
            </a:r>
            <a:r>
              <a:rPr lang="en-US" sz="2000" dirty="0" smtClean="0">
                <a:solidFill>
                  <a:schemeClr val="tx2"/>
                </a:solidFill>
              </a:rPr>
              <a:t> </a:t>
            </a:r>
            <a:r>
              <a:rPr lang="en-US" sz="2000" dirty="0">
                <a:solidFill>
                  <a:schemeClr val="tx2"/>
                </a:solidFill>
              </a:rPr>
              <a:t>format for element names and </a:t>
            </a:r>
            <a:r>
              <a:rPr lang="en-US" sz="2000" b="1" u="sng" dirty="0" err="1" smtClean="0">
                <a:solidFill>
                  <a:schemeClr val="tx2"/>
                </a:solidFill>
              </a:rPr>
              <a:t>l</a:t>
            </a:r>
            <a:r>
              <a:rPr lang="en-US" sz="2000" dirty="0" err="1" smtClean="0">
                <a:solidFill>
                  <a:schemeClr val="tx2"/>
                </a:solidFill>
              </a:rPr>
              <a:t>ower</a:t>
            </a:r>
            <a:r>
              <a:rPr lang="en-US" sz="2000" b="1" u="sng" dirty="0" err="1" smtClean="0">
                <a:solidFill>
                  <a:schemeClr val="tx2"/>
                </a:solidFill>
              </a:rPr>
              <a:t>c</a:t>
            </a:r>
            <a:r>
              <a:rPr lang="en-US" sz="2000" dirty="0" err="1" smtClean="0">
                <a:solidFill>
                  <a:schemeClr val="tx2"/>
                </a:solidFill>
              </a:rPr>
              <a:t>amel</a:t>
            </a:r>
            <a:r>
              <a:rPr lang="en-US" sz="2000" b="1" u="sng" dirty="0" err="1">
                <a:solidFill>
                  <a:schemeClr val="tx2"/>
                </a:solidFill>
              </a:rPr>
              <a:t>c</a:t>
            </a:r>
            <a:r>
              <a:rPr lang="en-US" sz="2000" dirty="0" err="1" smtClean="0">
                <a:solidFill>
                  <a:schemeClr val="tx2"/>
                </a:solidFill>
              </a:rPr>
              <a:t>ase</a:t>
            </a:r>
            <a:r>
              <a:rPr lang="en-US" sz="2000" dirty="0" smtClean="0">
                <a:solidFill>
                  <a:schemeClr val="tx2"/>
                </a:solidFill>
              </a:rPr>
              <a:t> </a:t>
            </a:r>
            <a:r>
              <a:rPr lang="en-US" sz="2000" dirty="0">
                <a:solidFill>
                  <a:schemeClr val="tx2"/>
                </a:solidFill>
              </a:rPr>
              <a:t>for attribute </a:t>
            </a:r>
            <a:r>
              <a:rPr lang="en-US" sz="2000" dirty="0" smtClean="0">
                <a:solidFill>
                  <a:schemeClr val="tx2"/>
                </a:solidFill>
              </a:rPr>
              <a:t>names.</a:t>
            </a:r>
          </a:p>
        </p:txBody>
      </p:sp>
      <p:sp>
        <p:nvSpPr>
          <p:cNvPr id="4" name="Text Box 3"/>
          <p:cNvSpPr txBox="1">
            <a:spLocks noChangeArrowheads="1"/>
          </p:cNvSpPr>
          <p:nvPr/>
        </p:nvSpPr>
        <p:spPr bwMode="auto">
          <a:xfrm>
            <a:off x="1390650" y="3008802"/>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True</a:t>
            </a:r>
          </a:p>
        </p:txBody>
      </p:sp>
      <p:sp>
        <p:nvSpPr>
          <p:cNvPr id="5" name="Text Box 4"/>
          <p:cNvSpPr txBox="1">
            <a:spLocks noChangeArrowheads="1"/>
          </p:cNvSpPr>
          <p:nvPr/>
        </p:nvSpPr>
        <p:spPr bwMode="auto">
          <a:xfrm>
            <a:off x="1390650" y="3562290"/>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False</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4" name="Title 2"/>
          <p:cNvSpPr txBox="1">
            <a:spLocks/>
          </p:cNvSpPr>
          <p:nvPr/>
        </p:nvSpPr>
        <p:spPr>
          <a:xfrm>
            <a:off x="2126887" y="131380"/>
            <a:ext cx="4985113" cy="472966"/>
          </a:xfrm>
          <a:prstGeom prst="rect">
            <a:avLst/>
          </a:prstGeom>
          <a:ln/>
        </p:spPr>
        <p:txBody>
          <a:bodyPr vert="horz" lIns="91440" tIns="45720" rIns="91440" bIns="45720" rtlCol="0" anchor="ctr">
            <a:normAutofit fontScale="77500" lnSpcReduction="2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3.2 - Knowledge Check 1</a:t>
            </a:r>
          </a:p>
        </p:txBody>
      </p:sp>
      <p:sp>
        <p:nvSpPr>
          <p:cNvPr id="25" name="Oval 24"/>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26" name="Picture 25"/>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6" name="Slide Number Placeholder 5"/>
          <p:cNvSpPr>
            <a:spLocks noGrp="1"/>
          </p:cNvSpPr>
          <p:nvPr>
            <p:ph type="sldNum" sz="quarter" idx="4"/>
          </p:nvPr>
        </p:nvSpPr>
        <p:spPr/>
        <p:txBody>
          <a:bodyPr/>
          <a:lstStyle/>
          <a:p>
            <a:fld id="{6E6030FC-FB78-5E4D-92EA-5D9433591EA9}" type="slidenum">
              <a:rPr lang="en-US" smtClean="0"/>
              <a:pPr/>
              <a:t>53</a:t>
            </a:fld>
            <a:endParaRPr lang="en-US" dirty="0"/>
          </a:p>
        </p:txBody>
      </p:sp>
      <p:grpSp>
        <p:nvGrpSpPr>
          <p:cNvPr id="27" name="Group 26"/>
          <p:cNvGrpSpPr/>
          <p:nvPr/>
        </p:nvGrpSpPr>
        <p:grpSpPr>
          <a:xfrm>
            <a:off x="914400" y="2974139"/>
            <a:ext cx="361950" cy="355338"/>
            <a:chOff x="914400" y="2974139"/>
            <a:chExt cx="361950" cy="355338"/>
          </a:xfrm>
        </p:grpSpPr>
        <p:sp>
          <p:nvSpPr>
            <p:cNvPr id="28"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9" name="Picture 28"/>
            <p:cNvPicPr>
              <a:picLocks noChangeAspect="1"/>
            </p:cNvPicPr>
            <p:nvPr/>
          </p:nvPicPr>
          <p:blipFill>
            <a:blip r:embed="rId4"/>
            <a:stretch>
              <a:fillRect/>
            </a:stretch>
          </p:blipFill>
          <p:spPr>
            <a:xfrm>
              <a:off x="958850" y="2974139"/>
              <a:ext cx="317500" cy="334211"/>
            </a:xfrm>
            <a:prstGeom prst="rect">
              <a:avLst/>
            </a:prstGeom>
          </p:spPr>
        </p:pic>
      </p:grpSp>
      <p:grpSp>
        <p:nvGrpSpPr>
          <p:cNvPr id="30" name="Group 29"/>
          <p:cNvGrpSpPr/>
          <p:nvPr/>
        </p:nvGrpSpPr>
        <p:grpSpPr>
          <a:xfrm>
            <a:off x="914400" y="3633470"/>
            <a:ext cx="304800" cy="265430"/>
            <a:chOff x="914400" y="3633470"/>
            <a:chExt cx="304800" cy="265430"/>
          </a:xfrm>
        </p:grpSpPr>
        <p:sp>
          <p:nvSpPr>
            <p:cNvPr id="31"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2" name="Picture 31"/>
            <p:cNvPicPr>
              <a:picLocks noChangeAspect="1"/>
            </p:cNvPicPr>
            <p:nvPr/>
          </p:nvPicPr>
          <p:blipFill>
            <a:blip r:embed="rId5"/>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18455168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7" name="Title 2"/>
          <p:cNvSpPr>
            <a:spLocks noGrp="1"/>
          </p:cNvSpPr>
          <p:nvPr>
            <p:ph type="title"/>
          </p:nvPr>
        </p:nvSpPr>
        <p:spPr/>
        <p:txBody>
          <a:bodyPr/>
          <a:lstStyle/>
          <a:p>
            <a:r>
              <a:rPr lang="en-US" dirty="0" smtClean="0"/>
              <a:t>Module </a:t>
            </a:r>
            <a:r>
              <a:rPr lang="en-US" dirty="0" smtClean="0"/>
              <a:t>3.3 – Type Declarations</a:t>
            </a:r>
          </a:p>
        </p:txBody>
      </p:sp>
      <p:sp>
        <p:nvSpPr>
          <p:cNvPr id="10" name="Text Placeholder 11"/>
          <p:cNvSpPr txBox="1">
            <a:spLocks/>
          </p:cNvSpPr>
          <p:nvPr/>
        </p:nvSpPr>
        <p:spPr>
          <a:xfrm>
            <a:off x="381000" y="2057400"/>
            <a:ext cx="8399463" cy="3078163"/>
          </a:xfrm>
          <a:prstGeom prst="rect">
            <a:avLst/>
          </a:prstGeom>
        </p:spPr>
        <p:txBody>
          <a:bodyPr/>
          <a:lstStyle/>
          <a:p>
            <a:pPr>
              <a:spcBef>
                <a:spcPts val="2832"/>
              </a:spcBef>
              <a:defRPr/>
            </a:pPr>
            <a:r>
              <a:rPr lang="en-US" sz="2000" dirty="0"/>
              <a:t>List the three categories of type declarations in NIEM</a:t>
            </a:r>
          </a:p>
          <a:p>
            <a:pPr>
              <a:spcBef>
                <a:spcPts val="2832"/>
              </a:spcBef>
              <a:defRPr/>
            </a:pPr>
            <a:r>
              <a:rPr lang="en-US" sz="2000" dirty="0"/>
              <a:t>Create an example of type declarations</a:t>
            </a:r>
          </a:p>
          <a:p>
            <a:pPr>
              <a:spcBef>
                <a:spcPts val="2832"/>
              </a:spcBef>
              <a:defRPr/>
            </a:pPr>
            <a:r>
              <a:rPr lang="en-US" sz="2000" dirty="0"/>
              <a:t>Create a type hierarchy example</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1169"/>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57200" y="328080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5" name="SHP_264"/>
          <p:cNvSpPr>
            <a:spLocks noChangeArrowheads="1"/>
          </p:cNvSpPr>
          <p:nvPr/>
        </p:nvSpPr>
        <p:spPr bwMode="auto">
          <a:xfrm>
            <a:off x="381000" y="1498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a:t>
            </a:r>
            <a:r>
              <a:rPr lang="en-US" sz="2800" b="1" dirty="0">
                <a:solidFill>
                  <a:srgbClr val="1F497D"/>
                </a:solidFill>
              </a:rPr>
              <a:t>be able to…</a:t>
            </a:r>
          </a:p>
        </p:txBody>
      </p:sp>
      <p:sp>
        <p:nvSpPr>
          <p:cNvPr id="3" name="Slide Number Placeholder 2"/>
          <p:cNvSpPr>
            <a:spLocks noGrp="1"/>
          </p:cNvSpPr>
          <p:nvPr>
            <p:ph type="sldNum" sz="quarter" idx="4"/>
          </p:nvPr>
        </p:nvSpPr>
        <p:spPr/>
        <p:txBody>
          <a:bodyPr/>
          <a:lstStyle/>
          <a:p>
            <a:fld id="{6E6030FC-FB78-5E4D-92EA-5D9433591EA9}" type="slidenum">
              <a:rPr lang="en-US" smtClean="0"/>
              <a:pPr/>
              <a:t>54</a:t>
            </a:fld>
            <a:endParaRPr lang="en-US" dirty="0"/>
          </a:p>
        </p:txBody>
      </p:sp>
    </p:spTree>
    <p:extLst>
      <p:ext uri="{BB962C8B-B14F-4D97-AF65-F5344CB8AC3E}">
        <p14:creationId xmlns:p14="http://schemas.microsoft.com/office/powerpoint/2010/main" val="12841024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Title 2"/>
          <p:cNvSpPr>
            <a:spLocks noGrp="1"/>
          </p:cNvSpPr>
          <p:nvPr>
            <p:ph type="title"/>
          </p:nvPr>
        </p:nvSpPr>
        <p:spPr/>
        <p:txBody>
          <a:bodyPr/>
          <a:lstStyle/>
          <a:p>
            <a:r>
              <a:rPr lang="en-US" smtClean="0"/>
              <a:t>NIEM Structure Fundamentals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4" name="Content Placeholder 3"/>
          <p:cNvGraphicFramePr>
            <a:graphicFrameLocks noGrp="1"/>
          </p:cNvGraphicFramePr>
          <p:nvPr>
            <p:ph idx="1"/>
            <p:extLst>
              <p:ext uri="{D42A27DB-BD31-4B8C-83A1-F6EECF244321}">
                <p14:modId xmlns:p14="http://schemas.microsoft.com/office/powerpoint/2010/main" val="287977636"/>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55</a:t>
            </a:fld>
            <a:endParaRPr lang="en-US" dirty="0"/>
          </a:p>
        </p:txBody>
      </p:sp>
    </p:spTree>
    <p:extLst>
      <p:ext uri="{BB962C8B-B14F-4D97-AF65-F5344CB8AC3E}">
        <p14:creationId xmlns:p14="http://schemas.microsoft.com/office/powerpoint/2010/main" val="12398613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Content Placeholder 1"/>
          <p:cNvSpPr>
            <a:spLocks noGrp="1"/>
          </p:cNvSpPr>
          <p:nvPr>
            <p:ph idx="1"/>
          </p:nvPr>
        </p:nvSpPr>
        <p:spPr/>
        <p:txBody>
          <a:bodyPr/>
          <a:lstStyle/>
          <a:p>
            <a:pPr marL="285750" indent="-285750">
              <a:buClrTx/>
              <a:buFont typeface="Arial"/>
              <a:buChar char="•"/>
            </a:pPr>
            <a:r>
              <a:rPr lang="en-US" sz="1800" dirty="0" smtClean="0">
                <a:solidFill>
                  <a:srgbClr val="686868"/>
                </a:solidFill>
              </a:rPr>
              <a:t>Elements within NIEM are not allowed to be of an anonymous type and thus must be declared to be of a specific type; a defined structure for a data object</a:t>
            </a:r>
          </a:p>
          <a:p>
            <a:pPr marL="285750" indent="-285750">
              <a:buClrTx/>
              <a:buFont typeface="Arial"/>
              <a:buChar char="•"/>
            </a:pPr>
            <a:r>
              <a:rPr lang="en-US" sz="1800" dirty="0" smtClean="0">
                <a:solidFill>
                  <a:srgbClr val="686868"/>
                </a:solidFill>
              </a:rPr>
              <a:t>Specific types are derived from more generic types</a:t>
            </a:r>
          </a:p>
          <a:p>
            <a:pPr marL="285750" indent="-285750">
              <a:buClrTx/>
              <a:buFont typeface="Arial"/>
              <a:buChar char="•"/>
            </a:pPr>
            <a:r>
              <a:rPr lang="en-US" sz="1800" dirty="0" smtClean="0">
                <a:solidFill>
                  <a:srgbClr val="686868"/>
                </a:solidFill>
              </a:rPr>
              <a:t>Type declarations determine the elements that can be contained within a specific type and the order of those elements within the type</a:t>
            </a:r>
          </a:p>
          <a:p>
            <a:pPr marL="285750" indent="-285750">
              <a:buClrTx/>
              <a:buFont typeface="Arial"/>
              <a:buChar char="•"/>
            </a:pPr>
            <a:r>
              <a:rPr lang="en-US" sz="1800" dirty="0" smtClean="0">
                <a:solidFill>
                  <a:srgbClr val="686868"/>
                </a:solidFill>
              </a:rPr>
              <a:t>All elements contained within a type must refer to a globally defined element in the namespace</a:t>
            </a:r>
          </a:p>
          <a:p>
            <a:pPr marL="285750" indent="-285750">
              <a:buClrTx/>
              <a:buFont typeface="Arial"/>
              <a:buChar char="•"/>
            </a:pPr>
            <a:r>
              <a:rPr lang="en-US" sz="1800" dirty="0" smtClean="0">
                <a:solidFill>
                  <a:srgbClr val="686868"/>
                </a:solidFill>
              </a:rPr>
              <a:t>Declared types can be:</a:t>
            </a:r>
          </a:p>
          <a:p>
            <a:pPr marL="285750" indent="-285750">
              <a:buClrTx/>
              <a:buFont typeface="Arial"/>
              <a:buChar char="•"/>
            </a:pPr>
            <a:endParaRPr lang="en-US" sz="1800" dirty="0" smtClean="0">
              <a:solidFill>
                <a:srgbClr val="686868"/>
              </a:solidFill>
            </a:endParaRPr>
          </a:p>
          <a:p>
            <a:pPr marL="285750" indent="-285750">
              <a:buClrTx/>
              <a:buFont typeface="Arial"/>
              <a:buChar char="•"/>
            </a:pPr>
            <a:endParaRPr lang="en-US" sz="1800" dirty="0" smtClean="0">
              <a:solidFill>
                <a:srgbClr val="686868"/>
              </a:solidFill>
            </a:endParaRPr>
          </a:p>
        </p:txBody>
      </p:sp>
      <p:sp>
        <p:nvSpPr>
          <p:cNvPr id="49155" name="Title 2"/>
          <p:cNvSpPr>
            <a:spLocks noGrp="1"/>
          </p:cNvSpPr>
          <p:nvPr>
            <p:ph type="title"/>
          </p:nvPr>
        </p:nvSpPr>
        <p:spPr/>
        <p:txBody>
          <a:bodyPr/>
          <a:lstStyle/>
          <a:p>
            <a:r>
              <a:rPr lang="en-US" smtClean="0"/>
              <a:t>Type Declarations in NIEM</a:t>
            </a:r>
          </a:p>
        </p:txBody>
      </p:sp>
      <p:sp>
        <p:nvSpPr>
          <p:cNvPr id="49162" name="TextBox 14"/>
          <p:cNvSpPr txBox="1">
            <a:spLocks noChangeArrowheads="1"/>
          </p:cNvSpPr>
          <p:nvPr/>
        </p:nvSpPr>
        <p:spPr bwMode="auto">
          <a:xfrm>
            <a:off x="381000" y="5434919"/>
            <a:ext cx="8305800" cy="523220"/>
          </a:xfrm>
          <a:prstGeom prst="rect">
            <a:avLst/>
          </a:prstGeom>
          <a:noFill/>
          <a:ln w="9525">
            <a:noFill/>
            <a:miter lim="800000"/>
            <a:headEnd/>
            <a:tailEnd/>
          </a:ln>
        </p:spPr>
        <p:txBody>
          <a:bodyPr>
            <a:spAutoFit/>
          </a:bodyPr>
          <a:lstStyle/>
          <a:p>
            <a:pPr algn="ctr"/>
            <a:r>
              <a:rPr lang="en-US" sz="1400" b="1" dirty="0" smtClean="0">
                <a:solidFill>
                  <a:schemeClr val="tx2"/>
                </a:solidFill>
              </a:rPr>
              <a:t>There </a:t>
            </a:r>
            <a:r>
              <a:rPr lang="en-US" sz="1400" b="1" dirty="0">
                <a:solidFill>
                  <a:schemeClr val="tx2"/>
                </a:solidFill>
              </a:rPr>
              <a:t>are no mixed types allowed in NIEM</a:t>
            </a:r>
          </a:p>
          <a:p>
            <a:pPr algn="ctr"/>
            <a:r>
              <a:rPr lang="en-US" sz="1400" b="1" dirty="0">
                <a:solidFill>
                  <a:schemeClr val="tx2"/>
                </a:solidFill>
              </a:rPr>
              <a:t>The attribute mixed cannot equal true (mixed ≠ true)</a:t>
            </a:r>
          </a:p>
        </p:txBody>
      </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56</a:t>
            </a:fld>
            <a:endParaRPr lang="en-US" dirty="0"/>
          </a:p>
        </p:txBody>
      </p:sp>
      <p:graphicFrame>
        <p:nvGraphicFramePr>
          <p:cNvPr id="26" name="Table 25"/>
          <p:cNvGraphicFramePr>
            <a:graphicFrameLocks noGrp="1"/>
          </p:cNvGraphicFramePr>
          <p:nvPr>
            <p:extLst>
              <p:ext uri="{D42A27DB-BD31-4B8C-83A1-F6EECF244321}">
                <p14:modId xmlns:p14="http://schemas.microsoft.com/office/powerpoint/2010/main" val="1794534930"/>
              </p:ext>
            </p:extLst>
          </p:nvPr>
        </p:nvGraphicFramePr>
        <p:xfrm>
          <a:off x="521072" y="3920619"/>
          <a:ext cx="2487371" cy="1336984"/>
        </p:xfrm>
        <a:graphic>
          <a:graphicData uri="http://schemas.openxmlformats.org/drawingml/2006/table">
            <a:tbl>
              <a:tblPr firstRow="1" bandRow="1">
                <a:tableStyleId>{E8034E78-7F5D-4C2E-B375-FC64B27BC917}</a:tableStyleId>
              </a:tblPr>
              <a:tblGrid>
                <a:gridCol w="2487371"/>
              </a:tblGrid>
              <a:tr h="727410">
                <a:tc>
                  <a:txBody>
                    <a:bodyPr/>
                    <a:lstStyle/>
                    <a:p>
                      <a:pPr marL="0" algn="ctr">
                        <a:lnSpc>
                          <a:spcPct val="100000"/>
                        </a:lnSpc>
                      </a:pPr>
                      <a:r>
                        <a:rPr lang="en-US" sz="1600" dirty="0" smtClean="0">
                          <a:latin typeface="+mn-lt"/>
                          <a:cs typeface="Arial"/>
                        </a:rPr>
                        <a:t>Complex Types with Complex Content </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Child elements allowed, no character data</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graphicFrame>
        <p:nvGraphicFramePr>
          <p:cNvPr id="27" name="Table 26"/>
          <p:cNvGraphicFramePr>
            <a:graphicFrameLocks noGrp="1"/>
          </p:cNvGraphicFramePr>
          <p:nvPr>
            <p:extLst>
              <p:ext uri="{D42A27DB-BD31-4B8C-83A1-F6EECF244321}">
                <p14:modId xmlns:p14="http://schemas.microsoft.com/office/powerpoint/2010/main" val="2362867726"/>
              </p:ext>
            </p:extLst>
          </p:nvPr>
        </p:nvGraphicFramePr>
        <p:xfrm>
          <a:off x="3258261" y="3920619"/>
          <a:ext cx="2487371" cy="1336984"/>
        </p:xfrm>
        <a:graphic>
          <a:graphicData uri="http://schemas.openxmlformats.org/drawingml/2006/table">
            <a:tbl>
              <a:tblPr firstRow="1" bandRow="1">
                <a:tableStyleId>{E8034E78-7F5D-4C2E-B375-FC64B27BC917}</a:tableStyleId>
              </a:tblPr>
              <a:tblGrid>
                <a:gridCol w="2487371"/>
              </a:tblGrid>
              <a:tr h="727410">
                <a:tc>
                  <a:txBody>
                    <a:bodyPr/>
                    <a:lstStyle/>
                    <a:p>
                      <a:pPr marL="0" algn="ctr">
                        <a:lnSpc>
                          <a:spcPct val="100000"/>
                        </a:lnSpc>
                      </a:pPr>
                      <a:r>
                        <a:rPr lang="en-US" sz="1600" dirty="0" smtClean="0">
                          <a:latin typeface="+mn-lt"/>
                          <a:cs typeface="Arial"/>
                        </a:rPr>
                        <a:t>Complex Types with Simple Content </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No child elements allowed, only character data</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graphicFrame>
        <p:nvGraphicFramePr>
          <p:cNvPr id="28" name="Table 27"/>
          <p:cNvGraphicFramePr>
            <a:graphicFrameLocks noGrp="1"/>
          </p:cNvGraphicFramePr>
          <p:nvPr>
            <p:extLst>
              <p:ext uri="{D42A27DB-BD31-4B8C-83A1-F6EECF244321}">
                <p14:modId xmlns:p14="http://schemas.microsoft.com/office/powerpoint/2010/main" val="3354282378"/>
              </p:ext>
            </p:extLst>
          </p:nvPr>
        </p:nvGraphicFramePr>
        <p:xfrm>
          <a:off x="5970791" y="3920619"/>
          <a:ext cx="2487371" cy="1336984"/>
        </p:xfrm>
        <a:graphic>
          <a:graphicData uri="http://schemas.openxmlformats.org/drawingml/2006/table">
            <a:tbl>
              <a:tblPr firstRow="1" bandRow="1">
                <a:tableStyleId>{E8034E78-7F5D-4C2E-B375-FC64B27BC917}</a:tableStyleId>
              </a:tblPr>
              <a:tblGrid>
                <a:gridCol w="2487371"/>
              </a:tblGrid>
              <a:tr h="727410">
                <a:tc>
                  <a:txBody>
                    <a:bodyPr/>
                    <a:lstStyle/>
                    <a:p>
                      <a:pPr marL="0" algn="ctr">
                        <a:lnSpc>
                          <a:spcPct val="100000"/>
                        </a:lnSpc>
                      </a:pPr>
                      <a:r>
                        <a:rPr lang="en-US" sz="1600" dirty="0" smtClean="0">
                          <a:latin typeface="+mn-lt"/>
                          <a:cs typeface="Arial"/>
                        </a:rPr>
                        <a:t>Simple Types with Simple Content </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No child elements or attributes allowed</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351392" y="914400"/>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Type with </a:t>
            </a: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Content </a:t>
            </a:r>
          </a:p>
        </p:txBody>
      </p:sp>
      <p:sp>
        <p:nvSpPr>
          <p:cNvPr id="63490" name="Title 2"/>
          <p:cNvSpPr>
            <a:spLocks noGrp="1"/>
          </p:cNvSpPr>
          <p:nvPr>
            <p:ph type="title"/>
          </p:nvPr>
        </p:nvSpPr>
        <p:spPr/>
        <p:txBody>
          <a:bodyPr/>
          <a:lstStyle/>
          <a:p>
            <a:r>
              <a:rPr lang="en-US" smtClean="0"/>
              <a:t>Type Declaration Examples</a:t>
            </a:r>
            <a:endParaRPr lang="en-US" dirty="0" smtClean="0"/>
          </a:p>
        </p:txBody>
      </p:sp>
      <p:sp>
        <p:nvSpPr>
          <p:cNvPr id="5" name="Rectangle 4"/>
          <p:cNvSpPr/>
          <p:nvPr/>
        </p:nvSpPr>
        <p:spPr bwMode="auto">
          <a:xfrm>
            <a:off x="381000" y="1371600"/>
            <a:ext cx="5867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nc:ConveyanceType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nc:VehicleAxleQuantity</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nc:VehicleGarage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nc:VehicleMakeAbstract</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nc:VehicleModelAbstract</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&lt;/xsd:complexType&gt;</a:t>
            </a:r>
          </a:p>
        </p:txBody>
      </p:sp>
      <p:grpSp>
        <p:nvGrpSpPr>
          <p:cNvPr id="3" name="Group 32"/>
          <p:cNvGrpSpPr>
            <a:grpSpLocks/>
          </p:cNvGrpSpPr>
          <p:nvPr/>
        </p:nvGrpSpPr>
        <p:grpSpPr bwMode="auto">
          <a:xfrm>
            <a:off x="893762" y="2514599"/>
            <a:ext cx="8059734" cy="1143000"/>
            <a:chOff x="1295400" y="2514600"/>
            <a:chExt cx="7585635" cy="1142660"/>
          </a:xfrm>
        </p:grpSpPr>
        <p:sp>
          <p:nvSpPr>
            <p:cNvPr id="27" name="Rectangle 26"/>
            <p:cNvSpPr/>
            <p:nvPr/>
          </p:nvSpPr>
          <p:spPr>
            <a:xfrm>
              <a:off x="1295400" y="2514600"/>
              <a:ext cx="4724400" cy="114266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rgbClr val="002060"/>
                </a:solidFill>
              </a:endParaRPr>
            </a:p>
          </p:txBody>
        </p:sp>
        <p:sp>
          <p:nvSpPr>
            <p:cNvPr id="50182" name="TextBox 27"/>
            <p:cNvSpPr txBox="1">
              <a:spLocks noChangeArrowheads="1"/>
            </p:cNvSpPr>
            <p:nvPr/>
          </p:nvSpPr>
          <p:spPr bwMode="auto">
            <a:xfrm>
              <a:off x="6550952" y="2703041"/>
              <a:ext cx="2330083" cy="738444"/>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Only allowed to have child elements; no character data</a:t>
              </a:r>
            </a:p>
          </p:txBody>
        </p:sp>
        <p:cxnSp>
          <p:nvCxnSpPr>
            <p:cNvPr id="29" name="Straight Connector 28"/>
            <p:cNvCxnSpPr/>
            <p:nvPr/>
          </p:nvCxnSpPr>
          <p:spPr>
            <a:xfrm>
              <a:off x="6024228" y="3085930"/>
              <a:ext cx="51435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1" name="Rectangle 20"/>
          <p:cNvSpPr/>
          <p:nvPr/>
        </p:nvSpPr>
        <p:spPr bwMode="auto">
          <a:xfrm>
            <a:off x="457200" y="1695448"/>
            <a:ext cx="5734188" cy="2781301"/>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rgbClr val="002060"/>
              </a:solidFill>
            </a:endParaRPr>
          </a:p>
        </p:txBody>
      </p:sp>
      <p:sp>
        <p:nvSpPr>
          <p:cNvPr id="22" name="TextBox 27"/>
          <p:cNvSpPr txBox="1">
            <a:spLocks noChangeArrowheads="1"/>
          </p:cNvSpPr>
          <p:nvPr/>
        </p:nvSpPr>
        <p:spPr bwMode="auto">
          <a:xfrm>
            <a:off x="6630184" y="4093746"/>
            <a:ext cx="2323312" cy="307777"/>
          </a:xfrm>
          <a:prstGeom prst="rect">
            <a:avLst/>
          </a:prstGeom>
          <a:noFill/>
          <a:ln w="9525">
            <a:solidFill>
              <a:srgbClr val="002060"/>
            </a:solidFill>
            <a:miter lim="800000"/>
            <a:headEnd/>
            <a:tailEnd/>
          </a:ln>
        </p:spPr>
        <p:txBody>
          <a:bodyPr wrap="square">
            <a:spAutoFit/>
          </a:bodyPr>
          <a:lstStyle/>
          <a:p>
            <a:pPr algn="ctr"/>
            <a:r>
              <a:rPr lang="en-US" sz="1400" b="1" dirty="0" smtClean="0">
                <a:solidFill>
                  <a:srgbClr val="002060"/>
                </a:solidFill>
              </a:rPr>
              <a:t>&lt;</a:t>
            </a:r>
            <a:r>
              <a:rPr lang="en-US" sz="1400" b="1" dirty="0" err="1" smtClean="0">
                <a:solidFill>
                  <a:srgbClr val="002060"/>
                </a:solidFill>
              </a:rPr>
              <a:t>xsd:complexContent</a:t>
            </a:r>
            <a:endParaRPr lang="en-US" sz="1400" b="1" dirty="0">
              <a:solidFill>
                <a:srgbClr val="002060"/>
              </a:solidFill>
            </a:endParaRPr>
          </a:p>
        </p:txBody>
      </p:sp>
      <p:cxnSp>
        <p:nvCxnSpPr>
          <p:cNvPr id="23" name="Straight Connector 22"/>
          <p:cNvCxnSpPr/>
          <p:nvPr/>
        </p:nvCxnSpPr>
        <p:spPr bwMode="auto">
          <a:xfrm>
            <a:off x="6191388" y="4248149"/>
            <a:ext cx="425649"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4"/>
          </p:nvPr>
        </p:nvSpPr>
        <p:spPr/>
        <p:txBody>
          <a:bodyPr/>
          <a:lstStyle/>
          <a:p>
            <a:fld id="{6E6030FC-FB78-5E4D-92EA-5D9433591EA9}" type="slidenum">
              <a:rPr lang="en-US" smtClean="0"/>
              <a:pPr/>
              <a:t>57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351392" y="914400"/>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Types with Complex Content </a:t>
            </a:r>
          </a:p>
        </p:txBody>
      </p:sp>
      <p:sp>
        <p:nvSpPr>
          <p:cNvPr id="63490" name="Title 2"/>
          <p:cNvSpPr>
            <a:spLocks noGrp="1"/>
          </p:cNvSpPr>
          <p:nvPr>
            <p:ph type="title"/>
          </p:nvPr>
        </p:nvSpPr>
        <p:spPr/>
        <p:txBody>
          <a:bodyPr/>
          <a:lstStyle/>
          <a:p>
            <a:r>
              <a:rPr lang="en-US" smtClean="0"/>
              <a:t>Type Declaration Examples</a:t>
            </a:r>
            <a:endParaRPr lang="en-US" dirty="0" smtClean="0"/>
          </a:p>
        </p:txBody>
      </p:sp>
      <p:sp>
        <p:nvSpPr>
          <p:cNvPr id="5" name="Rectangle 4"/>
          <p:cNvSpPr/>
          <p:nvPr/>
        </p:nvSpPr>
        <p:spPr bwMode="auto">
          <a:xfrm>
            <a:off x="381000" y="1371600"/>
            <a:ext cx="5867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nc:ConveyanceType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nc:VehicleBrander</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nc:VehicleMakeCode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nc:VehicleModelCode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&lt;/xsd:complexType&gt;</a:t>
            </a:r>
          </a:p>
        </p:txBody>
      </p:sp>
      <p:grpSp>
        <p:nvGrpSpPr>
          <p:cNvPr id="51204" name="Group 32"/>
          <p:cNvGrpSpPr>
            <a:grpSpLocks/>
          </p:cNvGrpSpPr>
          <p:nvPr/>
        </p:nvGrpSpPr>
        <p:grpSpPr bwMode="auto">
          <a:xfrm>
            <a:off x="893763" y="2514600"/>
            <a:ext cx="4800600" cy="2200275"/>
            <a:chOff x="1295400" y="2514600"/>
            <a:chExt cx="4800600" cy="2199620"/>
          </a:xfrm>
        </p:grpSpPr>
        <p:sp>
          <p:nvSpPr>
            <p:cNvPr id="27" name="Rectangle 26"/>
            <p:cNvSpPr/>
            <p:nvPr/>
          </p:nvSpPr>
          <p:spPr>
            <a:xfrm>
              <a:off x="1295400" y="2514600"/>
              <a:ext cx="4724400" cy="114266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216" name="TextBox 27"/>
            <p:cNvSpPr txBox="1">
              <a:spLocks noChangeArrowheads="1"/>
            </p:cNvSpPr>
            <p:nvPr/>
          </p:nvSpPr>
          <p:spPr bwMode="auto">
            <a:xfrm>
              <a:off x="3276600" y="4191000"/>
              <a:ext cx="2819400" cy="523220"/>
            </a:xfrm>
            <a:prstGeom prst="rect">
              <a:avLst/>
            </a:prstGeom>
            <a:noFill/>
            <a:ln w="9525">
              <a:noFill/>
              <a:miter lim="800000"/>
              <a:headEnd/>
              <a:tailEnd/>
            </a:ln>
          </p:spPr>
          <p:txBody>
            <a:bodyPr>
              <a:spAutoFit/>
            </a:bodyPr>
            <a:lstStyle/>
            <a:p>
              <a:r>
                <a:rPr lang="en-US" sz="1400" b="1">
                  <a:solidFill>
                    <a:srgbClr val="00CC00"/>
                  </a:solidFill>
                </a:rPr>
                <a:t>Only allowed to have child elements; no character data</a:t>
              </a:r>
            </a:p>
          </p:txBody>
        </p:sp>
        <p:cxnSp>
          <p:nvCxnSpPr>
            <p:cNvPr id="29" name="Straight Connector 28"/>
            <p:cNvCxnSpPr>
              <a:stCxn id="27" idx="2"/>
              <a:endCxn id="51216" idx="0"/>
            </p:cNvCxnSpPr>
            <p:nvPr/>
          </p:nvCxnSpPr>
          <p:spPr>
            <a:xfrm rot="16200000" flipH="1">
              <a:off x="3905329" y="3409530"/>
              <a:ext cx="533241" cy="10287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sp>
        <p:nvSpPr>
          <p:cNvPr id="22" name="Rectangle 21"/>
          <p:cNvSpPr/>
          <p:nvPr/>
        </p:nvSpPr>
        <p:spPr>
          <a:xfrm>
            <a:off x="579992" y="1624263"/>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Type </a:t>
            </a: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with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Content </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8" name="Rectangle 7"/>
          <p:cNvSpPr/>
          <p:nvPr/>
        </p:nvSpPr>
        <p:spPr bwMode="auto">
          <a:xfrm>
            <a:off x="588963" y="2057400"/>
            <a:ext cx="6573837" cy="3276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TextType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niem-xsd:string</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nc:languageCode</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nc:partialIndicator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marL="800100" indent="-800100">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nc:truncationIndicator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&lt;/xsd:complexType&gt;</a:t>
            </a:r>
            <a:endParaRPr lang="en-US" dirty="0">
              <a:solidFill>
                <a:srgbClr val="000000"/>
              </a:solidFill>
            </a:endParaRPr>
          </a:p>
        </p:txBody>
      </p:sp>
      <p:grpSp>
        <p:nvGrpSpPr>
          <p:cNvPr id="7" name="Group 44"/>
          <p:cNvGrpSpPr>
            <a:grpSpLocks/>
          </p:cNvGrpSpPr>
          <p:nvPr/>
        </p:nvGrpSpPr>
        <p:grpSpPr bwMode="auto">
          <a:xfrm>
            <a:off x="914400" y="1496499"/>
            <a:ext cx="8050450" cy="2999302"/>
            <a:chOff x="1316736" y="1344150"/>
            <a:chExt cx="8049535" cy="2999023"/>
          </a:xfrm>
        </p:grpSpPr>
        <p:sp>
          <p:nvSpPr>
            <p:cNvPr id="34" name="Rectangle 33"/>
            <p:cNvSpPr/>
            <p:nvPr/>
          </p:nvSpPr>
          <p:spPr>
            <a:xfrm>
              <a:off x="1316736" y="2514544"/>
              <a:ext cx="4457193" cy="228579"/>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208" name="TextBox 34"/>
            <p:cNvSpPr txBox="1">
              <a:spLocks noChangeArrowheads="1"/>
            </p:cNvSpPr>
            <p:nvPr/>
          </p:nvSpPr>
          <p:spPr bwMode="auto">
            <a:xfrm>
              <a:off x="7706016" y="1344150"/>
              <a:ext cx="1660255" cy="954018"/>
            </a:xfrm>
            <a:prstGeom prst="rect">
              <a:avLst/>
            </a:prstGeom>
            <a:noFill/>
            <a:ln w="9525">
              <a:noFill/>
              <a:miter lim="800000"/>
              <a:headEnd/>
              <a:tailEnd/>
            </a:ln>
          </p:spPr>
          <p:txBody>
            <a:bodyPr>
              <a:spAutoFit/>
            </a:bodyPr>
            <a:lstStyle/>
            <a:p>
              <a:pPr algn="ctr"/>
              <a:r>
                <a:rPr lang="en-US" sz="1400" b="1" dirty="0">
                  <a:solidFill>
                    <a:srgbClr val="002060"/>
                  </a:solidFill>
                </a:rPr>
                <a:t>Base for extension is a primitive data type</a:t>
              </a:r>
            </a:p>
          </p:txBody>
        </p:sp>
        <p:cxnSp>
          <p:nvCxnSpPr>
            <p:cNvPr id="36" name="Straight Connector 35"/>
            <p:cNvCxnSpPr/>
            <p:nvPr/>
          </p:nvCxnSpPr>
          <p:spPr>
            <a:xfrm>
              <a:off x="5773929" y="2628831"/>
              <a:ext cx="2762214"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1721503" y="2819315"/>
              <a:ext cx="5736573" cy="761929"/>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211" name="TextBox 40"/>
            <p:cNvSpPr txBox="1">
              <a:spLocks noChangeArrowheads="1"/>
            </p:cNvSpPr>
            <p:nvPr/>
          </p:nvSpPr>
          <p:spPr bwMode="auto">
            <a:xfrm>
              <a:off x="7755459" y="3820002"/>
              <a:ext cx="1561369" cy="523171"/>
            </a:xfrm>
            <a:prstGeom prst="rect">
              <a:avLst/>
            </a:prstGeom>
            <a:noFill/>
            <a:ln w="9525">
              <a:noFill/>
              <a:miter lim="800000"/>
              <a:headEnd/>
              <a:tailEnd/>
            </a:ln>
          </p:spPr>
          <p:txBody>
            <a:bodyPr>
              <a:spAutoFit/>
            </a:bodyPr>
            <a:lstStyle/>
            <a:p>
              <a:pPr algn="ctr"/>
              <a:r>
                <a:rPr lang="en-US" sz="1400" b="1" dirty="0">
                  <a:solidFill>
                    <a:srgbClr val="002060"/>
                  </a:solidFill>
                </a:rPr>
                <a:t>Allowed to have attributes</a:t>
              </a:r>
            </a:p>
          </p:txBody>
        </p:sp>
        <p:cxnSp>
          <p:nvCxnSpPr>
            <p:cNvPr id="42" name="Straight Connector 41"/>
            <p:cNvCxnSpPr>
              <a:stCxn id="40" idx="3"/>
            </p:cNvCxnSpPr>
            <p:nvPr/>
          </p:nvCxnSpPr>
          <p:spPr>
            <a:xfrm>
              <a:off x="7458076" y="3200279"/>
              <a:ext cx="106906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cxnSp>
        <p:nvCxnSpPr>
          <p:cNvPr id="28" name="Straight Connector 27"/>
          <p:cNvCxnSpPr>
            <a:endCxn id="51211" idx="0"/>
          </p:cNvCxnSpPr>
          <p:nvPr/>
        </p:nvCxnSpPr>
        <p:spPr bwMode="auto">
          <a:xfrm>
            <a:off x="8134628" y="3352802"/>
            <a:ext cx="0" cy="619779"/>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auto">
          <a:xfrm>
            <a:off x="8125620" y="2514600"/>
            <a:ext cx="0" cy="26670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7407343" y="730894"/>
            <a:ext cx="1235427" cy="143483"/>
            <a:chOff x="7407343" y="730894"/>
            <a:chExt cx="1235427" cy="143483"/>
          </a:xfrm>
        </p:grpSpPr>
        <p:cxnSp>
          <p:nvCxnSpPr>
            <p:cNvPr id="24" name="Straight Connector 23"/>
            <p:cNvCxnSpPr>
              <a:endCxn id="3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8" name="Rectangle 37"/>
          <p:cNvSpPr/>
          <p:nvPr/>
        </p:nvSpPr>
        <p:spPr bwMode="auto">
          <a:xfrm>
            <a:off x="874713" y="2343151"/>
            <a:ext cx="6288087" cy="219456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9" name="TextBox 40"/>
          <p:cNvSpPr txBox="1">
            <a:spLocks noChangeArrowheads="1"/>
          </p:cNvSpPr>
          <p:nvPr/>
        </p:nvSpPr>
        <p:spPr bwMode="auto">
          <a:xfrm>
            <a:off x="7283883" y="5314951"/>
            <a:ext cx="1860117" cy="307777"/>
          </a:xfrm>
          <a:prstGeom prst="rect">
            <a:avLst/>
          </a:prstGeom>
          <a:noFill/>
          <a:ln w="9525">
            <a:noFill/>
            <a:miter lim="800000"/>
            <a:headEnd/>
            <a:tailEnd/>
          </a:ln>
        </p:spPr>
        <p:txBody>
          <a:bodyPr wrap="square">
            <a:spAutoFit/>
          </a:bodyPr>
          <a:lstStyle/>
          <a:p>
            <a:pPr algn="ctr"/>
            <a:r>
              <a:rPr lang="en-US" sz="1400" b="1" dirty="0" err="1" smtClean="0">
                <a:solidFill>
                  <a:srgbClr val="002060"/>
                </a:solidFill>
              </a:rPr>
              <a:t>Xsd:simple</a:t>
            </a:r>
            <a:r>
              <a:rPr lang="en-US" sz="1400" b="1" dirty="0" err="1">
                <a:solidFill>
                  <a:srgbClr val="002060"/>
                </a:solidFill>
              </a:rPr>
              <a:t>C</a:t>
            </a:r>
            <a:r>
              <a:rPr lang="en-US" sz="1400" b="1" dirty="0" err="1" smtClean="0">
                <a:solidFill>
                  <a:srgbClr val="002060"/>
                </a:solidFill>
              </a:rPr>
              <a:t>ontent</a:t>
            </a:r>
            <a:endParaRPr lang="en-US" sz="1400" b="1" dirty="0">
              <a:solidFill>
                <a:srgbClr val="002060"/>
              </a:solidFill>
            </a:endParaRPr>
          </a:p>
        </p:txBody>
      </p:sp>
      <p:cxnSp>
        <p:nvCxnSpPr>
          <p:cNvPr id="41" name="Straight Connector 40"/>
          <p:cNvCxnSpPr>
            <a:endCxn id="39" idx="0"/>
          </p:cNvCxnSpPr>
          <p:nvPr/>
        </p:nvCxnSpPr>
        <p:spPr bwMode="auto">
          <a:xfrm>
            <a:off x="6986467" y="4537711"/>
            <a:ext cx="1227475" cy="77724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58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a:xfrm>
            <a:off x="351392" y="914400"/>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Types with Complex Content </a:t>
            </a:r>
          </a:p>
        </p:txBody>
      </p:sp>
      <p:sp>
        <p:nvSpPr>
          <p:cNvPr id="63490" name="Title 2"/>
          <p:cNvSpPr>
            <a:spLocks noGrp="1"/>
          </p:cNvSpPr>
          <p:nvPr>
            <p:ph type="title"/>
          </p:nvPr>
        </p:nvSpPr>
        <p:spPr/>
        <p:txBody>
          <a:bodyPr/>
          <a:lstStyle/>
          <a:p>
            <a:r>
              <a:rPr lang="en-US" smtClean="0"/>
              <a:t>Type Declaration Examples</a:t>
            </a:r>
            <a:endParaRPr lang="en-US" dirty="0" smtClean="0"/>
          </a:p>
        </p:txBody>
      </p:sp>
      <p:sp>
        <p:nvSpPr>
          <p:cNvPr id="5" name="Rectangle 4"/>
          <p:cNvSpPr/>
          <p:nvPr/>
        </p:nvSpPr>
        <p:spPr bwMode="auto">
          <a:xfrm>
            <a:off x="381000" y="1371600"/>
            <a:ext cx="5867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nc:ConveyanceType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nc:VehicleBrander</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nc:VehicleMakeCode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nc:VehicleModelCode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&lt;/xsd:complexType&gt;</a:t>
            </a:r>
          </a:p>
        </p:txBody>
      </p:sp>
      <p:grpSp>
        <p:nvGrpSpPr>
          <p:cNvPr id="52228" name="Group 32"/>
          <p:cNvGrpSpPr>
            <a:grpSpLocks/>
          </p:cNvGrpSpPr>
          <p:nvPr/>
        </p:nvGrpSpPr>
        <p:grpSpPr bwMode="auto">
          <a:xfrm>
            <a:off x="893763" y="2514600"/>
            <a:ext cx="4800600" cy="2200275"/>
            <a:chOff x="1295400" y="2514600"/>
            <a:chExt cx="4800600" cy="2199620"/>
          </a:xfrm>
        </p:grpSpPr>
        <p:sp>
          <p:nvSpPr>
            <p:cNvPr id="27" name="Rectangle 26"/>
            <p:cNvSpPr/>
            <p:nvPr/>
          </p:nvSpPr>
          <p:spPr>
            <a:xfrm>
              <a:off x="1295400" y="2514600"/>
              <a:ext cx="4724400" cy="114266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2247" name="TextBox 27"/>
            <p:cNvSpPr txBox="1">
              <a:spLocks noChangeArrowheads="1"/>
            </p:cNvSpPr>
            <p:nvPr/>
          </p:nvSpPr>
          <p:spPr bwMode="auto">
            <a:xfrm>
              <a:off x="3276600" y="4191000"/>
              <a:ext cx="2819400" cy="523220"/>
            </a:xfrm>
            <a:prstGeom prst="rect">
              <a:avLst/>
            </a:prstGeom>
            <a:noFill/>
            <a:ln w="9525">
              <a:noFill/>
              <a:miter lim="800000"/>
              <a:headEnd/>
              <a:tailEnd/>
            </a:ln>
          </p:spPr>
          <p:txBody>
            <a:bodyPr>
              <a:spAutoFit/>
            </a:bodyPr>
            <a:lstStyle/>
            <a:p>
              <a:r>
                <a:rPr lang="en-US" sz="1400" b="1">
                  <a:solidFill>
                    <a:srgbClr val="00CC00"/>
                  </a:solidFill>
                </a:rPr>
                <a:t>Only allowed to have child elements; no character data</a:t>
              </a:r>
            </a:p>
          </p:txBody>
        </p:sp>
        <p:cxnSp>
          <p:nvCxnSpPr>
            <p:cNvPr id="29" name="Straight Connector 28"/>
            <p:cNvCxnSpPr>
              <a:stCxn id="27" idx="2"/>
              <a:endCxn id="52247" idx="0"/>
            </p:cNvCxnSpPr>
            <p:nvPr/>
          </p:nvCxnSpPr>
          <p:spPr>
            <a:xfrm rot="16200000" flipH="1">
              <a:off x="3905329" y="3409530"/>
              <a:ext cx="533241" cy="10287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sp>
        <p:nvSpPr>
          <p:cNvPr id="31" name="Rectangle 30"/>
          <p:cNvSpPr/>
          <p:nvPr/>
        </p:nvSpPr>
        <p:spPr>
          <a:xfrm>
            <a:off x="579992" y="1624263"/>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Types with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Content </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8" name="Rectangle 7"/>
          <p:cNvSpPr/>
          <p:nvPr/>
        </p:nvSpPr>
        <p:spPr bwMode="auto">
          <a:xfrm>
            <a:off x="588963" y="2057400"/>
            <a:ext cx="6573837" cy="3252537"/>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TextType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niem-xsd:string</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nc:languageCode</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nc:partialIndicator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nc:truncationIndicator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&lt;/xsd:complexType&gt;</a:t>
            </a:r>
            <a:endParaRPr lang="en-US" dirty="0">
              <a:solidFill>
                <a:srgbClr val="000000"/>
              </a:solidFill>
            </a:endParaRPr>
          </a:p>
        </p:txBody>
      </p:sp>
      <p:sp>
        <p:nvSpPr>
          <p:cNvPr id="32" name="Rectangle 31"/>
          <p:cNvSpPr/>
          <p:nvPr/>
        </p:nvSpPr>
        <p:spPr>
          <a:xfrm>
            <a:off x="1600200" y="2386264"/>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Type </a:t>
            </a: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with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Content </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1" name="Rectangle 10"/>
          <p:cNvSpPr/>
          <p:nvPr/>
        </p:nvSpPr>
        <p:spPr bwMode="auto">
          <a:xfrm>
            <a:off x="1600200" y="2844801"/>
            <a:ext cx="7277100" cy="2794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 simplified snippet from </a:t>
            </a:r>
            <a:r>
              <a:rPr lang="en-US" dirty="0" err="1">
                <a:solidFill>
                  <a:srgbClr val="000000"/>
                </a:solidFill>
                <a:highlight>
                  <a:srgbClr val="FFFFFF"/>
                </a:highlight>
              </a:rPr>
              <a:t>usps_states</a:t>
            </a:r>
            <a:r>
              <a:rPr lang="en-US" dirty="0">
                <a:solidFill>
                  <a:srgbClr val="000000"/>
                </a:solidFill>
                <a:highlight>
                  <a:srgbClr val="FFFFFF"/>
                </a:highlight>
              </a:rPr>
              <a:t> namespace --&gt;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a:t>
            </a:r>
            <a:r>
              <a:rPr lang="en-US" dirty="0" err="1">
                <a:solidFill>
                  <a:srgbClr val="000000"/>
                </a:solidFill>
                <a:highlight>
                  <a:srgbClr val="FFFFFF"/>
                </a:highlight>
              </a:rPr>
              <a:t>xsd:simpleType</a:t>
            </a:r>
            <a:r>
              <a:rPr lang="en-US" dirty="0">
                <a:solidFill>
                  <a:srgbClr val="000000"/>
                </a:solidFill>
                <a:highlight>
                  <a:srgbClr val="FFFFFF"/>
                </a:highlight>
              </a:rPr>
              <a:t> name</a:t>
            </a:r>
            <a:r>
              <a:rPr lang="en-US" dirty="0" smtClean="0">
                <a:solidFill>
                  <a:srgbClr val="000000"/>
                </a:solidFill>
                <a:highlight>
                  <a:srgbClr val="FFFFFF"/>
                </a:highlight>
              </a:rPr>
              <a:t>="</a:t>
            </a:r>
            <a:r>
              <a:rPr lang="en-US" dirty="0" err="1" smtClean="0">
                <a:solidFill>
                  <a:srgbClr val="000000"/>
                </a:solidFill>
                <a:highlight>
                  <a:srgbClr val="FFFFFF"/>
                </a:highlight>
              </a:rPr>
              <a:t>USStateCodeSimpleType</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xsd:restriction</a:t>
            </a:r>
            <a:r>
              <a:rPr lang="en-US" dirty="0">
                <a:solidFill>
                  <a:srgbClr val="000000"/>
                </a:solidFill>
                <a:highlight>
                  <a:srgbClr val="FFFFFF"/>
                </a:highlight>
              </a:rPr>
              <a:t> base</a:t>
            </a:r>
            <a:r>
              <a:rPr lang="en-US" dirty="0" smtClean="0">
                <a:solidFill>
                  <a:srgbClr val="000000"/>
                </a:solidFill>
                <a:highlight>
                  <a:srgbClr val="FFFFFF"/>
                </a:highlight>
              </a:rPr>
              <a:t>="</a:t>
            </a:r>
            <a:r>
              <a:rPr lang="en-US" dirty="0" err="1" smtClean="0">
                <a:solidFill>
                  <a:srgbClr val="000000"/>
                </a:solidFill>
                <a:highlight>
                  <a:srgbClr val="FFFFFF"/>
                </a:highlight>
              </a:rPr>
              <a:t>xsd:token</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xsd:enumeration</a:t>
            </a:r>
            <a:r>
              <a:rPr lang="en-US" dirty="0">
                <a:solidFill>
                  <a:srgbClr val="000000"/>
                </a:solidFill>
                <a:highlight>
                  <a:srgbClr val="FFFFFF"/>
                </a:highlight>
              </a:rPr>
              <a:t> value</a:t>
            </a:r>
            <a:r>
              <a:rPr lang="en-US" dirty="0" smtClean="0">
                <a:solidFill>
                  <a:srgbClr val="000000"/>
                </a:solidFill>
                <a:highlight>
                  <a:srgbClr val="FFFFFF"/>
                </a:highlight>
              </a:rPr>
              <a:t>="TX"/&gt;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xsd:enumeration</a:t>
            </a:r>
            <a:r>
              <a:rPr lang="en-US" dirty="0">
                <a:solidFill>
                  <a:srgbClr val="000000"/>
                </a:solidFill>
                <a:highlight>
                  <a:srgbClr val="FFFFFF"/>
                </a:highlight>
              </a:rPr>
              <a:t> value</a:t>
            </a:r>
            <a:r>
              <a:rPr lang="en-US" dirty="0" smtClean="0">
                <a:solidFill>
                  <a:srgbClr val="000000"/>
                </a:solidFill>
                <a:highlight>
                  <a:srgbClr val="FFFFFF"/>
                </a:highlight>
              </a:rPr>
              <a:t>="OK"/&gt;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xsd:restriction</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a:t>
            </a:r>
            <a:r>
              <a:rPr lang="en-US" dirty="0" err="1">
                <a:solidFill>
                  <a:srgbClr val="000000"/>
                </a:solidFill>
                <a:highlight>
                  <a:srgbClr val="FFFFFF"/>
                </a:highlight>
              </a:rPr>
              <a:t>xsd:simpleType</a:t>
            </a:r>
            <a:r>
              <a:rPr lang="en-US" dirty="0">
                <a:solidFill>
                  <a:srgbClr val="000000"/>
                </a:solidFill>
                <a:highlight>
                  <a:srgbClr val="FFFFFF"/>
                </a:highlight>
              </a:rPr>
              <a:t>&gt;</a:t>
            </a:r>
            <a:endParaRPr lang="en-US" dirty="0">
              <a:solidFill>
                <a:srgbClr val="000000"/>
              </a:solidFill>
            </a:endParaRPr>
          </a:p>
        </p:txBody>
      </p:sp>
      <p:grpSp>
        <p:nvGrpSpPr>
          <p:cNvPr id="13" name="Group 50"/>
          <p:cNvGrpSpPr>
            <a:grpSpLocks/>
          </p:cNvGrpSpPr>
          <p:nvPr/>
        </p:nvGrpSpPr>
        <p:grpSpPr bwMode="auto">
          <a:xfrm>
            <a:off x="1828800" y="3429011"/>
            <a:ext cx="7048500" cy="1192723"/>
            <a:chOff x="2362200" y="3124200"/>
            <a:chExt cx="7048500" cy="1192733"/>
          </a:xfrm>
        </p:grpSpPr>
        <p:sp>
          <p:nvSpPr>
            <p:cNvPr id="46" name="Rectangle 45"/>
            <p:cNvSpPr/>
            <p:nvPr/>
          </p:nvSpPr>
          <p:spPr>
            <a:xfrm>
              <a:off x="2362200" y="3124200"/>
              <a:ext cx="3763408" cy="30480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2234" name="TextBox 46"/>
            <p:cNvSpPr txBox="1">
              <a:spLocks noChangeArrowheads="1"/>
            </p:cNvSpPr>
            <p:nvPr/>
          </p:nvSpPr>
          <p:spPr bwMode="auto">
            <a:xfrm>
              <a:off x="7200900" y="3362826"/>
              <a:ext cx="2209800" cy="954107"/>
            </a:xfrm>
            <a:prstGeom prst="rect">
              <a:avLst/>
            </a:prstGeom>
            <a:noFill/>
            <a:ln w="9525">
              <a:noFill/>
              <a:miter lim="800000"/>
              <a:headEnd/>
              <a:tailEnd/>
            </a:ln>
          </p:spPr>
          <p:txBody>
            <a:bodyPr>
              <a:spAutoFit/>
            </a:bodyPr>
            <a:lstStyle/>
            <a:p>
              <a:pPr algn="ctr"/>
              <a:r>
                <a:rPr lang="en-US" sz="1400" b="1" dirty="0">
                  <a:solidFill>
                    <a:srgbClr val="002060"/>
                  </a:solidFill>
                </a:rPr>
                <a:t>Base for extension is a primitive data type; no child elements or attributes allowed</a:t>
              </a:r>
            </a:p>
          </p:txBody>
        </p:sp>
        <p:cxnSp>
          <p:nvCxnSpPr>
            <p:cNvPr id="48" name="Straight Connector 47"/>
            <p:cNvCxnSpPr/>
            <p:nvPr/>
          </p:nvCxnSpPr>
          <p:spPr>
            <a:xfrm>
              <a:off x="6151563" y="3268378"/>
              <a:ext cx="1011237" cy="35112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59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2634590" y="3886200"/>
            <a:ext cx="3962400"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Conformance</a:t>
            </a:r>
          </a:p>
        </p:txBody>
      </p:sp>
      <p:cxnSp>
        <p:nvCxnSpPr>
          <p:cNvPr id="21" name="Straight Connector 20"/>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6" name="Title 5"/>
          <p:cNvSpPr>
            <a:spLocks noGrp="1"/>
          </p:cNvSpPr>
          <p:nvPr>
            <p:ph type="title"/>
          </p:nvPr>
        </p:nvSpPr>
        <p:spPr/>
        <p:txBody>
          <a:bodyPr/>
          <a:lstStyle/>
          <a:p>
            <a:r>
              <a:rPr lang="en-US" dirty="0" smtClean="0"/>
              <a:t>module </a:t>
            </a:r>
            <a:r>
              <a:rPr lang="en-US" dirty="0"/>
              <a:t>1:</a:t>
            </a:r>
          </a:p>
        </p:txBody>
      </p:sp>
      <p:grpSp>
        <p:nvGrpSpPr>
          <p:cNvPr id="24" name="Group 23"/>
          <p:cNvGrpSpPr/>
          <p:nvPr/>
        </p:nvGrpSpPr>
        <p:grpSpPr>
          <a:xfrm>
            <a:off x="7343000" y="295879"/>
            <a:ext cx="1736872" cy="773588"/>
            <a:chOff x="7343000" y="295879"/>
            <a:chExt cx="1736872" cy="773588"/>
          </a:xfrm>
        </p:grpSpPr>
        <p:sp>
          <p:nvSpPr>
            <p:cNvPr id="25" name="TextBox 24"/>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26" name="TextBox 25"/>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17</a:t>
              </a:r>
              <a:r>
                <a:rPr lang="en-US" sz="1200" b="1" dirty="0" smtClean="0">
                  <a:solidFill>
                    <a:srgbClr val="D9D9D9"/>
                  </a:solidFill>
                  <a:latin typeface="Arial"/>
                  <a:cs typeface="Arial"/>
                </a:rPr>
                <a:t>% complete</a:t>
              </a:r>
            </a:p>
          </p:txBody>
        </p:sp>
        <p:grpSp>
          <p:nvGrpSpPr>
            <p:cNvPr id="29" name="Group 28"/>
            <p:cNvGrpSpPr/>
            <p:nvPr/>
          </p:nvGrpSpPr>
          <p:grpSpPr>
            <a:xfrm>
              <a:off x="7612064" y="609600"/>
              <a:ext cx="1303336" cy="168277"/>
              <a:chOff x="7391401" y="695325"/>
              <a:chExt cx="1303336" cy="168277"/>
            </a:xfrm>
          </p:grpSpPr>
          <p:grpSp>
            <p:nvGrpSpPr>
              <p:cNvPr id="30" name="Group 7"/>
              <p:cNvGrpSpPr>
                <a:grpSpLocks/>
              </p:cNvGrpSpPr>
              <p:nvPr/>
            </p:nvGrpSpPr>
            <p:grpSpPr bwMode="auto">
              <a:xfrm>
                <a:off x="7391401" y="701678"/>
                <a:ext cx="1193800" cy="161924"/>
                <a:chOff x="3325036" y="4028407"/>
                <a:chExt cx="1466316" cy="198585"/>
              </a:xfrm>
            </p:grpSpPr>
            <p:cxnSp>
              <p:nvCxnSpPr>
                <p:cNvPr id="34" name="Straight Connector 33"/>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6" name="Oval 35"/>
                <p:cNvSpPr/>
                <p:nvPr/>
              </p:nvSpPr>
              <p:spPr>
                <a:xfrm>
                  <a:off x="3605819" y="4028407"/>
                  <a:ext cx="196939" cy="19858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7" name="Oval 36"/>
                <p:cNvSpPr/>
                <p:nvPr/>
              </p:nvSpPr>
              <p:spPr>
                <a:xfrm>
                  <a:off x="3876853" y="4028407"/>
                  <a:ext cx="196938" cy="19858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31" name="Oval 30"/>
              <p:cNvSpPr/>
              <p:nvPr/>
            </p:nvSpPr>
            <p:spPr bwMode="auto">
              <a:xfrm>
                <a:off x="8077200" y="701461"/>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2" name="Oval 31"/>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3" name="Oval 32"/>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2" name="Slide Number Placeholder 1"/>
          <p:cNvSpPr>
            <a:spLocks noGrp="1"/>
          </p:cNvSpPr>
          <p:nvPr>
            <p:ph type="sldNum" sz="quarter" idx="12"/>
          </p:nvPr>
        </p:nvSpPr>
        <p:spPr/>
        <p:txBody>
          <a:bodyPr/>
          <a:lstStyle/>
          <a:p>
            <a:fld id="{28F58EE9-9E0B-4342-937B-49388987DDAD}" type="slidenum">
              <a:rPr lang="en-US" smtClean="0"/>
              <a:t>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Content Placeholder 1"/>
          <p:cNvSpPr>
            <a:spLocks noGrp="1"/>
          </p:cNvSpPr>
          <p:nvPr>
            <p:ph idx="1"/>
          </p:nvPr>
        </p:nvSpPr>
        <p:spPr>
          <a:xfrm>
            <a:off x="324069" y="886267"/>
            <a:ext cx="8362731" cy="4771606"/>
          </a:xfrm>
        </p:spPr>
        <p:txBody>
          <a:bodyPr/>
          <a:lstStyle/>
          <a:p>
            <a:pPr marL="285750" indent="-285750">
              <a:buFont typeface="Arial"/>
              <a:buChar char="•"/>
            </a:pPr>
            <a:r>
              <a:rPr lang="en-US" sz="1600" dirty="0" smtClean="0"/>
              <a:t>NIEM consists of types, elements, and attributes</a:t>
            </a:r>
          </a:p>
          <a:p>
            <a:pPr marL="285750" indent="-285750">
              <a:buFont typeface="Arial"/>
              <a:buChar char="•"/>
            </a:pPr>
            <a:r>
              <a:rPr lang="en-US" sz="1600" dirty="0" smtClean="0"/>
              <a:t>Elements are declared as being of certain types</a:t>
            </a:r>
          </a:p>
          <a:p>
            <a:pPr marL="285750" indent="-285750">
              <a:buFont typeface="Arial"/>
              <a:buChar char="•"/>
            </a:pPr>
            <a:r>
              <a:rPr lang="en-US" sz="1600" dirty="0" smtClean="0"/>
              <a:t>More specific types are derived from more general types</a:t>
            </a:r>
          </a:p>
          <a:p>
            <a:pPr marL="285750" indent="-285750">
              <a:buFont typeface="Arial"/>
              <a:buChar char="•"/>
            </a:pPr>
            <a:r>
              <a:rPr lang="en-US" sz="1600" dirty="0" smtClean="0"/>
              <a:t>The type of an element determines what other elements it can contain</a:t>
            </a:r>
          </a:p>
        </p:txBody>
      </p:sp>
      <p:sp>
        <p:nvSpPr>
          <p:cNvPr id="53250" name="Title 2"/>
          <p:cNvSpPr>
            <a:spLocks noGrp="1"/>
          </p:cNvSpPr>
          <p:nvPr>
            <p:ph type="title"/>
          </p:nvPr>
        </p:nvSpPr>
        <p:spPr/>
        <p:txBody>
          <a:bodyPr/>
          <a:lstStyle/>
          <a:p>
            <a:r>
              <a:rPr lang="en-US" smtClean="0"/>
              <a:t>Type Hierarchy Example</a:t>
            </a:r>
          </a:p>
        </p:txBody>
      </p:sp>
      <p:sp>
        <p:nvSpPr>
          <p:cNvPr id="35" name="Rounded Rectangle 34"/>
          <p:cNvSpPr/>
          <p:nvPr/>
        </p:nvSpPr>
        <p:spPr>
          <a:xfrm>
            <a:off x="533400" y="5524500"/>
            <a:ext cx="2667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nc:PersonGivenName</a:t>
            </a:r>
            <a:endParaRPr lang="en-US" sz="1600" dirty="0">
              <a:solidFill>
                <a:schemeClr val="tx1"/>
              </a:solidFill>
              <a:latin typeface="Arial" pitchFamily="34" charset="0"/>
              <a:cs typeface="Arial" pitchFamily="34" charset="0"/>
            </a:endParaRPr>
          </a:p>
        </p:txBody>
      </p:sp>
      <p:sp>
        <p:nvSpPr>
          <p:cNvPr id="37" name="Rounded Rectangle 36"/>
          <p:cNvSpPr/>
          <p:nvPr/>
        </p:nvSpPr>
        <p:spPr>
          <a:xfrm>
            <a:off x="3429000" y="55245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nc:PersonMiddleName</a:t>
            </a:r>
            <a:endParaRPr lang="en-US" sz="1600" dirty="0">
              <a:solidFill>
                <a:schemeClr val="tx1"/>
              </a:solidFill>
              <a:latin typeface="Arial" pitchFamily="34" charset="0"/>
              <a:cs typeface="Arial" pitchFamily="34" charset="0"/>
            </a:endParaRPr>
          </a:p>
        </p:txBody>
      </p:sp>
      <p:sp>
        <p:nvSpPr>
          <p:cNvPr id="39" name="Rounded Rectangle 38"/>
          <p:cNvSpPr/>
          <p:nvPr/>
        </p:nvSpPr>
        <p:spPr>
          <a:xfrm>
            <a:off x="5943600" y="55245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nc:PersonSurName</a:t>
            </a:r>
            <a:endParaRPr lang="en-US" sz="1600" dirty="0">
              <a:solidFill>
                <a:schemeClr val="tx1"/>
              </a:solidFill>
              <a:latin typeface="Arial" pitchFamily="34" charset="0"/>
              <a:cs typeface="Arial" pitchFamily="34" charset="0"/>
            </a:endParaRPr>
          </a:p>
        </p:txBody>
      </p:sp>
      <p:sp>
        <p:nvSpPr>
          <p:cNvPr id="40" name="Rounded Rectangle 39"/>
          <p:cNvSpPr/>
          <p:nvPr/>
        </p:nvSpPr>
        <p:spPr>
          <a:xfrm>
            <a:off x="3429000" y="41529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nc:PersonName</a:t>
            </a:r>
            <a:endParaRPr lang="en-US" sz="1600" dirty="0">
              <a:solidFill>
                <a:schemeClr val="tx1"/>
              </a:solidFill>
              <a:latin typeface="Arial" pitchFamily="34" charset="0"/>
              <a:cs typeface="Arial" pitchFamily="34" charset="0"/>
            </a:endParaRPr>
          </a:p>
        </p:txBody>
      </p:sp>
      <p:sp>
        <p:nvSpPr>
          <p:cNvPr id="41" name="Rounded Rectangle 40"/>
          <p:cNvSpPr/>
          <p:nvPr/>
        </p:nvSpPr>
        <p:spPr>
          <a:xfrm>
            <a:off x="6019800" y="4152900"/>
            <a:ext cx="25146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nc:PersonLivingIndicator</a:t>
            </a:r>
            <a:endParaRPr lang="en-US" sz="1600" dirty="0">
              <a:solidFill>
                <a:schemeClr val="tx1"/>
              </a:solidFill>
              <a:latin typeface="Arial" pitchFamily="34" charset="0"/>
              <a:cs typeface="Arial" pitchFamily="34" charset="0"/>
            </a:endParaRPr>
          </a:p>
        </p:txBody>
      </p:sp>
      <p:sp>
        <p:nvSpPr>
          <p:cNvPr id="42" name="Rounded Rectangle 41"/>
          <p:cNvSpPr/>
          <p:nvPr/>
        </p:nvSpPr>
        <p:spPr>
          <a:xfrm>
            <a:off x="3429000" y="25527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a:t>
            </a:r>
            <a:endParaRPr lang="en-US" sz="1600" dirty="0">
              <a:solidFill>
                <a:schemeClr val="tx1"/>
              </a:solidFill>
              <a:latin typeface="Arial" pitchFamily="34" charset="0"/>
              <a:cs typeface="Arial" pitchFamily="34" charset="0"/>
            </a:endParaRPr>
          </a:p>
        </p:txBody>
      </p:sp>
      <p:sp>
        <p:nvSpPr>
          <p:cNvPr id="43" name="Rectangle 42"/>
          <p:cNvSpPr/>
          <p:nvPr/>
        </p:nvSpPr>
        <p:spPr>
          <a:xfrm>
            <a:off x="6119813" y="3314700"/>
            <a:ext cx="2286000" cy="301625"/>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niem-xsd:boolean</a:t>
            </a:r>
            <a:endParaRPr lang="en-US" sz="1400" dirty="0">
              <a:latin typeface="Arial" pitchFamily="34" charset="0"/>
              <a:cs typeface="Arial" pitchFamily="34" charset="0"/>
            </a:endParaRPr>
          </a:p>
        </p:txBody>
      </p:sp>
      <p:sp>
        <p:nvSpPr>
          <p:cNvPr id="44" name="Rectangle 43"/>
          <p:cNvSpPr/>
          <p:nvPr/>
        </p:nvSpPr>
        <p:spPr>
          <a:xfrm>
            <a:off x="363538" y="49149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nc:PersonNameTextType</a:t>
            </a:r>
            <a:endParaRPr lang="en-US" sz="1400" dirty="0">
              <a:latin typeface="Arial" pitchFamily="34" charset="0"/>
              <a:cs typeface="Arial" pitchFamily="34" charset="0"/>
            </a:endParaRPr>
          </a:p>
        </p:txBody>
      </p:sp>
      <p:sp>
        <p:nvSpPr>
          <p:cNvPr id="45" name="Rectangle 44"/>
          <p:cNvSpPr/>
          <p:nvPr/>
        </p:nvSpPr>
        <p:spPr>
          <a:xfrm>
            <a:off x="381000" y="4376738"/>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nc:ProperNameTextType</a:t>
            </a:r>
            <a:endParaRPr lang="en-US" sz="1400" dirty="0">
              <a:latin typeface="Arial" pitchFamily="34" charset="0"/>
              <a:cs typeface="Arial" pitchFamily="34" charset="0"/>
            </a:endParaRPr>
          </a:p>
        </p:txBody>
      </p:sp>
      <p:sp>
        <p:nvSpPr>
          <p:cNvPr id="47" name="Rectangle 46"/>
          <p:cNvSpPr/>
          <p:nvPr/>
        </p:nvSpPr>
        <p:spPr>
          <a:xfrm>
            <a:off x="381000" y="3843338"/>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nc:TextType</a:t>
            </a:r>
            <a:endParaRPr lang="en-US" sz="1400" dirty="0">
              <a:latin typeface="Arial" pitchFamily="34" charset="0"/>
              <a:cs typeface="Arial" pitchFamily="34" charset="0"/>
            </a:endParaRPr>
          </a:p>
        </p:txBody>
      </p:sp>
      <p:sp>
        <p:nvSpPr>
          <p:cNvPr id="49" name="Rectangle 48"/>
          <p:cNvSpPr/>
          <p:nvPr/>
        </p:nvSpPr>
        <p:spPr>
          <a:xfrm>
            <a:off x="381000" y="3309938"/>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niem-xsd:string</a:t>
            </a:r>
            <a:endParaRPr lang="en-US" sz="1400" dirty="0">
              <a:latin typeface="Arial" pitchFamily="34" charset="0"/>
              <a:cs typeface="Arial" pitchFamily="34" charset="0"/>
            </a:endParaRPr>
          </a:p>
        </p:txBody>
      </p:sp>
      <p:sp>
        <p:nvSpPr>
          <p:cNvPr id="51" name="Rectangle 50"/>
          <p:cNvSpPr/>
          <p:nvPr/>
        </p:nvSpPr>
        <p:spPr>
          <a:xfrm>
            <a:off x="381000" y="22479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b="1" dirty="0" err="1">
                <a:solidFill>
                  <a:schemeClr val="bg1"/>
                </a:solidFill>
                <a:latin typeface="Arial" pitchFamily="34" charset="0"/>
                <a:cs typeface="Arial" pitchFamily="34" charset="0"/>
              </a:rPr>
              <a:t>structures:ObjectType</a:t>
            </a:r>
            <a:endParaRPr lang="en-US" sz="1400" b="1" dirty="0">
              <a:solidFill>
                <a:schemeClr val="bg1"/>
              </a:solidFill>
              <a:latin typeface="Arial" pitchFamily="34" charset="0"/>
              <a:cs typeface="Arial" pitchFamily="34" charset="0"/>
            </a:endParaRPr>
          </a:p>
        </p:txBody>
      </p:sp>
      <p:sp>
        <p:nvSpPr>
          <p:cNvPr id="52" name="Rectangle 51"/>
          <p:cNvSpPr/>
          <p:nvPr/>
        </p:nvSpPr>
        <p:spPr>
          <a:xfrm>
            <a:off x="381000" y="27813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nc:PersonNameType</a:t>
            </a:r>
            <a:endParaRPr lang="en-US" sz="1400" dirty="0">
              <a:latin typeface="Arial" pitchFamily="34" charset="0"/>
              <a:cs typeface="Arial" pitchFamily="34" charset="0"/>
            </a:endParaRPr>
          </a:p>
        </p:txBody>
      </p:sp>
      <p:cxnSp>
        <p:nvCxnSpPr>
          <p:cNvPr id="54" name="Straight Arrow Connector 53"/>
          <p:cNvCxnSpPr>
            <a:stCxn id="40" idx="2"/>
            <a:endCxn id="35" idx="0"/>
          </p:cNvCxnSpPr>
          <p:nvPr/>
        </p:nvCxnSpPr>
        <p:spPr>
          <a:xfrm flipH="1">
            <a:off x="1866900" y="4533900"/>
            <a:ext cx="2705100" cy="9906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40" idx="2"/>
            <a:endCxn id="37" idx="0"/>
          </p:cNvCxnSpPr>
          <p:nvPr/>
        </p:nvCxnSpPr>
        <p:spPr>
          <a:xfrm>
            <a:off x="4572000" y="4533900"/>
            <a:ext cx="0" cy="9906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a:stCxn id="40" idx="2"/>
            <a:endCxn id="39" idx="0"/>
          </p:cNvCxnSpPr>
          <p:nvPr/>
        </p:nvCxnSpPr>
        <p:spPr>
          <a:xfrm>
            <a:off x="4572000" y="4533900"/>
            <a:ext cx="2514600" cy="9906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42" idx="2"/>
            <a:endCxn id="40" idx="0"/>
          </p:cNvCxnSpPr>
          <p:nvPr/>
        </p:nvCxnSpPr>
        <p:spPr>
          <a:xfrm rot="5400000">
            <a:off x="3962401" y="3543300"/>
            <a:ext cx="1219200" cy="3175"/>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42" idx="2"/>
            <a:endCxn id="41" idx="0"/>
          </p:cNvCxnSpPr>
          <p:nvPr/>
        </p:nvCxnSpPr>
        <p:spPr>
          <a:xfrm rot="16200000" flipH="1">
            <a:off x="5314950" y="2190750"/>
            <a:ext cx="1219200" cy="27051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0" idx="0"/>
            <a:endCxn id="52" idx="3"/>
          </p:cNvCxnSpPr>
          <p:nvPr/>
        </p:nvCxnSpPr>
        <p:spPr>
          <a:xfrm rot="16200000" flipV="1">
            <a:off x="3009900" y="2590800"/>
            <a:ext cx="1219200" cy="190500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stCxn id="41" idx="0"/>
            <a:endCxn id="43" idx="2"/>
          </p:cNvCxnSpPr>
          <p:nvPr/>
        </p:nvCxnSpPr>
        <p:spPr>
          <a:xfrm rot="16200000" flipV="1">
            <a:off x="7001669" y="3877469"/>
            <a:ext cx="536575" cy="14287"/>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35" idx="0"/>
            <a:endCxn id="44" idx="2"/>
          </p:cNvCxnSpPr>
          <p:nvPr/>
        </p:nvCxnSpPr>
        <p:spPr>
          <a:xfrm flipH="1" flipV="1">
            <a:off x="1506538" y="5219700"/>
            <a:ext cx="360362" cy="30480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2" name="TextBox 38"/>
          <p:cNvSpPr txBox="1">
            <a:spLocks noChangeArrowheads="1"/>
          </p:cNvSpPr>
          <p:nvPr/>
        </p:nvSpPr>
        <p:spPr bwMode="auto">
          <a:xfrm>
            <a:off x="4570413" y="4911725"/>
            <a:ext cx="914400" cy="307975"/>
          </a:xfrm>
          <a:prstGeom prst="rect">
            <a:avLst/>
          </a:prstGeom>
          <a:noFill/>
          <a:ln w="9525">
            <a:noFill/>
            <a:miter lim="800000"/>
            <a:headEnd/>
            <a:tailEnd/>
          </a:ln>
        </p:spPr>
        <p:txBody>
          <a:bodyPr>
            <a:spAutoFit/>
          </a:bodyPr>
          <a:lstStyle/>
          <a:p>
            <a:r>
              <a:rPr lang="en-US" sz="1400" b="1" dirty="0"/>
              <a:t>contains</a:t>
            </a:r>
          </a:p>
        </p:txBody>
      </p:sp>
      <p:sp>
        <p:nvSpPr>
          <p:cNvPr id="63" name="TextBox 39"/>
          <p:cNvSpPr txBox="1">
            <a:spLocks noChangeArrowheads="1"/>
          </p:cNvSpPr>
          <p:nvPr/>
        </p:nvSpPr>
        <p:spPr bwMode="auto">
          <a:xfrm>
            <a:off x="4543425" y="3238500"/>
            <a:ext cx="914400" cy="307975"/>
          </a:xfrm>
          <a:prstGeom prst="rect">
            <a:avLst/>
          </a:prstGeom>
          <a:noFill/>
          <a:ln w="9525">
            <a:noFill/>
            <a:miter lim="800000"/>
            <a:headEnd/>
            <a:tailEnd/>
          </a:ln>
        </p:spPr>
        <p:txBody>
          <a:bodyPr>
            <a:spAutoFit/>
          </a:bodyPr>
          <a:lstStyle/>
          <a:p>
            <a:r>
              <a:rPr lang="en-US" sz="1400" b="1"/>
              <a:t>contains</a:t>
            </a:r>
          </a:p>
        </p:txBody>
      </p:sp>
      <p:sp>
        <p:nvSpPr>
          <p:cNvPr id="64" name="TextBox 40"/>
          <p:cNvSpPr txBox="1">
            <a:spLocks noChangeArrowheads="1"/>
          </p:cNvSpPr>
          <p:nvPr/>
        </p:nvSpPr>
        <p:spPr bwMode="auto">
          <a:xfrm>
            <a:off x="7315200" y="3768725"/>
            <a:ext cx="914400" cy="307975"/>
          </a:xfrm>
          <a:prstGeom prst="rect">
            <a:avLst/>
          </a:prstGeom>
          <a:noFill/>
          <a:ln w="9525">
            <a:noFill/>
            <a:miter lim="800000"/>
            <a:headEnd/>
            <a:tailEnd/>
          </a:ln>
        </p:spPr>
        <p:txBody>
          <a:bodyPr>
            <a:spAutoFit/>
          </a:bodyPr>
          <a:lstStyle/>
          <a:p>
            <a:r>
              <a:rPr lang="en-US" sz="1400" b="1" dirty="0"/>
              <a:t>of type</a:t>
            </a:r>
          </a:p>
        </p:txBody>
      </p:sp>
      <p:sp>
        <p:nvSpPr>
          <p:cNvPr id="65" name="TextBox 41"/>
          <p:cNvSpPr txBox="1">
            <a:spLocks noChangeArrowheads="1"/>
          </p:cNvSpPr>
          <p:nvPr/>
        </p:nvSpPr>
        <p:spPr bwMode="auto">
          <a:xfrm>
            <a:off x="838200" y="5219700"/>
            <a:ext cx="838200" cy="307975"/>
          </a:xfrm>
          <a:prstGeom prst="rect">
            <a:avLst/>
          </a:prstGeom>
          <a:noFill/>
          <a:ln w="9525">
            <a:noFill/>
            <a:miter lim="800000"/>
            <a:headEnd/>
            <a:tailEnd/>
          </a:ln>
        </p:spPr>
        <p:txBody>
          <a:bodyPr>
            <a:spAutoFit/>
          </a:bodyPr>
          <a:lstStyle/>
          <a:p>
            <a:r>
              <a:rPr lang="en-US" sz="1400" b="1"/>
              <a:t>of type</a:t>
            </a:r>
          </a:p>
        </p:txBody>
      </p:sp>
      <p:cxnSp>
        <p:nvCxnSpPr>
          <p:cNvPr id="66" name="Straight Arrow Connector 65"/>
          <p:cNvCxnSpPr>
            <a:stCxn id="44" idx="0"/>
          </p:cNvCxnSpPr>
          <p:nvPr/>
        </p:nvCxnSpPr>
        <p:spPr>
          <a:xfrm rot="5400000" flipH="1" flipV="1">
            <a:off x="1392238" y="4800600"/>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45" idx="0"/>
            <a:endCxn id="47" idx="2"/>
          </p:cNvCxnSpPr>
          <p:nvPr/>
        </p:nvCxnSpPr>
        <p:spPr>
          <a:xfrm rot="5400000" flipH="1" flipV="1">
            <a:off x="1409701" y="4262437"/>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7" idx="0"/>
            <a:endCxn id="49" idx="2"/>
          </p:cNvCxnSpPr>
          <p:nvPr/>
        </p:nvCxnSpPr>
        <p:spPr>
          <a:xfrm rot="5400000" flipH="1" flipV="1">
            <a:off x="1409701" y="3729037"/>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9" name="TextBox 50"/>
          <p:cNvSpPr txBox="1">
            <a:spLocks noChangeArrowheads="1"/>
          </p:cNvSpPr>
          <p:nvPr/>
        </p:nvSpPr>
        <p:spPr bwMode="auto">
          <a:xfrm>
            <a:off x="2895600" y="3467100"/>
            <a:ext cx="914400" cy="307975"/>
          </a:xfrm>
          <a:prstGeom prst="rect">
            <a:avLst/>
          </a:prstGeom>
          <a:noFill/>
          <a:ln w="9525">
            <a:noFill/>
            <a:miter lim="800000"/>
            <a:headEnd/>
            <a:tailEnd/>
          </a:ln>
        </p:spPr>
        <p:txBody>
          <a:bodyPr>
            <a:spAutoFit/>
          </a:bodyPr>
          <a:lstStyle/>
          <a:p>
            <a:r>
              <a:rPr lang="en-US" sz="1400" b="1"/>
              <a:t>of type</a:t>
            </a:r>
          </a:p>
        </p:txBody>
      </p:sp>
      <p:cxnSp>
        <p:nvCxnSpPr>
          <p:cNvPr id="70" name="Straight Arrow Connector 69"/>
          <p:cNvCxnSpPr>
            <a:stCxn id="52" idx="0"/>
            <a:endCxn id="51" idx="2"/>
          </p:cNvCxnSpPr>
          <p:nvPr/>
        </p:nvCxnSpPr>
        <p:spPr>
          <a:xfrm rot="5400000" flipH="1" flipV="1">
            <a:off x="1409701" y="2667000"/>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a:off x="5715000" y="2732088"/>
            <a:ext cx="381000" cy="20161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80" name="Rectangle 79"/>
          <p:cNvSpPr/>
          <p:nvPr/>
        </p:nvSpPr>
        <p:spPr>
          <a:xfrm>
            <a:off x="6096000" y="22479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b="1" dirty="0" err="1">
                <a:solidFill>
                  <a:schemeClr val="bg1"/>
                </a:solidFill>
                <a:latin typeface="Arial" pitchFamily="34" charset="0"/>
                <a:cs typeface="Arial" pitchFamily="34" charset="0"/>
              </a:rPr>
              <a:t>structures:ObjectType</a:t>
            </a:r>
            <a:endParaRPr lang="en-US" sz="1400" dirty="0">
              <a:solidFill>
                <a:schemeClr val="bg1"/>
              </a:solidFill>
              <a:latin typeface="Arial" pitchFamily="34" charset="0"/>
              <a:cs typeface="Arial" pitchFamily="34" charset="0"/>
            </a:endParaRPr>
          </a:p>
        </p:txBody>
      </p:sp>
      <p:sp>
        <p:nvSpPr>
          <p:cNvPr id="81" name="Rectangle 80"/>
          <p:cNvSpPr/>
          <p:nvPr/>
        </p:nvSpPr>
        <p:spPr>
          <a:xfrm>
            <a:off x="6096000" y="27813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nc:PersonType</a:t>
            </a:r>
            <a:endParaRPr lang="en-US" sz="1400" dirty="0">
              <a:latin typeface="Arial" pitchFamily="34" charset="0"/>
              <a:cs typeface="Arial" pitchFamily="34" charset="0"/>
            </a:endParaRPr>
          </a:p>
        </p:txBody>
      </p:sp>
      <p:cxnSp>
        <p:nvCxnSpPr>
          <p:cNvPr id="82" name="Straight Arrow Connector 81"/>
          <p:cNvCxnSpPr>
            <a:stCxn id="81" idx="0"/>
            <a:endCxn id="80" idx="2"/>
          </p:cNvCxnSpPr>
          <p:nvPr/>
        </p:nvCxnSpPr>
        <p:spPr>
          <a:xfrm rot="5400000" flipH="1" flipV="1">
            <a:off x="7124701" y="2667000"/>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4" name="TextBox 40"/>
          <p:cNvSpPr txBox="1">
            <a:spLocks noChangeArrowheads="1"/>
          </p:cNvSpPr>
          <p:nvPr/>
        </p:nvSpPr>
        <p:spPr bwMode="auto">
          <a:xfrm>
            <a:off x="5334000" y="2930525"/>
            <a:ext cx="914400" cy="307975"/>
          </a:xfrm>
          <a:prstGeom prst="rect">
            <a:avLst/>
          </a:prstGeom>
          <a:noFill/>
          <a:ln w="9525">
            <a:noFill/>
            <a:miter lim="800000"/>
            <a:headEnd/>
            <a:tailEnd/>
          </a:ln>
        </p:spPr>
        <p:txBody>
          <a:bodyPr>
            <a:spAutoFit/>
          </a:bodyPr>
          <a:lstStyle/>
          <a:p>
            <a:r>
              <a:rPr lang="en-US" sz="1400" b="1" dirty="0"/>
              <a:t>of type</a:t>
            </a:r>
          </a:p>
        </p:txBody>
      </p:sp>
      <p:grpSp>
        <p:nvGrpSpPr>
          <p:cNvPr id="48" name="Group 47"/>
          <p:cNvGrpSpPr/>
          <p:nvPr/>
        </p:nvGrpSpPr>
        <p:grpSpPr>
          <a:xfrm>
            <a:off x="7407343" y="730894"/>
            <a:ext cx="1235427" cy="143483"/>
            <a:chOff x="7407343" y="730894"/>
            <a:chExt cx="1235427" cy="143483"/>
          </a:xfrm>
        </p:grpSpPr>
        <p:cxnSp>
          <p:nvCxnSpPr>
            <p:cNvPr id="50" name="Straight Connector 49"/>
            <p:cNvCxnSpPr>
              <a:endCxn id="7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3" name="Oval 5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1" name="Oval 7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2" name="Oval 7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4" name="Oval 7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Oval 7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6" name="Oval 7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73"/>
                                        </p:tgtEl>
                                        <p:attrNameLst>
                                          <p:attrName>style.visibility</p:attrName>
                                        </p:attrNameLst>
                                      </p:cBhvr>
                                      <p:to>
                                        <p:strVal val="visible"/>
                                      </p:to>
                                    </p:set>
                                    <p:anim calcmode="lin" valueType="num">
                                      <p:cBhvr additive="base">
                                        <p:cTn id="7" dur="500" fill="hold"/>
                                        <p:tgtEl>
                                          <p:spTgt spid="73"/>
                                        </p:tgtEl>
                                        <p:attrNameLst>
                                          <p:attrName>ppt_x</p:attrName>
                                        </p:attrNameLst>
                                      </p:cBhvr>
                                      <p:tavLst>
                                        <p:tav tm="0">
                                          <p:val>
                                            <p:strVal val="#ppt_x"/>
                                          </p:val>
                                        </p:tav>
                                        <p:tav tm="100000">
                                          <p:val>
                                            <p:strVal val="#ppt_x"/>
                                          </p:val>
                                        </p:tav>
                                      </p:tavLst>
                                    </p:anim>
                                    <p:anim calcmode="lin" valueType="num">
                                      <p:cBhvr additive="base">
                                        <p:cTn id="8" dur="500" fill="hold"/>
                                        <p:tgtEl>
                                          <p:spTgt spid="7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4"/>
                                        </p:tgtEl>
                                        <p:attrNameLst>
                                          <p:attrName>style.visibility</p:attrName>
                                        </p:attrNameLst>
                                      </p:cBhvr>
                                      <p:to>
                                        <p:strVal val="visible"/>
                                      </p:to>
                                    </p:set>
                                    <p:anim calcmode="lin" valueType="num">
                                      <p:cBhvr additive="base">
                                        <p:cTn id="11" dur="500" fill="hold"/>
                                        <p:tgtEl>
                                          <p:spTgt spid="84"/>
                                        </p:tgtEl>
                                        <p:attrNameLst>
                                          <p:attrName>ppt_x</p:attrName>
                                        </p:attrNameLst>
                                      </p:cBhvr>
                                      <p:tavLst>
                                        <p:tav tm="0">
                                          <p:val>
                                            <p:strVal val="#ppt_x"/>
                                          </p:val>
                                        </p:tav>
                                        <p:tav tm="100000">
                                          <p:val>
                                            <p:strVal val="#ppt_x"/>
                                          </p:val>
                                        </p:tav>
                                      </p:tavLst>
                                    </p:anim>
                                    <p:anim calcmode="lin" valueType="num">
                                      <p:cBhvr additive="base">
                                        <p:cTn id="12" dur="500" fill="hold"/>
                                        <p:tgtEl>
                                          <p:spTgt spid="8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fill="hold"/>
                                        <p:tgtEl>
                                          <p:spTgt spid="42"/>
                                        </p:tgtEl>
                                        <p:attrNameLst>
                                          <p:attrName>ppt_x</p:attrName>
                                        </p:attrNameLst>
                                      </p:cBhvr>
                                      <p:tavLst>
                                        <p:tav tm="0">
                                          <p:val>
                                            <p:strVal val="#ppt_x"/>
                                          </p:val>
                                        </p:tav>
                                        <p:tav tm="100000">
                                          <p:val>
                                            <p:strVal val="#ppt_x"/>
                                          </p:val>
                                        </p:tav>
                                      </p:tavLst>
                                    </p:anim>
                                    <p:anim calcmode="lin" valueType="num">
                                      <p:cBhvr additive="base">
                                        <p:cTn id="16" dur="500" fill="hold"/>
                                        <p:tgtEl>
                                          <p:spTgt spid="4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0"/>
                                        </p:tgtEl>
                                        <p:attrNameLst>
                                          <p:attrName>style.visibility</p:attrName>
                                        </p:attrNameLst>
                                      </p:cBhvr>
                                      <p:to>
                                        <p:strVal val="visible"/>
                                      </p:to>
                                    </p:set>
                                    <p:anim calcmode="lin" valueType="num">
                                      <p:cBhvr additive="base">
                                        <p:cTn id="19" dur="500" fill="hold"/>
                                        <p:tgtEl>
                                          <p:spTgt spid="80"/>
                                        </p:tgtEl>
                                        <p:attrNameLst>
                                          <p:attrName>ppt_x</p:attrName>
                                        </p:attrNameLst>
                                      </p:cBhvr>
                                      <p:tavLst>
                                        <p:tav tm="0">
                                          <p:val>
                                            <p:strVal val="#ppt_x"/>
                                          </p:val>
                                        </p:tav>
                                        <p:tav tm="100000">
                                          <p:val>
                                            <p:strVal val="#ppt_x"/>
                                          </p:val>
                                        </p:tav>
                                      </p:tavLst>
                                    </p:anim>
                                    <p:anim calcmode="lin" valueType="num">
                                      <p:cBhvr additive="base">
                                        <p:cTn id="20" dur="500" fill="hold"/>
                                        <p:tgtEl>
                                          <p:spTgt spid="80"/>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82"/>
                                        </p:tgtEl>
                                        <p:attrNameLst>
                                          <p:attrName>style.visibility</p:attrName>
                                        </p:attrNameLst>
                                      </p:cBhvr>
                                      <p:to>
                                        <p:strVal val="visible"/>
                                      </p:to>
                                    </p:set>
                                    <p:anim calcmode="lin" valueType="num">
                                      <p:cBhvr additive="base">
                                        <p:cTn id="23" dur="500" fill="hold"/>
                                        <p:tgtEl>
                                          <p:spTgt spid="82"/>
                                        </p:tgtEl>
                                        <p:attrNameLst>
                                          <p:attrName>ppt_x</p:attrName>
                                        </p:attrNameLst>
                                      </p:cBhvr>
                                      <p:tavLst>
                                        <p:tav tm="0">
                                          <p:val>
                                            <p:strVal val="#ppt_x"/>
                                          </p:val>
                                        </p:tav>
                                        <p:tav tm="100000">
                                          <p:val>
                                            <p:strVal val="#ppt_x"/>
                                          </p:val>
                                        </p:tav>
                                      </p:tavLst>
                                    </p:anim>
                                    <p:anim calcmode="lin" valueType="num">
                                      <p:cBhvr additive="base">
                                        <p:cTn id="24" dur="500" fill="hold"/>
                                        <p:tgtEl>
                                          <p:spTgt spid="8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1"/>
                                        </p:tgtEl>
                                        <p:attrNameLst>
                                          <p:attrName>style.visibility</p:attrName>
                                        </p:attrNameLst>
                                      </p:cBhvr>
                                      <p:to>
                                        <p:strVal val="visible"/>
                                      </p:to>
                                    </p:set>
                                    <p:anim calcmode="lin" valueType="num">
                                      <p:cBhvr additive="base">
                                        <p:cTn id="27" dur="500" fill="hold"/>
                                        <p:tgtEl>
                                          <p:spTgt spid="81"/>
                                        </p:tgtEl>
                                        <p:attrNameLst>
                                          <p:attrName>ppt_x</p:attrName>
                                        </p:attrNameLst>
                                      </p:cBhvr>
                                      <p:tavLst>
                                        <p:tav tm="0">
                                          <p:val>
                                            <p:strVal val="#ppt_x"/>
                                          </p:val>
                                        </p:tav>
                                        <p:tav tm="100000">
                                          <p:val>
                                            <p:strVal val="#ppt_x"/>
                                          </p:val>
                                        </p:tav>
                                      </p:tavLst>
                                    </p:anim>
                                    <p:anim calcmode="lin" valueType="num">
                                      <p:cBhvr additive="base">
                                        <p:cTn id="28" dur="500" fill="hold"/>
                                        <p:tgtEl>
                                          <p:spTgt spid="81"/>
                                        </p:tgtEl>
                                        <p:attrNameLst>
                                          <p:attrName>ppt_y</p:attrName>
                                        </p:attrNameLst>
                                      </p:cBhvr>
                                      <p:tavLst>
                                        <p:tav tm="0">
                                          <p:val>
                                            <p:strVal val="1+#ppt_h/2"/>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2" presetClass="entr" presetSubtype="4" fill="hold" nodeType="clickEffect">
                                  <p:stCondLst>
                                    <p:cond delay="0"/>
                                  </p:stCondLst>
                                  <p:childTnLst>
                                    <p:set>
                                      <p:cBhvr>
                                        <p:cTn id="32" dur="1" fill="hold">
                                          <p:stCondLst>
                                            <p:cond delay="0"/>
                                          </p:stCondLst>
                                        </p:cTn>
                                        <p:tgtEl>
                                          <p:spTgt spid="60"/>
                                        </p:tgtEl>
                                        <p:attrNameLst>
                                          <p:attrName>style.visibility</p:attrName>
                                        </p:attrNameLst>
                                      </p:cBhvr>
                                      <p:to>
                                        <p:strVal val="visible"/>
                                      </p:to>
                                    </p:set>
                                    <p:anim calcmode="lin" valueType="num">
                                      <p:cBhvr additive="base">
                                        <p:cTn id="33" dur="500" fill="hold"/>
                                        <p:tgtEl>
                                          <p:spTgt spid="60"/>
                                        </p:tgtEl>
                                        <p:attrNameLst>
                                          <p:attrName>ppt_x</p:attrName>
                                        </p:attrNameLst>
                                      </p:cBhvr>
                                      <p:tavLst>
                                        <p:tav tm="0">
                                          <p:val>
                                            <p:strVal val="#ppt_x"/>
                                          </p:val>
                                        </p:tav>
                                        <p:tav tm="100000">
                                          <p:val>
                                            <p:strVal val="#ppt_x"/>
                                          </p:val>
                                        </p:tav>
                                      </p:tavLst>
                                    </p:anim>
                                    <p:anim calcmode="lin" valueType="num">
                                      <p:cBhvr additive="base">
                                        <p:cTn id="34" dur="500" fill="hold"/>
                                        <p:tgtEl>
                                          <p:spTgt spid="6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58"/>
                                        </p:tgtEl>
                                        <p:attrNameLst>
                                          <p:attrName>style.visibility</p:attrName>
                                        </p:attrNameLst>
                                      </p:cBhvr>
                                      <p:to>
                                        <p:strVal val="visible"/>
                                      </p:to>
                                    </p:set>
                                    <p:anim calcmode="lin" valueType="num">
                                      <p:cBhvr additive="base">
                                        <p:cTn id="37" dur="500" fill="hold"/>
                                        <p:tgtEl>
                                          <p:spTgt spid="58"/>
                                        </p:tgtEl>
                                        <p:attrNameLst>
                                          <p:attrName>ppt_x</p:attrName>
                                        </p:attrNameLst>
                                      </p:cBhvr>
                                      <p:tavLst>
                                        <p:tav tm="0">
                                          <p:val>
                                            <p:strVal val="#ppt_x"/>
                                          </p:val>
                                        </p:tav>
                                        <p:tav tm="100000">
                                          <p:val>
                                            <p:strVal val="#ppt_x"/>
                                          </p:val>
                                        </p:tav>
                                      </p:tavLst>
                                    </p:anim>
                                    <p:anim calcmode="lin" valueType="num">
                                      <p:cBhvr additive="base">
                                        <p:cTn id="38" dur="500" fill="hold"/>
                                        <p:tgtEl>
                                          <p:spTgt spid="58"/>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63"/>
                                        </p:tgtEl>
                                        <p:attrNameLst>
                                          <p:attrName>style.visibility</p:attrName>
                                        </p:attrNameLst>
                                      </p:cBhvr>
                                      <p:to>
                                        <p:strVal val="visible"/>
                                      </p:to>
                                    </p:set>
                                    <p:anim calcmode="lin" valueType="num">
                                      <p:cBhvr additive="base">
                                        <p:cTn id="41" dur="500" fill="hold"/>
                                        <p:tgtEl>
                                          <p:spTgt spid="63"/>
                                        </p:tgtEl>
                                        <p:attrNameLst>
                                          <p:attrName>ppt_x</p:attrName>
                                        </p:attrNameLst>
                                      </p:cBhvr>
                                      <p:tavLst>
                                        <p:tav tm="0">
                                          <p:val>
                                            <p:strVal val="#ppt_x"/>
                                          </p:val>
                                        </p:tav>
                                        <p:tav tm="100000">
                                          <p:val>
                                            <p:strVal val="#ppt_x"/>
                                          </p:val>
                                        </p:tav>
                                      </p:tavLst>
                                    </p:anim>
                                    <p:anim calcmode="lin" valueType="num">
                                      <p:cBhvr additive="base">
                                        <p:cTn id="42" dur="500" fill="hold"/>
                                        <p:tgtEl>
                                          <p:spTgt spid="63"/>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57"/>
                                        </p:tgtEl>
                                        <p:attrNameLst>
                                          <p:attrName>style.visibility</p:attrName>
                                        </p:attrNameLst>
                                      </p:cBhvr>
                                      <p:to>
                                        <p:strVal val="visible"/>
                                      </p:to>
                                    </p:set>
                                    <p:anim calcmode="lin" valueType="num">
                                      <p:cBhvr additive="base">
                                        <p:cTn id="45" dur="500" fill="hold"/>
                                        <p:tgtEl>
                                          <p:spTgt spid="57"/>
                                        </p:tgtEl>
                                        <p:attrNameLst>
                                          <p:attrName>ppt_x</p:attrName>
                                        </p:attrNameLst>
                                      </p:cBhvr>
                                      <p:tavLst>
                                        <p:tav tm="0">
                                          <p:val>
                                            <p:strVal val="#ppt_x"/>
                                          </p:val>
                                        </p:tav>
                                        <p:tav tm="100000">
                                          <p:val>
                                            <p:strVal val="#ppt_x"/>
                                          </p:val>
                                        </p:tav>
                                      </p:tavLst>
                                    </p:anim>
                                    <p:anim calcmode="lin" valueType="num">
                                      <p:cBhvr additive="base">
                                        <p:cTn id="46" dur="500" fill="hold"/>
                                        <p:tgtEl>
                                          <p:spTgt spid="57"/>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additive="base">
                                        <p:cTn id="49" dur="500" fill="hold"/>
                                        <p:tgtEl>
                                          <p:spTgt spid="40"/>
                                        </p:tgtEl>
                                        <p:attrNameLst>
                                          <p:attrName>ppt_x</p:attrName>
                                        </p:attrNameLst>
                                      </p:cBhvr>
                                      <p:tavLst>
                                        <p:tav tm="0">
                                          <p:val>
                                            <p:strVal val="#ppt_x"/>
                                          </p:val>
                                        </p:tav>
                                        <p:tav tm="100000">
                                          <p:val>
                                            <p:strVal val="#ppt_x"/>
                                          </p:val>
                                        </p:tav>
                                      </p:tavLst>
                                    </p:anim>
                                    <p:anim calcmode="lin" valueType="num">
                                      <p:cBhvr additive="base">
                                        <p:cTn id="50" dur="500" fill="hold"/>
                                        <p:tgtEl>
                                          <p:spTgt spid="40"/>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41"/>
                                        </p:tgtEl>
                                        <p:attrNameLst>
                                          <p:attrName>style.visibility</p:attrName>
                                        </p:attrNameLst>
                                      </p:cBhvr>
                                      <p:to>
                                        <p:strVal val="visible"/>
                                      </p:to>
                                    </p:set>
                                    <p:anim calcmode="lin" valueType="num">
                                      <p:cBhvr additive="base">
                                        <p:cTn id="53" dur="500" fill="hold"/>
                                        <p:tgtEl>
                                          <p:spTgt spid="41"/>
                                        </p:tgtEl>
                                        <p:attrNameLst>
                                          <p:attrName>ppt_x</p:attrName>
                                        </p:attrNameLst>
                                      </p:cBhvr>
                                      <p:tavLst>
                                        <p:tav tm="0">
                                          <p:val>
                                            <p:strVal val="#ppt_x"/>
                                          </p:val>
                                        </p:tav>
                                        <p:tav tm="100000">
                                          <p:val>
                                            <p:strVal val="#ppt_x"/>
                                          </p:val>
                                        </p:tav>
                                      </p:tavLst>
                                    </p:anim>
                                    <p:anim calcmode="lin" valueType="num">
                                      <p:cBhvr additive="base">
                                        <p:cTn id="54" dur="500" fill="hold"/>
                                        <p:tgtEl>
                                          <p:spTgt spid="41"/>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64"/>
                                        </p:tgtEl>
                                        <p:attrNameLst>
                                          <p:attrName>style.visibility</p:attrName>
                                        </p:attrNameLst>
                                      </p:cBhvr>
                                      <p:to>
                                        <p:strVal val="visible"/>
                                      </p:to>
                                    </p:set>
                                    <p:anim calcmode="lin" valueType="num">
                                      <p:cBhvr additive="base">
                                        <p:cTn id="57" dur="500" fill="hold"/>
                                        <p:tgtEl>
                                          <p:spTgt spid="64"/>
                                        </p:tgtEl>
                                        <p:attrNameLst>
                                          <p:attrName>ppt_x</p:attrName>
                                        </p:attrNameLst>
                                      </p:cBhvr>
                                      <p:tavLst>
                                        <p:tav tm="0">
                                          <p:val>
                                            <p:strVal val="#ppt_x"/>
                                          </p:val>
                                        </p:tav>
                                        <p:tav tm="100000">
                                          <p:val>
                                            <p:strVal val="#ppt_x"/>
                                          </p:val>
                                        </p:tav>
                                      </p:tavLst>
                                    </p:anim>
                                    <p:anim calcmode="lin" valueType="num">
                                      <p:cBhvr additive="base">
                                        <p:cTn id="58" dur="500" fill="hold"/>
                                        <p:tgtEl>
                                          <p:spTgt spid="64"/>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43"/>
                                        </p:tgtEl>
                                        <p:attrNameLst>
                                          <p:attrName>style.visibility</p:attrName>
                                        </p:attrNameLst>
                                      </p:cBhvr>
                                      <p:to>
                                        <p:strVal val="visible"/>
                                      </p:to>
                                    </p:set>
                                    <p:anim calcmode="lin" valueType="num">
                                      <p:cBhvr additive="base">
                                        <p:cTn id="61" dur="500" fill="hold"/>
                                        <p:tgtEl>
                                          <p:spTgt spid="43"/>
                                        </p:tgtEl>
                                        <p:attrNameLst>
                                          <p:attrName>ppt_x</p:attrName>
                                        </p:attrNameLst>
                                      </p:cBhvr>
                                      <p:tavLst>
                                        <p:tav tm="0">
                                          <p:val>
                                            <p:strVal val="#ppt_x"/>
                                          </p:val>
                                        </p:tav>
                                        <p:tav tm="100000">
                                          <p:val>
                                            <p:strVal val="#ppt_x"/>
                                          </p:val>
                                        </p:tav>
                                      </p:tavLst>
                                    </p:anim>
                                    <p:anim calcmode="lin" valueType="num">
                                      <p:cBhvr additive="base">
                                        <p:cTn id="62" dur="500" fill="hold"/>
                                        <p:tgtEl>
                                          <p:spTgt spid="43"/>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stCondLst>
                                    <p:cond delay="0"/>
                                  </p:stCondLst>
                                  <p:childTnLst>
                                    <p:set>
                                      <p:cBhvr>
                                        <p:cTn id="64" dur="1" fill="hold">
                                          <p:stCondLst>
                                            <p:cond delay="0"/>
                                          </p:stCondLst>
                                        </p:cTn>
                                        <p:tgtEl>
                                          <p:spTgt spid="59"/>
                                        </p:tgtEl>
                                        <p:attrNameLst>
                                          <p:attrName>style.visibility</p:attrName>
                                        </p:attrNameLst>
                                      </p:cBhvr>
                                      <p:to>
                                        <p:strVal val="visible"/>
                                      </p:to>
                                    </p:set>
                                    <p:anim calcmode="lin" valueType="num">
                                      <p:cBhvr additive="base">
                                        <p:cTn id="65" dur="500" fill="hold"/>
                                        <p:tgtEl>
                                          <p:spTgt spid="59"/>
                                        </p:tgtEl>
                                        <p:attrNameLst>
                                          <p:attrName>ppt_x</p:attrName>
                                        </p:attrNameLst>
                                      </p:cBhvr>
                                      <p:tavLst>
                                        <p:tav tm="0">
                                          <p:val>
                                            <p:strVal val="#ppt_x"/>
                                          </p:val>
                                        </p:tav>
                                        <p:tav tm="100000">
                                          <p:val>
                                            <p:strVal val="#ppt_x"/>
                                          </p:val>
                                        </p:tav>
                                      </p:tavLst>
                                    </p:anim>
                                    <p:anim calcmode="lin" valueType="num">
                                      <p:cBhvr additive="base">
                                        <p:cTn id="66" dur="500" fill="hold"/>
                                        <p:tgtEl>
                                          <p:spTgt spid="59"/>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69"/>
                                        </p:tgtEl>
                                        <p:attrNameLst>
                                          <p:attrName>style.visibility</p:attrName>
                                        </p:attrNameLst>
                                      </p:cBhvr>
                                      <p:to>
                                        <p:strVal val="visible"/>
                                      </p:to>
                                    </p:set>
                                    <p:anim calcmode="lin" valueType="num">
                                      <p:cBhvr additive="base">
                                        <p:cTn id="69" dur="500" fill="hold"/>
                                        <p:tgtEl>
                                          <p:spTgt spid="69"/>
                                        </p:tgtEl>
                                        <p:attrNameLst>
                                          <p:attrName>ppt_x</p:attrName>
                                        </p:attrNameLst>
                                      </p:cBhvr>
                                      <p:tavLst>
                                        <p:tav tm="0">
                                          <p:val>
                                            <p:strVal val="#ppt_x"/>
                                          </p:val>
                                        </p:tav>
                                        <p:tav tm="100000">
                                          <p:val>
                                            <p:strVal val="#ppt_x"/>
                                          </p:val>
                                        </p:tav>
                                      </p:tavLst>
                                    </p:anim>
                                    <p:anim calcmode="lin" valueType="num">
                                      <p:cBhvr additive="base">
                                        <p:cTn id="70" dur="500" fill="hold"/>
                                        <p:tgtEl>
                                          <p:spTgt spid="69"/>
                                        </p:tgtEl>
                                        <p:attrNameLst>
                                          <p:attrName>ppt_y</p:attrName>
                                        </p:attrNameLst>
                                      </p:cBhvr>
                                      <p:tavLst>
                                        <p:tav tm="0">
                                          <p:val>
                                            <p:strVal val="1+#ppt_h/2"/>
                                          </p:val>
                                        </p:tav>
                                        <p:tav tm="100000">
                                          <p:val>
                                            <p:strVal val="#ppt_y"/>
                                          </p:val>
                                        </p:tav>
                                      </p:tavLst>
                                    </p:anim>
                                  </p:childTnLst>
                                </p:cTn>
                              </p:par>
                              <p:par>
                                <p:cTn id="71" presetID="2" presetClass="entr" presetSubtype="4" fill="hold" nodeType="withEffect">
                                  <p:stCondLst>
                                    <p:cond delay="0"/>
                                  </p:stCondLst>
                                  <p:childTnLst>
                                    <p:set>
                                      <p:cBhvr>
                                        <p:cTn id="72" dur="1" fill="hold">
                                          <p:stCondLst>
                                            <p:cond delay="0"/>
                                          </p:stCondLst>
                                        </p:cTn>
                                        <p:tgtEl>
                                          <p:spTgt spid="70"/>
                                        </p:tgtEl>
                                        <p:attrNameLst>
                                          <p:attrName>style.visibility</p:attrName>
                                        </p:attrNameLst>
                                      </p:cBhvr>
                                      <p:to>
                                        <p:strVal val="visible"/>
                                      </p:to>
                                    </p:set>
                                    <p:anim calcmode="lin" valueType="num">
                                      <p:cBhvr additive="base">
                                        <p:cTn id="73" dur="500" fill="hold"/>
                                        <p:tgtEl>
                                          <p:spTgt spid="70"/>
                                        </p:tgtEl>
                                        <p:attrNameLst>
                                          <p:attrName>ppt_x</p:attrName>
                                        </p:attrNameLst>
                                      </p:cBhvr>
                                      <p:tavLst>
                                        <p:tav tm="0">
                                          <p:val>
                                            <p:strVal val="#ppt_x"/>
                                          </p:val>
                                        </p:tav>
                                        <p:tav tm="100000">
                                          <p:val>
                                            <p:strVal val="#ppt_x"/>
                                          </p:val>
                                        </p:tav>
                                      </p:tavLst>
                                    </p:anim>
                                    <p:anim calcmode="lin" valueType="num">
                                      <p:cBhvr additive="base">
                                        <p:cTn id="74" dur="500" fill="hold"/>
                                        <p:tgtEl>
                                          <p:spTgt spid="70"/>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52"/>
                                        </p:tgtEl>
                                        <p:attrNameLst>
                                          <p:attrName>style.visibility</p:attrName>
                                        </p:attrNameLst>
                                      </p:cBhvr>
                                      <p:to>
                                        <p:strVal val="visible"/>
                                      </p:to>
                                    </p:set>
                                    <p:anim calcmode="lin" valueType="num">
                                      <p:cBhvr additive="base">
                                        <p:cTn id="77" dur="500" fill="hold"/>
                                        <p:tgtEl>
                                          <p:spTgt spid="52"/>
                                        </p:tgtEl>
                                        <p:attrNameLst>
                                          <p:attrName>ppt_x</p:attrName>
                                        </p:attrNameLst>
                                      </p:cBhvr>
                                      <p:tavLst>
                                        <p:tav tm="0">
                                          <p:val>
                                            <p:strVal val="#ppt_x"/>
                                          </p:val>
                                        </p:tav>
                                        <p:tav tm="100000">
                                          <p:val>
                                            <p:strVal val="#ppt_x"/>
                                          </p:val>
                                        </p:tav>
                                      </p:tavLst>
                                    </p:anim>
                                    <p:anim calcmode="lin" valueType="num">
                                      <p:cBhvr additive="base">
                                        <p:cTn id="78" dur="500" fill="hold"/>
                                        <p:tgtEl>
                                          <p:spTgt spid="52"/>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51"/>
                                        </p:tgtEl>
                                        <p:attrNameLst>
                                          <p:attrName>style.visibility</p:attrName>
                                        </p:attrNameLst>
                                      </p:cBhvr>
                                      <p:to>
                                        <p:strVal val="visible"/>
                                      </p:to>
                                    </p:set>
                                    <p:anim calcmode="lin" valueType="num">
                                      <p:cBhvr additive="base">
                                        <p:cTn id="81" dur="500" fill="hold"/>
                                        <p:tgtEl>
                                          <p:spTgt spid="51"/>
                                        </p:tgtEl>
                                        <p:attrNameLst>
                                          <p:attrName>ppt_x</p:attrName>
                                        </p:attrNameLst>
                                      </p:cBhvr>
                                      <p:tavLst>
                                        <p:tav tm="0">
                                          <p:val>
                                            <p:strVal val="#ppt_x"/>
                                          </p:val>
                                        </p:tav>
                                        <p:tav tm="100000">
                                          <p:val>
                                            <p:strVal val="#ppt_x"/>
                                          </p:val>
                                        </p:tav>
                                      </p:tavLst>
                                    </p:anim>
                                    <p:anim calcmode="lin" valueType="num">
                                      <p:cBhvr additive="base">
                                        <p:cTn id="82" dur="500" fill="hold"/>
                                        <p:tgtEl>
                                          <p:spTgt spid="51"/>
                                        </p:tgtEl>
                                        <p:attrNameLst>
                                          <p:attrName>ppt_y</p:attrName>
                                        </p:attrNameLst>
                                      </p:cBhvr>
                                      <p:tavLst>
                                        <p:tav tm="0">
                                          <p:val>
                                            <p:strVal val="1+#ppt_h/2"/>
                                          </p:val>
                                        </p:tav>
                                        <p:tav tm="100000">
                                          <p:val>
                                            <p:strVal val="#ppt_y"/>
                                          </p:val>
                                        </p:tav>
                                      </p:tavLst>
                                    </p:anim>
                                  </p:childTnLst>
                                </p:cTn>
                              </p:par>
                            </p:childTnLst>
                          </p:cTn>
                        </p:par>
                      </p:childTnLst>
                    </p:cTn>
                  </p:par>
                  <p:par>
                    <p:cTn id="83" fill="hold" nodeType="clickPar">
                      <p:stCondLst>
                        <p:cond delay="indefinite"/>
                      </p:stCondLst>
                      <p:childTnLst>
                        <p:par>
                          <p:cTn id="84" fill="hold" nodeType="withGroup">
                            <p:stCondLst>
                              <p:cond delay="0"/>
                            </p:stCondLst>
                            <p:childTnLst>
                              <p:par>
                                <p:cTn id="85" presetID="2" presetClass="entr" presetSubtype="4" fill="hold" nodeType="clickEffect">
                                  <p:stCondLst>
                                    <p:cond delay="0"/>
                                  </p:stCondLst>
                                  <p:childTnLst>
                                    <p:set>
                                      <p:cBhvr>
                                        <p:cTn id="86" dur="1" fill="hold">
                                          <p:stCondLst>
                                            <p:cond delay="0"/>
                                          </p:stCondLst>
                                        </p:cTn>
                                        <p:tgtEl>
                                          <p:spTgt spid="56"/>
                                        </p:tgtEl>
                                        <p:attrNameLst>
                                          <p:attrName>style.visibility</p:attrName>
                                        </p:attrNameLst>
                                      </p:cBhvr>
                                      <p:to>
                                        <p:strVal val="visible"/>
                                      </p:to>
                                    </p:set>
                                    <p:anim calcmode="lin" valueType="num">
                                      <p:cBhvr additive="base">
                                        <p:cTn id="87" dur="500" fill="hold"/>
                                        <p:tgtEl>
                                          <p:spTgt spid="56"/>
                                        </p:tgtEl>
                                        <p:attrNameLst>
                                          <p:attrName>ppt_x</p:attrName>
                                        </p:attrNameLst>
                                      </p:cBhvr>
                                      <p:tavLst>
                                        <p:tav tm="0">
                                          <p:val>
                                            <p:strVal val="#ppt_x"/>
                                          </p:val>
                                        </p:tav>
                                        <p:tav tm="100000">
                                          <p:val>
                                            <p:strVal val="#ppt_x"/>
                                          </p:val>
                                        </p:tav>
                                      </p:tavLst>
                                    </p:anim>
                                    <p:anim calcmode="lin" valueType="num">
                                      <p:cBhvr additive="base">
                                        <p:cTn id="88" dur="500" fill="hold"/>
                                        <p:tgtEl>
                                          <p:spTgt spid="56"/>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62"/>
                                        </p:tgtEl>
                                        <p:attrNameLst>
                                          <p:attrName>style.visibility</p:attrName>
                                        </p:attrNameLst>
                                      </p:cBhvr>
                                      <p:to>
                                        <p:strVal val="visible"/>
                                      </p:to>
                                    </p:set>
                                    <p:anim calcmode="lin" valueType="num">
                                      <p:cBhvr additive="base">
                                        <p:cTn id="91" dur="500" fill="hold"/>
                                        <p:tgtEl>
                                          <p:spTgt spid="62"/>
                                        </p:tgtEl>
                                        <p:attrNameLst>
                                          <p:attrName>ppt_x</p:attrName>
                                        </p:attrNameLst>
                                      </p:cBhvr>
                                      <p:tavLst>
                                        <p:tav tm="0">
                                          <p:val>
                                            <p:strVal val="#ppt_x"/>
                                          </p:val>
                                        </p:tav>
                                        <p:tav tm="100000">
                                          <p:val>
                                            <p:strVal val="#ppt_x"/>
                                          </p:val>
                                        </p:tav>
                                      </p:tavLst>
                                    </p:anim>
                                    <p:anim calcmode="lin" valueType="num">
                                      <p:cBhvr additive="base">
                                        <p:cTn id="92" dur="500" fill="hold"/>
                                        <p:tgtEl>
                                          <p:spTgt spid="62"/>
                                        </p:tgtEl>
                                        <p:attrNameLst>
                                          <p:attrName>ppt_y</p:attrName>
                                        </p:attrNameLst>
                                      </p:cBhvr>
                                      <p:tavLst>
                                        <p:tav tm="0">
                                          <p:val>
                                            <p:strVal val="1+#ppt_h/2"/>
                                          </p:val>
                                        </p:tav>
                                        <p:tav tm="100000">
                                          <p:val>
                                            <p:strVal val="#ppt_y"/>
                                          </p:val>
                                        </p:tav>
                                      </p:tavLst>
                                    </p:anim>
                                  </p:childTnLst>
                                </p:cTn>
                              </p:par>
                              <p:par>
                                <p:cTn id="93" presetID="2" presetClass="entr" presetSubtype="4" fill="hold" nodeType="withEffect">
                                  <p:stCondLst>
                                    <p:cond delay="0"/>
                                  </p:stCondLst>
                                  <p:childTnLst>
                                    <p:set>
                                      <p:cBhvr>
                                        <p:cTn id="94" dur="1" fill="hold">
                                          <p:stCondLst>
                                            <p:cond delay="0"/>
                                          </p:stCondLst>
                                        </p:cTn>
                                        <p:tgtEl>
                                          <p:spTgt spid="55"/>
                                        </p:tgtEl>
                                        <p:attrNameLst>
                                          <p:attrName>style.visibility</p:attrName>
                                        </p:attrNameLst>
                                      </p:cBhvr>
                                      <p:to>
                                        <p:strVal val="visible"/>
                                      </p:to>
                                    </p:set>
                                    <p:anim calcmode="lin" valueType="num">
                                      <p:cBhvr additive="base">
                                        <p:cTn id="95" dur="500" fill="hold"/>
                                        <p:tgtEl>
                                          <p:spTgt spid="55"/>
                                        </p:tgtEl>
                                        <p:attrNameLst>
                                          <p:attrName>ppt_x</p:attrName>
                                        </p:attrNameLst>
                                      </p:cBhvr>
                                      <p:tavLst>
                                        <p:tav tm="0">
                                          <p:val>
                                            <p:strVal val="#ppt_x"/>
                                          </p:val>
                                        </p:tav>
                                        <p:tav tm="100000">
                                          <p:val>
                                            <p:strVal val="#ppt_x"/>
                                          </p:val>
                                        </p:tav>
                                      </p:tavLst>
                                    </p:anim>
                                    <p:anim calcmode="lin" valueType="num">
                                      <p:cBhvr additive="base">
                                        <p:cTn id="96" dur="500" fill="hold"/>
                                        <p:tgtEl>
                                          <p:spTgt spid="55"/>
                                        </p:tgtEl>
                                        <p:attrNameLst>
                                          <p:attrName>ppt_y</p:attrName>
                                        </p:attrNameLst>
                                      </p:cBhvr>
                                      <p:tavLst>
                                        <p:tav tm="0">
                                          <p:val>
                                            <p:strVal val="1+#ppt_h/2"/>
                                          </p:val>
                                        </p:tav>
                                        <p:tav tm="100000">
                                          <p:val>
                                            <p:strVal val="#ppt_y"/>
                                          </p:val>
                                        </p:tav>
                                      </p:tavLst>
                                    </p:anim>
                                  </p:childTnLst>
                                </p:cTn>
                              </p:par>
                              <p:par>
                                <p:cTn id="97" presetID="2" presetClass="entr" presetSubtype="4" fill="hold" nodeType="withEffect">
                                  <p:stCondLst>
                                    <p:cond delay="0"/>
                                  </p:stCondLst>
                                  <p:childTnLst>
                                    <p:set>
                                      <p:cBhvr>
                                        <p:cTn id="98" dur="1" fill="hold">
                                          <p:stCondLst>
                                            <p:cond delay="0"/>
                                          </p:stCondLst>
                                        </p:cTn>
                                        <p:tgtEl>
                                          <p:spTgt spid="54"/>
                                        </p:tgtEl>
                                        <p:attrNameLst>
                                          <p:attrName>style.visibility</p:attrName>
                                        </p:attrNameLst>
                                      </p:cBhvr>
                                      <p:to>
                                        <p:strVal val="visible"/>
                                      </p:to>
                                    </p:set>
                                    <p:anim calcmode="lin" valueType="num">
                                      <p:cBhvr additive="base">
                                        <p:cTn id="99" dur="500" fill="hold"/>
                                        <p:tgtEl>
                                          <p:spTgt spid="54"/>
                                        </p:tgtEl>
                                        <p:attrNameLst>
                                          <p:attrName>ppt_x</p:attrName>
                                        </p:attrNameLst>
                                      </p:cBhvr>
                                      <p:tavLst>
                                        <p:tav tm="0">
                                          <p:val>
                                            <p:strVal val="#ppt_x"/>
                                          </p:val>
                                        </p:tav>
                                        <p:tav tm="100000">
                                          <p:val>
                                            <p:strVal val="#ppt_x"/>
                                          </p:val>
                                        </p:tav>
                                      </p:tavLst>
                                    </p:anim>
                                    <p:anim calcmode="lin" valueType="num">
                                      <p:cBhvr additive="base">
                                        <p:cTn id="100" dur="500" fill="hold"/>
                                        <p:tgtEl>
                                          <p:spTgt spid="54"/>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0"/>
                                  </p:stCondLst>
                                  <p:childTnLst>
                                    <p:set>
                                      <p:cBhvr>
                                        <p:cTn id="102" dur="1" fill="hold">
                                          <p:stCondLst>
                                            <p:cond delay="0"/>
                                          </p:stCondLst>
                                        </p:cTn>
                                        <p:tgtEl>
                                          <p:spTgt spid="37"/>
                                        </p:tgtEl>
                                        <p:attrNameLst>
                                          <p:attrName>style.visibility</p:attrName>
                                        </p:attrNameLst>
                                      </p:cBhvr>
                                      <p:to>
                                        <p:strVal val="visible"/>
                                      </p:to>
                                    </p:set>
                                    <p:anim calcmode="lin" valueType="num">
                                      <p:cBhvr additive="base">
                                        <p:cTn id="103" dur="500" fill="hold"/>
                                        <p:tgtEl>
                                          <p:spTgt spid="37"/>
                                        </p:tgtEl>
                                        <p:attrNameLst>
                                          <p:attrName>ppt_x</p:attrName>
                                        </p:attrNameLst>
                                      </p:cBhvr>
                                      <p:tavLst>
                                        <p:tav tm="0">
                                          <p:val>
                                            <p:strVal val="#ppt_x"/>
                                          </p:val>
                                        </p:tav>
                                        <p:tav tm="100000">
                                          <p:val>
                                            <p:strVal val="#ppt_x"/>
                                          </p:val>
                                        </p:tav>
                                      </p:tavLst>
                                    </p:anim>
                                    <p:anim calcmode="lin" valueType="num">
                                      <p:cBhvr additive="base">
                                        <p:cTn id="104" dur="500" fill="hold"/>
                                        <p:tgtEl>
                                          <p:spTgt spid="37"/>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stCondLst>
                                    <p:cond delay="0"/>
                                  </p:stCondLst>
                                  <p:childTnLst>
                                    <p:set>
                                      <p:cBhvr>
                                        <p:cTn id="106" dur="1" fill="hold">
                                          <p:stCondLst>
                                            <p:cond delay="0"/>
                                          </p:stCondLst>
                                        </p:cTn>
                                        <p:tgtEl>
                                          <p:spTgt spid="39"/>
                                        </p:tgtEl>
                                        <p:attrNameLst>
                                          <p:attrName>style.visibility</p:attrName>
                                        </p:attrNameLst>
                                      </p:cBhvr>
                                      <p:to>
                                        <p:strVal val="visible"/>
                                      </p:to>
                                    </p:set>
                                    <p:anim calcmode="lin" valueType="num">
                                      <p:cBhvr additive="base">
                                        <p:cTn id="107" dur="500" fill="hold"/>
                                        <p:tgtEl>
                                          <p:spTgt spid="39"/>
                                        </p:tgtEl>
                                        <p:attrNameLst>
                                          <p:attrName>ppt_x</p:attrName>
                                        </p:attrNameLst>
                                      </p:cBhvr>
                                      <p:tavLst>
                                        <p:tav tm="0">
                                          <p:val>
                                            <p:strVal val="#ppt_x"/>
                                          </p:val>
                                        </p:tav>
                                        <p:tav tm="100000">
                                          <p:val>
                                            <p:strVal val="#ppt_x"/>
                                          </p:val>
                                        </p:tav>
                                      </p:tavLst>
                                    </p:anim>
                                    <p:anim calcmode="lin" valueType="num">
                                      <p:cBhvr additive="base">
                                        <p:cTn id="108" dur="500" fill="hold"/>
                                        <p:tgtEl>
                                          <p:spTgt spid="39"/>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stCondLst>
                                    <p:cond delay="0"/>
                                  </p:stCondLst>
                                  <p:childTnLst>
                                    <p:set>
                                      <p:cBhvr>
                                        <p:cTn id="110" dur="1" fill="hold">
                                          <p:stCondLst>
                                            <p:cond delay="0"/>
                                          </p:stCondLst>
                                        </p:cTn>
                                        <p:tgtEl>
                                          <p:spTgt spid="35"/>
                                        </p:tgtEl>
                                        <p:attrNameLst>
                                          <p:attrName>style.visibility</p:attrName>
                                        </p:attrNameLst>
                                      </p:cBhvr>
                                      <p:to>
                                        <p:strVal val="visible"/>
                                      </p:to>
                                    </p:set>
                                    <p:anim calcmode="lin" valueType="num">
                                      <p:cBhvr additive="base">
                                        <p:cTn id="111" dur="500" fill="hold"/>
                                        <p:tgtEl>
                                          <p:spTgt spid="35"/>
                                        </p:tgtEl>
                                        <p:attrNameLst>
                                          <p:attrName>ppt_x</p:attrName>
                                        </p:attrNameLst>
                                      </p:cBhvr>
                                      <p:tavLst>
                                        <p:tav tm="0">
                                          <p:val>
                                            <p:strVal val="#ppt_x"/>
                                          </p:val>
                                        </p:tav>
                                        <p:tav tm="100000">
                                          <p:val>
                                            <p:strVal val="#ppt_x"/>
                                          </p:val>
                                        </p:tav>
                                      </p:tavLst>
                                    </p:anim>
                                    <p:anim calcmode="lin" valueType="num">
                                      <p:cBhvr additive="base">
                                        <p:cTn id="112" dur="500" fill="hold"/>
                                        <p:tgtEl>
                                          <p:spTgt spid="35"/>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65"/>
                                        </p:tgtEl>
                                        <p:attrNameLst>
                                          <p:attrName>style.visibility</p:attrName>
                                        </p:attrNameLst>
                                      </p:cBhvr>
                                      <p:to>
                                        <p:strVal val="visible"/>
                                      </p:to>
                                    </p:set>
                                    <p:anim calcmode="lin" valueType="num">
                                      <p:cBhvr additive="base">
                                        <p:cTn id="115" dur="500" fill="hold"/>
                                        <p:tgtEl>
                                          <p:spTgt spid="65"/>
                                        </p:tgtEl>
                                        <p:attrNameLst>
                                          <p:attrName>ppt_x</p:attrName>
                                        </p:attrNameLst>
                                      </p:cBhvr>
                                      <p:tavLst>
                                        <p:tav tm="0">
                                          <p:val>
                                            <p:strVal val="#ppt_x"/>
                                          </p:val>
                                        </p:tav>
                                        <p:tav tm="100000">
                                          <p:val>
                                            <p:strVal val="#ppt_x"/>
                                          </p:val>
                                        </p:tav>
                                      </p:tavLst>
                                    </p:anim>
                                    <p:anim calcmode="lin" valueType="num">
                                      <p:cBhvr additive="base">
                                        <p:cTn id="116" dur="500" fill="hold"/>
                                        <p:tgtEl>
                                          <p:spTgt spid="65"/>
                                        </p:tgtEl>
                                        <p:attrNameLst>
                                          <p:attrName>ppt_y</p:attrName>
                                        </p:attrNameLst>
                                      </p:cBhvr>
                                      <p:tavLst>
                                        <p:tav tm="0">
                                          <p:val>
                                            <p:strVal val="1+#ppt_h/2"/>
                                          </p:val>
                                        </p:tav>
                                        <p:tav tm="100000">
                                          <p:val>
                                            <p:strVal val="#ppt_y"/>
                                          </p:val>
                                        </p:tav>
                                      </p:tavLst>
                                    </p:anim>
                                  </p:childTnLst>
                                </p:cTn>
                              </p:par>
                              <p:par>
                                <p:cTn id="117" presetID="2" presetClass="entr" presetSubtype="4" fill="hold" nodeType="withEffect">
                                  <p:stCondLst>
                                    <p:cond delay="0"/>
                                  </p:stCondLst>
                                  <p:childTnLst>
                                    <p:set>
                                      <p:cBhvr>
                                        <p:cTn id="118" dur="1" fill="hold">
                                          <p:stCondLst>
                                            <p:cond delay="0"/>
                                          </p:stCondLst>
                                        </p:cTn>
                                        <p:tgtEl>
                                          <p:spTgt spid="61"/>
                                        </p:tgtEl>
                                        <p:attrNameLst>
                                          <p:attrName>style.visibility</p:attrName>
                                        </p:attrNameLst>
                                      </p:cBhvr>
                                      <p:to>
                                        <p:strVal val="visible"/>
                                      </p:to>
                                    </p:set>
                                    <p:anim calcmode="lin" valueType="num">
                                      <p:cBhvr additive="base">
                                        <p:cTn id="119" dur="500" fill="hold"/>
                                        <p:tgtEl>
                                          <p:spTgt spid="61"/>
                                        </p:tgtEl>
                                        <p:attrNameLst>
                                          <p:attrName>ppt_x</p:attrName>
                                        </p:attrNameLst>
                                      </p:cBhvr>
                                      <p:tavLst>
                                        <p:tav tm="0">
                                          <p:val>
                                            <p:strVal val="#ppt_x"/>
                                          </p:val>
                                        </p:tav>
                                        <p:tav tm="100000">
                                          <p:val>
                                            <p:strVal val="#ppt_x"/>
                                          </p:val>
                                        </p:tav>
                                      </p:tavLst>
                                    </p:anim>
                                    <p:anim calcmode="lin" valueType="num">
                                      <p:cBhvr additive="base">
                                        <p:cTn id="120" dur="500" fill="hold"/>
                                        <p:tgtEl>
                                          <p:spTgt spid="61"/>
                                        </p:tgtEl>
                                        <p:attrNameLst>
                                          <p:attrName>ppt_y</p:attrName>
                                        </p:attrNameLst>
                                      </p:cBhvr>
                                      <p:tavLst>
                                        <p:tav tm="0">
                                          <p:val>
                                            <p:strVal val="1+#ppt_h/2"/>
                                          </p:val>
                                        </p:tav>
                                        <p:tav tm="100000">
                                          <p:val>
                                            <p:strVal val="#ppt_y"/>
                                          </p:val>
                                        </p:tav>
                                      </p:tavLst>
                                    </p:anim>
                                  </p:childTnLst>
                                </p:cTn>
                              </p:par>
                              <p:par>
                                <p:cTn id="121" presetID="2" presetClass="entr" presetSubtype="4" fill="hold" nodeType="withEffect">
                                  <p:stCondLst>
                                    <p:cond delay="0"/>
                                  </p:stCondLst>
                                  <p:childTnLst>
                                    <p:set>
                                      <p:cBhvr>
                                        <p:cTn id="122" dur="1" fill="hold">
                                          <p:stCondLst>
                                            <p:cond delay="0"/>
                                          </p:stCondLst>
                                        </p:cTn>
                                        <p:tgtEl>
                                          <p:spTgt spid="66"/>
                                        </p:tgtEl>
                                        <p:attrNameLst>
                                          <p:attrName>style.visibility</p:attrName>
                                        </p:attrNameLst>
                                      </p:cBhvr>
                                      <p:to>
                                        <p:strVal val="visible"/>
                                      </p:to>
                                    </p:set>
                                    <p:anim calcmode="lin" valueType="num">
                                      <p:cBhvr additive="base">
                                        <p:cTn id="123" dur="500" fill="hold"/>
                                        <p:tgtEl>
                                          <p:spTgt spid="66"/>
                                        </p:tgtEl>
                                        <p:attrNameLst>
                                          <p:attrName>ppt_x</p:attrName>
                                        </p:attrNameLst>
                                      </p:cBhvr>
                                      <p:tavLst>
                                        <p:tav tm="0">
                                          <p:val>
                                            <p:strVal val="#ppt_x"/>
                                          </p:val>
                                        </p:tav>
                                        <p:tav tm="100000">
                                          <p:val>
                                            <p:strVal val="#ppt_x"/>
                                          </p:val>
                                        </p:tav>
                                      </p:tavLst>
                                    </p:anim>
                                    <p:anim calcmode="lin" valueType="num">
                                      <p:cBhvr additive="base">
                                        <p:cTn id="124" dur="500" fill="hold"/>
                                        <p:tgtEl>
                                          <p:spTgt spid="66"/>
                                        </p:tgtEl>
                                        <p:attrNameLst>
                                          <p:attrName>ppt_y</p:attrName>
                                        </p:attrNameLst>
                                      </p:cBhvr>
                                      <p:tavLst>
                                        <p:tav tm="0">
                                          <p:val>
                                            <p:strVal val="1+#ppt_h/2"/>
                                          </p:val>
                                        </p:tav>
                                        <p:tav tm="100000">
                                          <p:val>
                                            <p:strVal val="#ppt_y"/>
                                          </p:val>
                                        </p:tav>
                                      </p:tavLst>
                                    </p:anim>
                                  </p:childTnLst>
                                </p:cTn>
                              </p:par>
                              <p:par>
                                <p:cTn id="125" presetID="2" presetClass="entr" presetSubtype="4" fill="hold" nodeType="withEffect">
                                  <p:stCondLst>
                                    <p:cond delay="0"/>
                                  </p:stCondLst>
                                  <p:childTnLst>
                                    <p:set>
                                      <p:cBhvr>
                                        <p:cTn id="126" dur="1" fill="hold">
                                          <p:stCondLst>
                                            <p:cond delay="0"/>
                                          </p:stCondLst>
                                        </p:cTn>
                                        <p:tgtEl>
                                          <p:spTgt spid="67"/>
                                        </p:tgtEl>
                                        <p:attrNameLst>
                                          <p:attrName>style.visibility</p:attrName>
                                        </p:attrNameLst>
                                      </p:cBhvr>
                                      <p:to>
                                        <p:strVal val="visible"/>
                                      </p:to>
                                    </p:set>
                                    <p:anim calcmode="lin" valueType="num">
                                      <p:cBhvr additive="base">
                                        <p:cTn id="127" dur="500" fill="hold"/>
                                        <p:tgtEl>
                                          <p:spTgt spid="67"/>
                                        </p:tgtEl>
                                        <p:attrNameLst>
                                          <p:attrName>ppt_x</p:attrName>
                                        </p:attrNameLst>
                                      </p:cBhvr>
                                      <p:tavLst>
                                        <p:tav tm="0">
                                          <p:val>
                                            <p:strVal val="#ppt_x"/>
                                          </p:val>
                                        </p:tav>
                                        <p:tav tm="100000">
                                          <p:val>
                                            <p:strVal val="#ppt_x"/>
                                          </p:val>
                                        </p:tav>
                                      </p:tavLst>
                                    </p:anim>
                                    <p:anim calcmode="lin" valueType="num">
                                      <p:cBhvr additive="base">
                                        <p:cTn id="128" dur="500" fill="hold"/>
                                        <p:tgtEl>
                                          <p:spTgt spid="67"/>
                                        </p:tgtEl>
                                        <p:attrNameLst>
                                          <p:attrName>ppt_y</p:attrName>
                                        </p:attrNameLst>
                                      </p:cBhvr>
                                      <p:tavLst>
                                        <p:tav tm="0">
                                          <p:val>
                                            <p:strVal val="1+#ppt_h/2"/>
                                          </p:val>
                                        </p:tav>
                                        <p:tav tm="100000">
                                          <p:val>
                                            <p:strVal val="#ppt_y"/>
                                          </p:val>
                                        </p:tav>
                                      </p:tavLst>
                                    </p:anim>
                                  </p:childTnLst>
                                </p:cTn>
                              </p:par>
                              <p:par>
                                <p:cTn id="129" presetID="2" presetClass="entr" presetSubtype="4" fill="hold" nodeType="withEffect">
                                  <p:stCondLst>
                                    <p:cond delay="0"/>
                                  </p:stCondLst>
                                  <p:childTnLst>
                                    <p:set>
                                      <p:cBhvr>
                                        <p:cTn id="130" dur="1" fill="hold">
                                          <p:stCondLst>
                                            <p:cond delay="0"/>
                                          </p:stCondLst>
                                        </p:cTn>
                                        <p:tgtEl>
                                          <p:spTgt spid="68"/>
                                        </p:tgtEl>
                                        <p:attrNameLst>
                                          <p:attrName>style.visibility</p:attrName>
                                        </p:attrNameLst>
                                      </p:cBhvr>
                                      <p:to>
                                        <p:strVal val="visible"/>
                                      </p:to>
                                    </p:set>
                                    <p:anim calcmode="lin" valueType="num">
                                      <p:cBhvr additive="base">
                                        <p:cTn id="131" dur="500" fill="hold"/>
                                        <p:tgtEl>
                                          <p:spTgt spid="68"/>
                                        </p:tgtEl>
                                        <p:attrNameLst>
                                          <p:attrName>ppt_x</p:attrName>
                                        </p:attrNameLst>
                                      </p:cBhvr>
                                      <p:tavLst>
                                        <p:tav tm="0">
                                          <p:val>
                                            <p:strVal val="#ppt_x"/>
                                          </p:val>
                                        </p:tav>
                                        <p:tav tm="100000">
                                          <p:val>
                                            <p:strVal val="#ppt_x"/>
                                          </p:val>
                                        </p:tav>
                                      </p:tavLst>
                                    </p:anim>
                                    <p:anim calcmode="lin" valueType="num">
                                      <p:cBhvr additive="base">
                                        <p:cTn id="132" dur="500" fill="hold"/>
                                        <p:tgtEl>
                                          <p:spTgt spid="68"/>
                                        </p:tgtEl>
                                        <p:attrNameLst>
                                          <p:attrName>ppt_y</p:attrName>
                                        </p:attrNameLst>
                                      </p:cBhvr>
                                      <p:tavLst>
                                        <p:tav tm="0">
                                          <p:val>
                                            <p:strVal val="1+#ppt_h/2"/>
                                          </p:val>
                                        </p:tav>
                                        <p:tav tm="100000">
                                          <p:val>
                                            <p:strVal val="#ppt_y"/>
                                          </p:val>
                                        </p:tav>
                                      </p:tavLst>
                                    </p:anim>
                                  </p:childTnLst>
                                </p:cTn>
                              </p:par>
                              <p:par>
                                <p:cTn id="133" presetID="2" presetClass="entr" presetSubtype="4" fill="hold" grpId="0" nodeType="withEffect">
                                  <p:stCondLst>
                                    <p:cond delay="0"/>
                                  </p:stCondLst>
                                  <p:childTnLst>
                                    <p:set>
                                      <p:cBhvr>
                                        <p:cTn id="134" dur="1" fill="hold">
                                          <p:stCondLst>
                                            <p:cond delay="0"/>
                                          </p:stCondLst>
                                        </p:cTn>
                                        <p:tgtEl>
                                          <p:spTgt spid="49"/>
                                        </p:tgtEl>
                                        <p:attrNameLst>
                                          <p:attrName>style.visibility</p:attrName>
                                        </p:attrNameLst>
                                      </p:cBhvr>
                                      <p:to>
                                        <p:strVal val="visible"/>
                                      </p:to>
                                    </p:set>
                                    <p:anim calcmode="lin" valueType="num">
                                      <p:cBhvr additive="base">
                                        <p:cTn id="135" dur="500" fill="hold"/>
                                        <p:tgtEl>
                                          <p:spTgt spid="49"/>
                                        </p:tgtEl>
                                        <p:attrNameLst>
                                          <p:attrName>ppt_x</p:attrName>
                                        </p:attrNameLst>
                                      </p:cBhvr>
                                      <p:tavLst>
                                        <p:tav tm="0">
                                          <p:val>
                                            <p:strVal val="#ppt_x"/>
                                          </p:val>
                                        </p:tav>
                                        <p:tav tm="100000">
                                          <p:val>
                                            <p:strVal val="#ppt_x"/>
                                          </p:val>
                                        </p:tav>
                                      </p:tavLst>
                                    </p:anim>
                                    <p:anim calcmode="lin" valueType="num">
                                      <p:cBhvr additive="base">
                                        <p:cTn id="136" dur="500" fill="hold"/>
                                        <p:tgtEl>
                                          <p:spTgt spid="49"/>
                                        </p:tgtEl>
                                        <p:attrNameLst>
                                          <p:attrName>ppt_y</p:attrName>
                                        </p:attrNameLst>
                                      </p:cBhvr>
                                      <p:tavLst>
                                        <p:tav tm="0">
                                          <p:val>
                                            <p:strVal val="1+#ppt_h/2"/>
                                          </p:val>
                                        </p:tav>
                                        <p:tav tm="100000">
                                          <p:val>
                                            <p:strVal val="#ppt_y"/>
                                          </p:val>
                                        </p:tav>
                                      </p:tavLst>
                                    </p:anim>
                                  </p:childTnLst>
                                </p:cTn>
                              </p:par>
                              <p:par>
                                <p:cTn id="137" presetID="2" presetClass="entr" presetSubtype="4" fill="hold" grpId="0" nodeType="withEffect">
                                  <p:stCondLst>
                                    <p:cond delay="0"/>
                                  </p:stCondLst>
                                  <p:childTnLst>
                                    <p:set>
                                      <p:cBhvr>
                                        <p:cTn id="138" dur="1" fill="hold">
                                          <p:stCondLst>
                                            <p:cond delay="0"/>
                                          </p:stCondLst>
                                        </p:cTn>
                                        <p:tgtEl>
                                          <p:spTgt spid="47"/>
                                        </p:tgtEl>
                                        <p:attrNameLst>
                                          <p:attrName>style.visibility</p:attrName>
                                        </p:attrNameLst>
                                      </p:cBhvr>
                                      <p:to>
                                        <p:strVal val="visible"/>
                                      </p:to>
                                    </p:set>
                                    <p:anim calcmode="lin" valueType="num">
                                      <p:cBhvr additive="base">
                                        <p:cTn id="139" dur="500" fill="hold"/>
                                        <p:tgtEl>
                                          <p:spTgt spid="47"/>
                                        </p:tgtEl>
                                        <p:attrNameLst>
                                          <p:attrName>ppt_x</p:attrName>
                                        </p:attrNameLst>
                                      </p:cBhvr>
                                      <p:tavLst>
                                        <p:tav tm="0">
                                          <p:val>
                                            <p:strVal val="#ppt_x"/>
                                          </p:val>
                                        </p:tav>
                                        <p:tav tm="100000">
                                          <p:val>
                                            <p:strVal val="#ppt_x"/>
                                          </p:val>
                                        </p:tav>
                                      </p:tavLst>
                                    </p:anim>
                                    <p:anim calcmode="lin" valueType="num">
                                      <p:cBhvr additive="base">
                                        <p:cTn id="140" dur="500" fill="hold"/>
                                        <p:tgtEl>
                                          <p:spTgt spid="47"/>
                                        </p:tgtEl>
                                        <p:attrNameLst>
                                          <p:attrName>ppt_y</p:attrName>
                                        </p:attrNameLst>
                                      </p:cBhvr>
                                      <p:tavLst>
                                        <p:tav tm="0">
                                          <p:val>
                                            <p:strVal val="1+#ppt_h/2"/>
                                          </p:val>
                                        </p:tav>
                                        <p:tav tm="100000">
                                          <p:val>
                                            <p:strVal val="#ppt_y"/>
                                          </p:val>
                                        </p:tav>
                                      </p:tavLst>
                                    </p:anim>
                                  </p:childTnLst>
                                </p:cTn>
                              </p:par>
                              <p:par>
                                <p:cTn id="141" presetID="2" presetClass="entr" presetSubtype="4" fill="hold" grpId="0" nodeType="withEffect">
                                  <p:stCondLst>
                                    <p:cond delay="0"/>
                                  </p:stCondLst>
                                  <p:childTnLst>
                                    <p:set>
                                      <p:cBhvr>
                                        <p:cTn id="142" dur="1" fill="hold">
                                          <p:stCondLst>
                                            <p:cond delay="0"/>
                                          </p:stCondLst>
                                        </p:cTn>
                                        <p:tgtEl>
                                          <p:spTgt spid="45"/>
                                        </p:tgtEl>
                                        <p:attrNameLst>
                                          <p:attrName>style.visibility</p:attrName>
                                        </p:attrNameLst>
                                      </p:cBhvr>
                                      <p:to>
                                        <p:strVal val="visible"/>
                                      </p:to>
                                    </p:set>
                                    <p:anim calcmode="lin" valueType="num">
                                      <p:cBhvr additive="base">
                                        <p:cTn id="143" dur="500" fill="hold"/>
                                        <p:tgtEl>
                                          <p:spTgt spid="45"/>
                                        </p:tgtEl>
                                        <p:attrNameLst>
                                          <p:attrName>ppt_x</p:attrName>
                                        </p:attrNameLst>
                                      </p:cBhvr>
                                      <p:tavLst>
                                        <p:tav tm="0">
                                          <p:val>
                                            <p:strVal val="#ppt_x"/>
                                          </p:val>
                                        </p:tav>
                                        <p:tav tm="100000">
                                          <p:val>
                                            <p:strVal val="#ppt_x"/>
                                          </p:val>
                                        </p:tav>
                                      </p:tavLst>
                                    </p:anim>
                                    <p:anim calcmode="lin" valueType="num">
                                      <p:cBhvr additive="base">
                                        <p:cTn id="144" dur="500" fill="hold"/>
                                        <p:tgtEl>
                                          <p:spTgt spid="45"/>
                                        </p:tgtEl>
                                        <p:attrNameLst>
                                          <p:attrName>ppt_y</p:attrName>
                                        </p:attrNameLst>
                                      </p:cBhvr>
                                      <p:tavLst>
                                        <p:tav tm="0">
                                          <p:val>
                                            <p:strVal val="1+#ppt_h/2"/>
                                          </p:val>
                                        </p:tav>
                                        <p:tav tm="100000">
                                          <p:val>
                                            <p:strVal val="#ppt_y"/>
                                          </p:val>
                                        </p:tav>
                                      </p:tavLst>
                                    </p:anim>
                                  </p:childTnLst>
                                </p:cTn>
                              </p:par>
                              <p:par>
                                <p:cTn id="145" presetID="2" presetClass="entr" presetSubtype="4" fill="hold" grpId="0" nodeType="withEffect">
                                  <p:stCondLst>
                                    <p:cond delay="0"/>
                                  </p:stCondLst>
                                  <p:childTnLst>
                                    <p:set>
                                      <p:cBhvr>
                                        <p:cTn id="146" dur="1" fill="hold">
                                          <p:stCondLst>
                                            <p:cond delay="0"/>
                                          </p:stCondLst>
                                        </p:cTn>
                                        <p:tgtEl>
                                          <p:spTgt spid="44"/>
                                        </p:tgtEl>
                                        <p:attrNameLst>
                                          <p:attrName>style.visibility</p:attrName>
                                        </p:attrNameLst>
                                      </p:cBhvr>
                                      <p:to>
                                        <p:strVal val="visible"/>
                                      </p:to>
                                    </p:set>
                                    <p:anim calcmode="lin" valueType="num">
                                      <p:cBhvr additive="base">
                                        <p:cTn id="147" dur="500" fill="hold"/>
                                        <p:tgtEl>
                                          <p:spTgt spid="44"/>
                                        </p:tgtEl>
                                        <p:attrNameLst>
                                          <p:attrName>ppt_x</p:attrName>
                                        </p:attrNameLst>
                                      </p:cBhvr>
                                      <p:tavLst>
                                        <p:tav tm="0">
                                          <p:val>
                                            <p:strVal val="#ppt_x"/>
                                          </p:val>
                                        </p:tav>
                                        <p:tav tm="100000">
                                          <p:val>
                                            <p:strVal val="#ppt_x"/>
                                          </p:val>
                                        </p:tav>
                                      </p:tavLst>
                                    </p:anim>
                                    <p:anim calcmode="lin" valueType="num">
                                      <p:cBhvr additive="base">
                                        <p:cTn id="14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39" grpId="0" animBg="1"/>
      <p:bldP spid="40" grpId="0" animBg="1"/>
      <p:bldP spid="41" grpId="0" animBg="1"/>
      <p:bldP spid="42" grpId="0" animBg="1"/>
      <p:bldP spid="43" grpId="0" animBg="1"/>
      <p:bldP spid="44" grpId="0" animBg="1"/>
      <p:bldP spid="45" grpId="0" animBg="1"/>
      <p:bldP spid="47" grpId="0" animBg="1"/>
      <p:bldP spid="49" grpId="0" animBg="1"/>
      <p:bldP spid="51" grpId="0" animBg="1"/>
      <p:bldP spid="52" grpId="0" animBg="1"/>
      <p:bldP spid="62" grpId="0"/>
      <p:bldP spid="63" grpId="0"/>
      <p:bldP spid="64" grpId="0"/>
      <p:bldP spid="65" grpId="0"/>
      <p:bldP spid="69" grpId="0"/>
      <p:bldP spid="80" grpId="0" animBg="1"/>
      <p:bldP spid="81" grpId="0" animBg="1"/>
      <p:bldP spid="84"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304800" y="839287"/>
            <a:ext cx="1729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6" name="Rectangle 5"/>
          <p:cNvSpPr/>
          <p:nvPr/>
        </p:nvSpPr>
        <p:spPr bwMode="auto">
          <a:xfrm>
            <a:off x="304800" y="1295400"/>
            <a:ext cx="5562600" cy="4191000"/>
          </a:xfrm>
          <a:prstGeom prst="rect">
            <a:avLst/>
          </a:prstGeom>
          <a:solidFill>
            <a:schemeClr val="bg1"/>
          </a:solid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nc:PersonLivingIndicator</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nc:PersonGivenName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="Person"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PersonLivingIndicator</a:t>
            </a:r>
            <a:r>
              <a:rPr lang="en-US" sz="1200" dirty="0" smtClean="0">
                <a:solidFill>
                  <a:srgbClr val="000000"/>
                </a:solidFill>
                <a:highlight>
                  <a:srgbClr val="FFFFFF"/>
                </a:highlight>
              </a:rPr>
              <a:t>"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niem-xsd:boolean</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a:t>
            </a:r>
            <a:r>
              <a:rPr lang="en-US" sz="1200" dirty="0" smtClean="0">
                <a:solidFill>
                  <a:srgbClr val="000000"/>
                </a:solidFill>
                <a:highlight>
                  <a:srgbClr val="FFFFFF"/>
                </a:highlight>
              </a:rPr>
              <a:t>" </a:t>
            </a:r>
            <a:r>
              <a:rPr lang="en-US" sz="1200" dirty="0">
                <a:solidFill>
                  <a:srgbClr val="000000"/>
                </a:solidFill>
                <a:highlight>
                  <a:srgbClr val="FFFFFF"/>
                </a:highlight>
              </a:rPr>
              <a:t>type </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endParaRPr>
          </a:p>
        </p:txBody>
      </p:sp>
      <p:sp>
        <p:nvSpPr>
          <p:cNvPr id="54275" name="Title 2"/>
          <p:cNvSpPr>
            <a:spLocks noGrp="1"/>
          </p:cNvSpPr>
          <p:nvPr>
            <p:ph type="title"/>
          </p:nvPr>
        </p:nvSpPr>
        <p:spPr/>
        <p:txBody>
          <a:bodyPr/>
          <a:lstStyle/>
          <a:p>
            <a:r>
              <a:rPr lang="en-US" smtClean="0"/>
              <a:t>Type Hierarchy Example</a:t>
            </a:r>
          </a:p>
        </p:txBody>
      </p:sp>
      <p:sp>
        <p:nvSpPr>
          <p:cNvPr id="29" name="TextBox 5"/>
          <p:cNvSpPr txBox="1">
            <a:spLocks noChangeArrowheads="1"/>
          </p:cNvSpPr>
          <p:nvPr/>
        </p:nvSpPr>
        <p:spPr bwMode="auto">
          <a:xfrm>
            <a:off x="6350000" y="1188287"/>
            <a:ext cx="1905000"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Types contain elements</a:t>
            </a:r>
          </a:p>
        </p:txBody>
      </p:sp>
      <p:cxnSp>
        <p:nvCxnSpPr>
          <p:cNvPr id="32" name="Straight Connector 31"/>
          <p:cNvCxnSpPr>
            <a:stCxn id="33" idx="3"/>
          </p:cNvCxnSpPr>
          <p:nvPr/>
        </p:nvCxnSpPr>
        <p:spPr>
          <a:xfrm>
            <a:off x="3086100" y="1429544"/>
            <a:ext cx="30861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2034104" y="1344613"/>
            <a:ext cx="1051996" cy="16986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7" name="TextBox 5"/>
          <p:cNvSpPr txBox="1">
            <a:spLocks noChangeArrowheads="1"/>
          </p:cNvSpPr>
          <p:nvPr/>
        </p:nvSpPr>
        <p:spPr bwMode="auto">
          <a:xfrm>
            <a:off x="6350000" y="1681497"/>
            <a:ext cx="1866900"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Types are derived from other types</a:t>
            </a:r>
          </a:p>
        </p:txBody>
      </p:sp>
      <p:cxnSp>
        <p:nvCxnSpPr>
          <p:cNvPr id="48" name="Straight Connector 47"/>
          <p:cNvCxnSpPr>
            <a:stCxn id="49" idx="3"/>
          </p:cNvCxnSpPr>
          <p:nvPr/>
        </p:nvCxnSpPr>
        <p:spPr>
          <a:xfrm>
            <a:off x="4000500" y="1833897"/>
            <a:ext cx="21717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2171700" y="1681497"/>
            <a:ext cx="1828800"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 name="TextBox 5"/>
          <p:cNvSpPr txBox="1">
            <a:spLocks noChangeArrowheads="1"/>
          </p:cNvSpPr>
          <p:nvPr/>
        </p:nvSpPr>
        <p:spPr bwMode="auto">
          <a:xfrm>
            <a:off x="6350000" y="2623722"/>
            <a:ext cx="2176463"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Elements are contained within a type</a:t>
            </a:r>
          </a:p>
        </p:txBody>
      </p:sp>
      <p:cxnSp>
        <p:nvCxnSpPr>
          <p:cNvPr id="52" name="Straight Connector 51"/>
          <p:cNvCxnSpPr/>
          <p:nvPr/>
        </p:nvCxnSpPr>
        <p:spPr>
          <a:xfrm>
            <a:off x="3429000" y="2885659"/>
            <a:ext cx="27432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2438400" y="2071521"/>
            <a:ext cx="2133600" cy="34766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1" name="TextBox 5"/>
          <p:cNvSpPr txBox="1">
            <a:spLocks noChangeArrowheads="1"/>
          </p:cNvSpPr>
          <p:nvPr/>
        </p:nvSpPr>
        <p:spPr bwMode="auto">
          <a:xfrm>
            <a:off x="6350000" y="4652962"/>
            <a:ext cx="2565400"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Elements are defined by types</a:t>
            </a:r>
          </a:p>
        </p:txBody>
      </p:sp>
      <p:cxnSp>
        <p:nvCxnSpPr>
          <p:cNvPr id="62" name="Straight Connector 61"/>
          <p:cNvCxnSpPr>
            <a:stCxn id="63" idx="3"/>
          </p:cNvCxnSpPr>
          <p:nvPr/>
        </p:nvCxnSpPr>
        <p:spPr>
          <a:xfrm>
            <a:off x="4183746" y="4914900"/>
            <a:ext cx="2144823"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3" name="Rectangle 62"/>
          <p:cNvSpPr/>
          <p:nvPr/>
        </p:nvSpPr>
        <p:spPr>
          <a:xfrm>
            <a:off x="1669146" y="4800600"/>
            <a:ext cx="25146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1" name="Straight Connector 40"/>
          <p:cNvCxnSpPr/>
          <p:nvPr/>
        </p:nvCxnSpPr>
        <p:spPr>
          <a:xfrm flipV="1">
            <a:off x="3429000" y="2419183"/>
            <a:ext cx="0" cy="466476"/>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additive="base">
                                        <p:cTn id="7" dur="500" fill="hold"/>
                                        <p:tgtEl>
                                          <p:spTgt spid="63"/>
                                        </p:tgtEl>
                                        <p:attrNameLst>
                                          <p:attrName>ppt_x</p:attrName>
                                        </p:attrNameLst>
                                      </p:cBhvr>
                                      <p:tavLst>
                                        <p:tav tm="0">
                                          <p:val>
                                            <p:strVal val="#ppt_x"/>
                                          </p:val>
                                        </p:tav>
                                        <p:tav tm="100000">
                                          <p:val>
                                            <p:strVal val="#ppt_x"/>
                                          </p:val>
                                        </p:tav>
                                      </p:tavLst>
                                    </p:anim>
                                    <p:anim calcmode="lin" valueType="num">
                                      <p:cBhvr additive="base">
                                        <p:cTn id="8" dur="500" fill="hold"/>
                                        <p:tgtEl>
                                          <p:spTgt spid="6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2"/>
                                        </p:tgtEl>
                                        <p:attrNameLst>
                                          <p:attrName>style.visibility</p:attrName>
                                        </p:attrNameLst>
                                      </p:cBhvr>
                                      <p:to>
                                        <p:strVal val="visible"/>
                                      </p:to>
                                    </p:set>
                                    <p:anim calcmode="lin" valueType="num">
                                      <p:cBhvr additive="base">
                                        <p:cTn id="11" dur="500" fill="hold"/>
                                        <p:tgtEl>
                                          <p:spTgt spid="62"/>
                                        </p:tgtEl>
                                        <p:attrNameLst>
                                          <p:attrName>ppt_x</p:attrName>
                                        </p:attrNameLst>
                                      </p:cBhvr>
                                      <p:tavLst>
                                        <p:tav tm="0">
                                          <p:val>
                                            <p:strVal val="#ppt_x"/>
                                          </p:val>
                                        </p:tav>
                                        <p:tav tm="100000">
                                          <p:val>
                                            <p:strVal val="#ppt_x"/>
                                          </p:val>
                                        </p:tav>
                                      </p:tavLst>
                                    </p:anim>
                                    <p:anim calcmode="lin" valueType="num">
                                      <p:cBhvr additive="base">
                                        <p:cTn id="12" dur="500" fill="hold"/>
                                        <p:tgtEl>
                                          <p:spTgt spid="6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1"/>
                                        </p:tgtEl>
                                        <p:attrNameLst>
                                          <p:attrName>style.visibility</p:attrName>
                                        </p:attrNameLst>
                                      </p:cBhvr>
                                      <p:to>
                                        <p:strVal val="visible"/>
                                      </p:to>
                                    </p:set>
                                    <p:anim calcmode="lin" valueType="num">
                                      <p:cBhvr additive="base">
                                        <p:cTn id="15" dur="500" fill="hold"/>
                                        <p:tgtEl>
                                          <p:spTgt spid="61"/>
                                        </p:tgtEl>
                                        <p:attrNameLst>
                                          <p:attrName>ppt_x</p:attrName>
                                        </p:attrNameLst>
                                      </p:cBhvr>
                                      <p:tavLst>
                                        <p:tav tm="0">
                                          <p:val>
                                            <p:strVal val="#ppt_x"/>
                                          </p:val>
                                        </p:tav>
                                        <p:tav tm="100000">
                                          <p:val>
                                            <p:strVal val="#ppt_x"/>
                                          </p:val>
                                        </p:tav>
                                      </p:tavLst>
                                    </p:anim>
                                    <p:anim calcmode="lin" valueType="num">
                                      <p:cBhvr additive="base">
                                        <p:cTn id="16" dur="500" fill="hold"/>
                                        <p:tgtEl>
                                          <p:spTgt spid="6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500" fill="hold"/>
                                        <p:tgtEl>
                                          <p:spTgt spid="51"/>
                                        </p:tgtEl>
                                        <p:attrNameLst>
                                          <p:attrName>ppt_x</p:attrName>
                                        </p:attrNameLst>
                                      </p:cBhvr>
                                      <p:tavLst>
                                        <p:tav tm="0">
                                          <p:val>
                                            <p:strVal val="#ppt_x"/>
                                          </p:val>
                                        </p:tav>
                                        <p:tav tm="100000">
                                          <p:val>
                                            <p:strVal val="#ppt_x"/>
                                          </p:val>
                                        </p:tav>
                                      </p:tavLst>
                                    </p:anim>
                                    <p:anim calcmode="lin" valueType="num">
                                      <p:cBhvr additive="base">
                                        <p:cTn id="20" dur="500" fill="hold"/>
                                        <p:tgtEl>
                                          <p:spTgt spid="51"/>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2"/>
                                        </p:tgtEl>
                                        <p:attrNameLst>
                                          <p:attrName>style.visibility</p:attrName>
                                        </p:attrNameLst>
                                      </p:cBhvr>
                                      <p:to>
                                        <p:strVal val="visible"/>
                                      </p:to>
                                    </p:set>
                                    <p:anim calcmode="lin" valueType="num">
                                      <p:cBhvr additive="base">
                                        <p:cTn id="23" dur="500" fill="hold"/>
                                        <p:tgtEl>
                                          <p:spTgt spid="52"/>
                                        </p:tgtEl>
                                        <p:attrNameLst>
                                          <p:attrName>ppt_x</p:attrName>
                                        </p:attrNameLst>
                                      </p:cBhvr>
                                      <p:tavLst>
                                        <p:tav tm="0">
                                          <p:val>
                                            <p:strVal val="#ppt_x"/>
                                          </p:val>
                                        </p:tav>
                                        <p:tav tm="100000">
                                          <p:val>
                                            <p:strVal val="#ppt_x"/>
                                          </p:val>
                                        </p:tav>
                                      </p:tavLst>
                                    </p:anim>
                                    <p:anim calcmode="lin" valueType="num">
                                      <p:cBhvr additive="base">
                                        <p:cTn id="24" dur="500" fill="hold"/>
                                        <p:tgtEl>
                                          <p:spTgt spid="5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3"/>
                                        </p:tgtEl>
                                        <p:attrNameLst>
                                          <p:attrName>style.visibility</p:attrName>
                                        </p:attrNameLst>
                                      </p:cBhvr>
                                      <p:to>
                                        <p:strVal val="visible"/>
                                      </p:to>
                                    </p:set>
                                    <p:anim calcmode="lin" valueType="num">
                                      <p:cBhvr additive="base">
                                        <p:cTn id="27" dur="500" fill="hold"/>
                                        <p:tgtEl>
                                          <p:spTgt spid="53"/>
                                        </p:tgtEl>
                                        <p:attrNameLst>
                                          <p:attrName>ppt_x</p:attrName>
                                        </p:attrNameLst>
                                      </p:cBhvr>
                                      <p:tavLst>
                                        <p:tav tm="0">
                                          <p:val>
                                            <p:strVal val="#ppt_x"/>
                                          </p:val>
                                        </p:tav>
                                        <p:tav tm="100000">
                                          <p:val>
                                            <p:strVal val="#ppt_x"/>
                                          </p:val>
                                        </p:tav>
                                      </p:tavLst>
                                    </p:anim>
                                    <p:anim calcmode="lin" valueType="num">
                                      <p:cBhvr additive="base">
                                        <p:cTn id="28" dur="500" fill="hold"/>
                                        <p:tgtEl>
                                          <p:spTgt spid="5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48"/>
                                        </p:tgtEl>
                                        <p:attrNameLst>
                                          <p:attrName>style.visibility</p:attrName>
                                        </p:attrNameLst>
                                      </p:cBhvr>
                                      <p:to>
                                        <p:strVal val="visible"/>
                                      </p:to>
                                    </p:set>
                                    <p:anim calcmode="lin" valueType="num">
                                      <p:cBhvr additive="base">
                                        <p:cTn id="35" dur="500" fill="hold"/>
                                        <p:tgtEl>
                                          <p:spTgt spid="48"/>
                                        </p:tgtEl>
                                        <p:attrNameLst>
                                          <p:attrName>ppt_x</p:attrName>
                                        </p:attrNameLst>
                                      </p:cBhvr>
                                      <p:tavLst>
                                        <p:tav tm="0">
                                          <p:val>
                                            <p:strVal val="#ppt_x"/>
                                          </p:val>
                                        </p:tav>
                                        <p:tav tm="100000">
                                          <p:val>
                                            <p:strVal val="#ppt_x"/>
                                          </p:val>
                                        </p:tav>
                                      </p:tavLst>
                                    </p:anim>
                                    <p:anim calcmode="lin" valueType="num">
                                      <p:cBhvr additive="base">
                                        <p:cTn id="36" dur="500" fill="hold"/>
                                        <p:tgtEl>
                                          <p:spTgt spid="4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 calcmode="lin" valueType="num">
                                      <p:cBhvr additive="base">
                                        <p:cTn id="39" dur="500" fill="hold"/>
                                        <p:tgtEl>
                                          <p:spTgt spid="49"/>
                                        </p:tgtEl>
                                        <p:attrNameLst>
                                          <p:attrName>ppt_x</p:attrName>
                                        </p:attrNameLst>
                                      </p:cBhvr>
                                      <p:tavLst>
                                        <p:tav tm="0">
                                          <p:val>
                                            <p:strVal val="#ppt_x"/>
                                          </p:val>
                                        </p:tav>
                                        <p:tav tm="100000">
                                          <p:val>
                                            <p:strVal val="#ppt_x"/>
                                          </p:val>
                                        </p:tav>
                                      </p:tavLst>
                                    </p:anim>
                                    <p:anim calcmode="lin" valueType="num">
                                      <p:cBhvr additive="base">
                                        <p:cTn id="40" dur="500" fill="hold"/>
                                        <p:tgtEl>
                                          <p:spTgt spid="4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 calcmode="lin" valueType="num">
                                      <p:cBhvr additive="base">
                                        <p:cTn id="43" dur="500" fill="hold"/>
                                        <p:tgtEl>
                                          <p:spTgt spid="33"/>
                                        </p:tgtEl>
                                        <p:attrNameLst>
                                          <p:attrName>ppt_x</p:attrName>
                                        </p:attrNameLst>
                                      </p:cBhvr>
                                      <p:tavLst>
                                        <p:tav tm="0">
                                          <p:val>
                                            <p:strVal val="#ppt_x"/>
                                          </p:val>
                                        </p:tav>
                                        <p:tav tm="100000">
                                          <p:val>
                                            <p:strVal val="#ppt_x"/>
                                          </p:val>
                                        </p:tav>
                                      </p:tavLst>
                                    </p:anim>
                                    <p:anim calcmode="lin" valueType="num">
                                      <p:cBhvr additive="base">
                                        <p:cTn id="44" dur="500" fill="hold"/>
                                        <p:tgtEl>
                                          <p:spTgt spid="33"/>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500" fill="hold"/>
                                        <p:tgtEl>
                                          <p:spTgt spid="32"/>
                                        </p:tgtEl>
                                        <p:attrNameLst>
                                          <p:attrName>ppt_x</p:attrName>
                                        </p:attrNameLst>
                                      </p:cBhvr>
                                      <p:tavLst>
                                        <p:tav tm="0">
                                          <p:val>
                                            <p:strVal val="#ppt_x"/>
                                          </p:val>
                                        </p:tav>
                                        <p:tav tm="100000">
                                          <p:val>
                                            <p:strVal val="#ppt_x"/>
                                          </p:val>
                                        </p:tav>
                                      </p:tavLst>
                                    </p:anim>
                                    <p:anim calcmode="lin" valueType="num">
                                      <p:cBhvr additive="base">
                                        <p:cTn id="48" dur="500" fill="hold"/>
                                        <p:tgtEl>
                                          <p:spTgt spid="32"/>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ppt_x"/>
                                          </p:val>
                                        </p:tav>
                                        <p:tav tm="100000">
                                          <p:val>
                                            <p:strVal val="#ppt_x"/>
                                          </p:val>
                                        </p:tav>
                                      </p:tavLst>
                                    </p:anim>
                                    <p:anim calcmode="lin" valueType="num">
                                      <p:cBhvr additive="base">
                                        <p:cTn id="52" dur="500" fill="hold"/>
                                        <p:tgtEl>
                                          <p:spTgt spid="29"/>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41"/>
                                        </p:tgtEl>
                                        <p:attrNameLst>
                                          <p:attrName>style.visibility</p:attrName>
                                        </p:attrNameLst>
                                      </p:cBhvr>
                                      <p:to>
                                        <p:strVal val="visible"/>
                                      </p:to>
                                    </p:set>
                                    <p:anim calcmode="lin" valueType="num">
                                      <p:cBhvr additive="base">
                                        <p:cTn id="55" dur="500" fill="hold"/>
                                        <p:tgtEl>
                                          <p:spTgt spid="41"/>
                                        </p:tgtEl>
                                        <p:attrNameLst>
                                          <p:attrName>ppt_x</p:attrName>
                                        </p:attrNameLst>
                                      </p:cBhvr>
                                      <p:tavLst>
                                        <p:tav tm="0">
                                          <p:val>
                                            <p:strVal val="#ppt_x"/>
                                          </p:val>
                                        </p:tav>
                                        <p:tav tm="100000">
                                          <p:val>
                                            <p:strVal val="#ppt_x"/>
                                          </p:val>
                                        </p:tav>
                                      </p:tavLst>
                                    </p:anim>
                                    <p:anim calcmode="lin" valueType="num">
                                      <p:cBhvr additive="base">
                                        <p:cTn id="56"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3" grpId="0" animBg="1"/>
      <p:bldP spid="47" grpId="0" animBg="1"/>
      <p:bldP spid="49" grpId="0" animBg="1"/>
      <p:bldP spid="51" grpId="0" animBg="1"/>
      <p:bldP spid="53" grpId="0" animBg="1"/>
      <p:bldP spid="61" grpId="0" animBg="1"/>
      <p:bldP spid="63"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304800" y="839287"/>
            <a:ext cx="1729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5" name="Rectangle 24"/>
          <p:cNvSpPr/>
          <p:nvPr/>
        </p:nvSpPr>
        <p:spPr bwMode="auto">
          <a:xfrm>
            <a:off x="304800" y="1295400"/>
            <a:ext cx="5562600" cy="4191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b="1"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nc:PersonLivingIndicator</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b="1"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nc:PersonGivenName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="Person"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PersonLivingIndicator</a:t>
            </a:r>
            <a:r>
              <a:rPr lang="en-US" sz="1200" dirty="0" smtClean="0">
                <a:solidFill>
                  <a:srgbClr val="000000"/>
                </a:solidFill>
                <a:highlight>
                  <a:srgbClr val="FFFFFF"/>
                </a:highlight>
              </a:rPr>
              <a:t>"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niem-xsd:boolean</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a:t>
            </a:r>
            <a:r>
              <a:rPr lang="en-US" sz="1200" dirty="0" smtClean="0">
                <a:solidFill>
                  <a:srgbClr val="000000"/>
                </a:solidFill>
                <a:highlight>
                  <a:srgbClr val="FFFFFF"/>
                </a:highlight>
              </a:rPr>
              <a:t>" </a:t>
            </a:r>
            <a:r>
              <a:rPr lang="en-US" sz="1200" dirty="0">
                <a:solidFill>
                  <a:srgbClr val="000000"/>
                </a:solidFill>
                <a:highlight>
                  <a:srgbClr val="FFFFFF"/>
                </a:highlight>
              </a:rPr>
              <a:t>type </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endParaRPr>
          </a:p>
        </p:txBody>
      </p:sp>
      <p:sp>
        <p:nvSpPr>
          <p:cNvPr id="55299" name="Title 2"/>
          <p:cNvSpPr>
            <a:spLocks noGrp="1"/>
          </p:cNvSpPr>
          <p:nvPr>
            <p:ph type="title"/>
          </p:nvPr>
        </p:nvSpPr>
        <p:spPr/>
        <p:txBody>
          <a:bodyPr/>
          <a:lstStyle/>
          <a:p>
            <a:r>
              <a:rPr lang="en-US" smtClean="0"/>
              <a:t>Type Hierarchy Example</a:t>
            </a:r>
          </a:p>
        </p:txBody>
      </p:sp>
      <p:cxnSp>
        <p:nvCxnSpPr>
          <p:cNvPr id="52" name="Straight Connector 51"/>
          <p:cNvCxnSpPr>
            <a:stCxn id="53" idx="3"/>
          </p:cNvCxnSpPr>
          <p:nvPr/>
        </p:nvCxnSpPr>
        <p:spPr>
          <a:xfrm>
            <a:off x="4800600" y="2438400"/>
            <a:ext cx="1295400" cy="33338"/>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2667000" y="2133600"/>
            <a:ext cx="2133600" cy="6096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7" name="Rectangle 26"/>
          <p:cNvSpPr/>
          <p:nvPr/>
        </p:nvSpPr>
        <p:spPr>
          <a:xfrm>
            <a:off x="1905000" y="1637382"/>
            <a:ext cx="1729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 name="Rectangle 4"/>
          <p:cNvSpPr/>
          <p:nvPr/>
        </p:nvSpPr>
        <p:spPr bwMode="auto">
          <a:xfrm>
            <a:off x="1905000" y="2057400"/>
            <a:ext cx="6093948" cy="18097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&lt;Person&gt;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PersonName</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PersonGivenName</a:t>
            </a:r>
            <a:r>
              <a:rPr lang="en-US" dirty="0">
                <a:solidFill>
                  <a:srgbClr val="000000"/>
                </a:solidFill>
                <a:highlight>
                  <a:srgbClr val="FFFFFF"/>
                </a:highlight>
              </a:rPr>
              <a:t>&gt;John&lt;/</a:t>
            </a:r>
            <a:r>
              <a:rPr lang="en-US" dirty="0" err="1">
                <a:solidFill>
                  <a:srgbClr val="000000"/>
                </a:solidFill>
                <a:highlight>
                  <a:srgbClr val="FFFFFF"/>
                </a:highlight>
              </a:rPr>
              <a:t>PersonGivenName</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PersonName</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smtClean="0">
                <a:solidFill>
                  <a:srgbClr val="000000"/>
                </a:solidFill>
                <a:highlight>
                  <a:srgbClr val="FFFFFF"/>
                </a:highlight>
              </a:rPr>
              <a:t>PersonLivingIndicator</a:t>
            </a:r>
            <a:r>
              <a:rPr lang="en-US" dirty="0" smtClean="0">
                <a:solidFill>
                  <a:srgbClr val="000000"/>
                </a:solidFill>
                <a:highlight>
                  <a:srgbClr val="FFFFFF"/>
                </a:highlight>
              </a:rPr>
              <a:t>&gt;</a:t>
            </a:r>
            <a:r>
              <a:rPr lang="en-US" dirty="0">
                <a:solidFill>
                  <a:srgbClr val="000000"/>
                </a:solidFill>
                <a:highlight>
                  <a:srgbClr val="FFFFFF"/>
                </a:highlight>
              </a:rPr>
              <a:t>t</a:t>
            </a:r>
            <a:r>
              <a:rPr lang="en-US" dirty="0" smtClean="0">
                <a:solidFill>
                  <a:srgbClr val="000000"/>
                </a:solidFill>
                <a:highlight>
                  <a:srgbClr val="FFFFFF"/>
                </a:highlight>
              </a:rPr>
              <a:t>rue</a:t>
            </a:r>
            <a:r>
              <a:rPr lang="en-US" dirty="0">
                <a:solidFill>
                  <a:srgbClr val="000000"/>
                </a:solidFill>
                <a:highlight>
                  <a:srgbClr val="FFFFFF"/>
                </a:highlight>
              </a:rPr>
              <a:t>&lt;/</a:t>
            </a:r>
            <a:r>
              <a:rPr lang="en-US" dirty="0" err="1">
                <a:solidFill>
                  <a:srgbClr val="000000"/>
                </a:solidFill>
                <a:highlight>
                  <a:srgbClr val="FFFFFF"/>
                </a:highlight>
              </a:rPr>
              <a:t>PersonLivingIndicator</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&lt;/Person&gt;</a:t>
            </a:r>
          </a:p>
          <a:p>
            <a:pPr fontAlgn="auto">
              <a:spcBef>
                <a:spcPts val="0"/>
              </a:spcBef>
              <a:spcAft>
                <a:spcPts val="0"/>
              </a:spcAft>
              <a:tabLst>
                <a:tab pos="234950" algn="l"/>
                <a:tab pos="457200" algn="l"/>
                <a:tab pos="692150" algn="l"/>
                <a:tab pos="914400" algn="l"/>
                <a:tab pos="1149350" algn="l"/>
                <a:tab pos="1371600" algn="l"/>
                <a:tab pos="1606550" algn="l"/>
              </a:tabLst>
              <a:defRPr/>
            </a:pPr>
            <a:endParaRPr lang="en-US" dirty="0">
              <a:solidFill>
                <a:srgbClr val="000000"/>
              </a:solidFill>
            </a:endParaRPr>
          </a:p>
        </p:txBody>
      </p:sp>
      <p:sp>
        <p:nvSpPr>
          <p:cNvPr id="66" name="TextBox 5"/>
          <p:cNvSpPr txBox="1">
            <a:spLocks noChangeArrowheads="1"/>
          </p:cNvSpPr>
          <p:nvPr/>
        </p:nvSpPr>
        <p:spPr bwMode="auto">
          <a:xfrm>
            <a:off x="7484598" y="1165894"/>
            <a:ext cx="1524000" cy="738188"/>
          </a:xfrm>
          <a:prstGeom prst="rect">
            <a:avLst/>
          </a:prstGeom>
          <a:noFill/>
          <a:ln w="9525">
            <a:noFill/>
            <a:miter lim="800000"/>
            <a:headEnd/>
            <a:tailEnd/>
          </a:ln>
        </p:spPr>
        <p:txBody>
          <a:bodyPr>
            <a:spAutoFit/>
          </a:bodyPr>
          <a:lstStyle/>
          <a:p>
            <a:pPr algn="ctr"/>
            <a:r>
              <a:rPr lang="en-US" sz="1400" b="1" dirty="0">
                <a:solidFill>
                  <a:srgbClr val="002060"/>
                </a:solidFill>
              </a:rPr>
              <a:t>Only elements are defined in the instance</a:t>
            </a:r>
          </a:p>
        </p:txBody>
      </p:sp>
      <p:cxnSp>
        <p:nvCxnSpPr>
          <p:cNvPr id="67" name="Straight Connector 66"/>
          <p:cNvCxnSpPr>
            <a:stCxn id="68" idx="3"/>
          </p:cNvCxnSpPr>
          <p:nvPr/>
        </p:nvCxnSpPr>
        <p:spPr>
          <a:xfrm>
            <a:off x="3086100" y="2247900"/>
            <a:ext cx="51435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1981200" y="2133600"/>
            <a:ext cx="11049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4" name="Straight Connector 33"/>
          <p:cNvCxnSpPr/>
          <p:nvPr/>
        </p:nvCxnSpPr>
        <p:spPr>
          <a:xfrm flipV="1">
            <a:off x="8227548" y="1869826"/>
            <a:ext cx="0" cy="36576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additive="base">
                                        <p:cTn id="7" dur="500" fill="hold"/>
                                        <p:tgtEl>
                                          <p:spTgt spid="68"/>
                                        </p:tgtEl>
                                        <p:attrNameLst>
                                          <p:attrName>ppt_x</p:attrName>
                                        </p:attrNameLst>
                                      </p:cBhvr>
                                      <p:tavLst>
                                        <p:tav tm="0">
                                          <p:val>
                                            <p:strVal val="#ppt_x"/>
                                          </p:val>
                                        </p:tav>
                                        <p:tav tm="100000">
                                          <p:val>
                                            <p:strVal val="#ppt_x"/>
                                          </p:val>
                                        </p:tav>
                                      </p:tavLst>
                                    </p:anim>
                                    <p:anim calcmode="lin" valueType="num">
                                      <p:cBhvr additive="base">
                                        <p:cTn id="8" dur="500" fill="hold"/>
                                        <p:tgtEl>
                                          <p:spTgt spid="6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7"/>
                                        </p:tgtEl>
                                        <p:attrNameLst>
                                          <p:attrName>style.visibility</p:attrName>
                                        </p:attrNameLst>
                                      </p:cBhvr>
                                      <p:to>
                                        <p:strVal val="visible"/>
                                      </p:to>
                                    </p:set>
                                    <p:anim calcmode="lin" valueType="num">
                                      <p:cBhvr additive="base">
                                        <p:cTn id="11" dur="500" fill="hold"/>
                                        <p:tgtEl>
                                          <p:spTgt spid="67"/>
                                        </p:tgtEl>
                                        <p:attrNameLst>
                                          <p:attrName>ppt_x</p:attrName>
                                        </p:attrNameLst>
                                      </p:cBhvr>
                                      <p:tavLst>
                                        <p:tav tm="0">
                                          <p:val>
                                            <p:strVal val="#ppt_x"/>
                                          </p:val>
                                        </p:tav>
                                        <p:tav tm="100000">
                                          <p:val>
                                            <p:strVal val="#ppt_x"/>
                                          </p:val>
                                        </p:tav>
                                      </p:tavLst>
                                    </p:anim>
                                    <p:anim calcmode="lin" valueType="num">
                                      <p:cBhvr additive="base">
                                        <p:cTn id="12" dur="500" fill="hold"/>
                                        <p:tgtEl>
                                          <p:spTgt spid="6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6"/>
                                        </p:tgtEl>
                                        <p:attrNameLst>
                                          <p:attrName>style.visibility</p:attrName>
                                        </p:attrNameLst>
                                      </p:cBhvr>
                                      <p:to>
                                        <p:strVal val="visible"/>
                                      </p:to>
                                    </p:set>
                                    <p:anim calcmode="lin" valueType="num">
                                      <p:cBhvr additive="base">
                                        <p:cTn id="15" dur="500" fill="hold"/>
                                        <p:tgtEl>
                                          <p:spTgt spid="66"/>
                                        </p:tgtEl>
                                        <p:attrNameLst>
                                          <p:attrName>ppt_x</p:attrName>
                                        </p:attrNameLst>
                                      </p:cBhvr>
                                      <p:tavLst>
                                        <p:tav tm="0">
                                          <p:val>
                                            <p:strVal val="#ppt_x"/>
                                          </p:val>
                                        </p:tav>
                                        <p:tav tm="100000">
                                          <p:val>
                                            <p:strVal val="#ppt_x"/>
                                          </p:val>
                                        </p:tav>
                                      </p:tavLst>
                                    </p:anim>
                                    <p:anim calcmode="lin" valueType="num">
                                      <p:cBhvr additive="base">
                                        <p:cTn id="16" dur="500" fill="hold"/>
                                        <p:tgtEl>
                                          <p:spTgt spid="6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500" fill="hold"/>
                                        <p:tgtEl>
                                          <p:spTgt spid="34"/>
                                        </p:tgtEl>
                                        <p:attrNameLst>
                                          <p:attrName>ppt_x</p:attrName>
                                        </p:attrNameLst>
                                      </p:cBhvr>
                                      <p:tavLst>
                                        <p:tav tm="0">
                                          <p:val>
                                            <p:strVal val="#ppt_x"/>
                                          </p:val>
                                        </p:tav>
                                        <p:tav tm="100000">
                                          <p:val>
                                            <p:strVal val="#ppt_x"/>
                                          </p:val>
                                        </p:tav>
                                      </p:tavLst>
                                    </p:anim>
                                    <p:anim calcmode="lin" valueType="num">
                                      <p:cBhvr additive="base">
                                        <p:cTn id="20"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8"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5" name="Title 2"/>
          <p:cNvSpPr>
            <a:spLocks noGrp="1"/>
          </p:cNvSpPr>
          <p:nvPr>
            <p:ph type="title"/>
          </p:nvPr>
        </p:nvSpPr>
        <p:spPr/>
        <p:txBody>
          <a:bodyPr/>
          <a:lstStyle/>
          <a:p>
            <a:r>
              <a:rPr lang="en-US" dirty="0" smtClean="0"/>
              <a:t>Module </a:t>
            </a:r>
            <a:r>
              <a:rPr lang="en-US" dirty="0" smtClean="0"/>
              <a:t>3.4 – Inheritance</a:t>
            </a:r>
          </a:p>
        </p:txBody>
      </p:sp>
      <p:sp>
        <p:nvSpPr>
          <p:cNvPr id="11" name="Text Placeholder 11"/>
          <p:cNvSpPr txBox="1">
            <a:spLocks/>
          </p:cNvSpPr>
          <p:nvPr/>
        </p:nvSpPr>
        <p:spPr>
          <a:xfrm>
            <a:off x="381000" y="2057400"/>
            <a:ext cx="8399463" cy="3078163"/>
          </a:xfrm>
          <a:prstGeom prst="rect">
            <a:avLst/>
          </a:prstGeom>
        </p:spPr>
        <p:txBody>
          <a:bodyPr/>
          <a:lstStyle/>
          <a:p>
            <a:pPr>
              <a:spcBef>
                <a:spcPts val="2832"/>
              </a:spcBef>
              <a:defRPr/>
            </a:pPr>
            <a:r>
              <a:rPr lang="en-US" dirty="0">
                <a:solidFill>
                  <a:srgbClr val="646769"/>
                </a:solidFill>
              </a:rPr>
              <a:t>Describe benefits of using inheritance in NIEM</a:t>
            </a:r>
          </a:p>
          <a:p>
            <a:pPr>
              <a:spcBef>
                <a:spcPts val="2832"/>
              </a:spcBef>
              <a:defRPr/>
            </a:pPr>
            <a:r>
              <a:rPr lang="en-US" dirty="0">
                <a:solidFill>
                  <a:srgbClr val="646769"/>
                </a:solidFill>
              </a:rPr>
              <a:t>Develop an inheritance diagram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1169"/>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4" name="SHP_264"/>
          <p:cNvSpPr>
            <a:spLocks noChangeArrowheads="1"/>
          </p:cNvSpPr>
          <p:nvPr/>
        </p:nvSpPr>
        <p:spPr bwMode="auto">
          <a:xfrm>
            <a:off x="381000" y="1498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to</a:t>
            </a:r>
            <a:r>
              <a:rPr lang="en-US" sz="2800" b="1" dirty="0">
                <a:solidFill>
                  <a:srgbClr val="1F497D"/>
                </a:solidFill>
              </a:rPr>
              <a:t>…</a:t>
            </a:r>
          </a:p>
        </p:txBody>
      </p:sp>
      <p:sp>
        <p:nvSpPr>
          <p:cNvPr id="3" name="Slide Number Placeholder 2"/>
          <p:cNvSpPr>
            <a:spLocks noGrp="1"/>
          </p:cNvSpPr>
          <p:nvPr>
            <p:ph type="sldNum" sz="quarter" idx="4"/>
          </p:nvPr>
        </p:nvSpPr>
        <p:spPr/>
        <p:txBody>
          <a:bodyPr/>
          <a:lstStyle/>
          <a:p>
            <a:fld id="{6E6030FC-FB78-5E4D-92EA-5D9433591EA9}" type="slidenum">
              <a:rPr lang="en-US" smtClean="0"/>
              <a:pPr/>
              <a:t>63</a:t>
            </a:fld>
            <a:endParaRPr lang="en-US" dirty="0"/>
          </a:p>
        </p:txBody>
      </p:sp>
    </p:spTree>
    <p:extLst>
      <p:ext uri="{BB962C8B-B14F-4D97-AF65-F5344CB8AC3E}">
        <p14:creationId xmlns:p14="http://schemas.microsoft.com/office/powerpoint/2010/main" val="34902322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Title 2"/>
          <p:cNvSpPr>
            <a:spLocks noGrp="1"/>
          </p:cNvSpPr>
          <p:nvPr>
            <p:ph type="title"/>
          </p:nvPr>
        </p:nvSpPr>
        <p:spPr/>
        <p:txBody>
          <a:bodyPr/>
          <a:lstStyle/>
          <a:p>
            <a:r>
              <a:rPr lang="en-US" smtClean="0"/>
              <a:t>NIEM Structure Fundamentals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4" name="Content Placeholder 3"/>
          <p:cNvGraphicFramePr>
            <a:graphicFrameLocks noGrp="1"/>
          </p:cNvGraphicFramePr>
          <p:nvPr>
            <p:ph idx="1"/>
            <p:extLst>
              <p:ext uri="{D42A27DB-BD31-4B8C-83A1-F6EECF244321}">
                <p14:modId xmlns:p14="http://schemas.microsoft.com/office/powerpoint/2010/main" val="1869464792"/>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64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Content Placeholder 1"/>
          <p:cNvSpPr>
            <a:spLocks noGrp="1"/>
          </p:cNvSpPr>
          <p:nvPr>
            <p:ph idx="1"/>
          </p:nvPr>
        </p:nvSpPr>
        <p:spPr>
          <a:xfrm>
            <a:off x="324069" y="1122946"/>
            <a:ext cx="8362731" cy="5049253"/>
          </a:xfrm>
        </p:spPr>
        <p:txBody>
          <a:bodyPr>
            <a:normAutofit lnSpcReduction="10000"/>
          </a:bodyPr>
          <a:lstStyle/>
          <a:p>
            <a:pPr marL="297815" marR="12700" indent="-285750">
              <a:lnSpc>
                <a:spcPct val="120000"/>
              </a:lnSpc>
              <a:buClr>
                <a:srgbClr val="646769"/>
              </a:buClr>
              <a:buFont typeface="Arial"/>
              <a:buChar char="•"/>
              <a:tabLst>
                <a:tab pos="85725" algn="l"/>
              </a:tabLst>
            </a:pPr>
            <a:r>
              <a:rPr lang="en-US" sz="1400" spc="10" dirty="0">
                <a:solidFill>
                  <a:srgbClr val="646267"/>
                </a:solidFill>
              </a:rPr>
              <a:t>NIEM</a:t>
            </a:r>
            <a:r>
              <a:rPr lang="en-US" sz="1400" spc="-15" dirty="0">
                <a:solidFill>
                  <a:srgbClr val="646267"/>
                </a:solidFill>
              </a:rPr>
              <a:t> </a:t>
            </a:r>
            <a:r>
              <a:rPr lang="en-US" sz="1400" spc="15" dirty="0">
                <a:solidFill>
                  <a:srgbClr val="646267"/>
                </a:solidFill>
              </a:rPr>
              <a:t>Core</a:t>
            </a:r>
            <a:r>
              <a:rPr lang="en-US" sz="1400" spc="40" dirty="0">
                <a:solidFill>
                  <a:srgbClr val="646267"/>
                </a:solidFill>
              </a:rPr>
              <a:t> </a:t>
            </a:r>
            <a:r>
              <a:rPr lang="en-US" sz="1400" dirty="0">
                <a:solidFill>
                  <a:srgbClr val="646267"/>
                </a:solidFill>
              </a:rPr>
              <a:t>activity</a:t>
            </a:r>
            <a:r>
              <a:rPr lang="en-US" sz="1400" spc="65" dirty="0">
                <a:solidFill>
                  <a:srgbClr val="646267"/>
                </a:solidFill>
              </a:rPr>
              <a:t> </a:t>
            </a:r>
            <a:r>
              <a:rPr lang="en-US" sz="1400" dirty="0">
                <a:solidFill>
                  <a:srgbClr val="646267"/>
                </a:solidFill>
              </a:rPr>
              <a:t>type</a:t>
            </a:r>
            <a:r>
              <a:rPr lang="en-US" sz="1400" spc="70" dirty="0">
                <a:solidFill>
                  <a:srgbClr val="646267"/>
                </a:solidFill>
              </a:rPr>
              <a:t> </a:t>
            </a:r>
            <a:r>
              <a:rPr lang="en-US" sz="1400" spc="20" dirty="0">
                <a:solidFill>
                  <a:srgbClr val="646267"/>
                </a:solidFill>
              </a:rPr>
              <a:t>is</a:t>
            </a:r>
            <a:r>
              <a:rPr lang="en-US" sz="1400" spc="-35" dirty="0">
                <a:solidFill>
                  <a:srgbClr val="646267"/>
                </a:solidFill>
              </a:rPr>
              <a:t> </a:t>
            </a:r>
            <a:r>
              <a:rPr lang="en-US" sz="1400" spc="10" dirty="0">
                <a:solidFill>
                  <a:srgbClr val="646267"/>
                </a:solidFill>
              </a:rPr>
              <a:t>derived</a:t>
            </a:r>
            <a:r>
              <a:rPr lang="en-US" sz="1400" spc="60" dirty="0">
                <a:solidFill>
                  <a:srgbClr val="646267"/>
                </a:solidFill>
              </a:rPr>
              <a:t> </a:t>
            </a:r>
            <a:r>
              <a:rPr lang="en-US" sz="1400" spc="5" dirty="0">
                <a:solidFill>
                  <a:srgbClr val="646267"/>
                </a:solidFill>
              </a:rPr>
              <a:t>form</a:t>
            </a:r>
            <a:r>
              <a:rPr lang="en-US" sz="1400" spc="25" dirty="0">
                <a:solidFill>
                  <a:srgbClr val="646267"/>
                </a:solidFill>
              </a:rPr>
              <a:t> </a:t>
            </a:r>
            <a:r>
              <a:rPr lang="en-US" sz="1400" spc="5" dirty="0">
                <a:solidFill>
                  <a:srgbClr val="646267"/>
                </a:solidFill>
              </a:rPr>
              <a:t>the</a:t>
            </a:r>
            <a:r>
              <a:rPr lang="en-US" sz="1400" spc="55" dirty="0">
                <a:solidFill>
                  <a:srgbClr val="646267"/>
                </a:solidFill>
              </a:rPr>
              <a:t> </a:t>
            </a:r>
            <a:r>
              <a:rPr lang="en-US" sz="1400" spc="5" dirty="0">
                <a:solidFill>
                  <a:srgbClr val="646267"/>
                </a:solidFill>
              </a:rPr>
              <a:t>structures</a:t>
            </a:r>
            <a:r>
              <a:rPr lang="en-US" sz="1400" spc="60" dirty="0">
                <a:solidFill>
                  <a:srgbClr val="646267"/>
                </a:solidFill>
              </a:rPr>
              <a:t> </a:t>
            </a:r>
            <a:r>
              <a:rPr lang="en-US" sz="1400" spc="5" dirty="0">
                <a:solidFill>
                  <a:srgbClr val="646267"/>
                </a:solidFill>
              </a:rPr>
              <a:t>object</a:t>
            </a:r>
            <a:r>
              <a:rPr lang="en-US" sz="1400" spc="55" dirty="0">
                <a:solidFill>
                  <a:srgbClr val="646267"/>
                </a:solidFill>
              </a:rPr>
              <a:t> </a:t>
            </a:r>
            <a:r>
              <a:rPr lang="en-US" sz="1400" dirty="0">
                <a:solidFill>
                  <a:srgbClr val="646267"/>
                </a:solidFill>
              </a:rPr>
              <a:t>type</a:t>
            </a:r>
            <a:r>
              <a:rPr lang="en-US" sz="1400" spc="30" dirty="0">
                <a:solidFill>
                  <a:srgbClr val="646267"/>
                </a:solidFill>
              </a:rPr>
              <a:t> </a:t>
            </a:r>
            <a:r>
              <a:rPr lang="en-US" sz="1400" spc="15" dirty="0">
                <a:solidFill>
                  <a:srgbClr val="646267"/>
                </a:solidFill>
              </a:rPr>
              <a:t>which</a:t>
            </a:r>
            <a:r>
              <a:rPr lang="en-US" sz="1400" spc="60" dirty="0">
                <a:solidFill>
                  <a:srgbClr val="646267"/>
                </a:solidFill>
              </a:rPr>
              <a:t> </a:t>
            </a:r>
            <a:r>
              <a:rPr lang="en-US" sz="1400" spc="10" dirty="0">
                <a:solidFill>
                  <a:srgbClr val="646267"/>
                </a:solidFill>
              </a:rPr>
              <a:t>allows</a:t>
            </a:r>
            <a:r>
              <a:rPr lang="en-US" sz="1400" spc="-5" dirty="0">
                <a:solidFill>
                  <a:srgbClr val="646267"/>
                </a:solidFill>
              </a:rPr>
              <a:t> </a:t>
            </a:r>
            <a:r>
              <a:rPr lang="en-US" sz="1400" spc="15" dirty="0">
                <a:solidFill>
                  <a:srgbClr val="646267"/>
                </a:solidFill>
              </a:rPr>
              <a:t>the</a:t>
            </a:r>
            <a:r>
              <a:rPr lang="en-US" sz="1400" spc="20" dirty="0">
                <a:solidFill>
                  <a:srgbClr val="646267"/>
                </a:solidFill>
              </a:rPr>
              <a:t> </a:t>
            </a:r>
            <a:r>
              <a:rPr lang="en-US" sz="1400" spc="5" dirty="0">
                <a:solidFill>
                  <a:srgbClr val="646267"/>
                </a:solidFill>
              </a:rPr>
              <a:t>activity</a:t>
            </a:r>
            <a:r>
              <a:rPr lang="en-US" sz="1400" spc="15" dirty="0">
                <a:solidFill>
                  <a:srgbClr val="646267"/>
                </a:solidFill>
              </a:rPr>
              <a:t> </a:t>
            </a:r>
            <a:r>
              <a:rPr lang="en-US" sz="1400" spc="10" dirty="0">
                <a:solidFill>
                  <a:srgbClr val="646267"/>
                </a:solidFill>
              </a:rPr>
              <a:t>type</a:t>
            </a:r>
            <a:r>
              <a:rPr lang="en-US" sz="1400" spc="35" dirty="0">
                <a:solidFill>
                  <a:srgbClr val="646267"/>
                </a:solidFill>
              </a:rPr>
              <a:t> </a:t>
            </a:r>
            <a:r>
              <a:rPr lang="en-US" sz="1400" spc="20" dirty="0">
                <a:solidFill>
                  <a:srgbClr val="646267"/>
                </a:solidFill>
              </a:rPr>
              <a:t>to</a:t>
            </a:r>
            <a:r>
              <a:rPr lang="en-US" sz="1400" spc="10" dirty="0">
                <a:solidFill>
                  <a:srgbClr val="646267"/>
                </a:solidFill>
              </a:rPr>
              <a:t> </a:t>
            </a:r>
            <a:r>
              <a:rPr lang="en-US" sz="1400" spc="20" dirty="0">
                <a:solidFill>
                  <a:srgbClr val="646267"/>
                </a:solidFill>
              </a:rPr>
              <a:t>use</a:t>
            </a:r>
            <a:r>
              <a:rPr lang="en-US" sz="1400" spc="-20" dirty="0">
                <a:solidFill>
                  <a:srgbClr val="646267"/>
                </a:solidFill>
              </a:rPr>
              <a:t> </a:t>
            </a:r>
            <a:r>
              <a:rPr lang="en-US" sz="1400" spc="5" dirty="0">
                <a:solidFill>
                  <a:srgbClr val="646267"/>
                </a:solidFill>
              </a:rPr>
              <a:t>the</a:t>
            </a:r>
            <a:r>
              <a:rPr lang="en-US" sz="1400" spc="55" dirty="0">
                <a:solidFill>
                  <a:srgbClr val="646267"/>
                </a:solidFill>
              </a:rPr>
              <a:t> </a:t>
            </a:r>
            <a:r>
              <a:rPr lang="en-US" sz="1400" spc="15" dirty="0">
                <a:solidFill>
                  <a:srgbClr val="646267"/>
                </a:solidFill>
              </a:rPr>
              <a:t>basic</a:t>
            </a:r>
            <a:r>
              <a:rPr lang="en-US" sz="1400" spc="-20" dirty="0">
                <a:solidFill>
                  <a:srgbClr val="646267"/>
                </a:solidFill>
              </a:rPr>
              <a:t> </a:t>
            </a:r>
            <a:r>
              <a:rPr lang="en-US" sz="1400" spc="5" dirty="0">
                <a:solidFill>
                  <a:srgbClr val="646267"/>
                </a:solidFill>
              </a:rPr>
              <a:t>structure definition</a:t>
            </a:r>
            <a:r>
              <a:rPr lang="en-US" sz="1400" spc="75" dirty="0">
                <a:solidFill>
                  <a:srgbClr val="646267"/>
                </a:solidFill>
              </a:rPr>
              <a:t> </a:t>
            </a:r>
            <a:r>
              <a:rPr lang="en-US" sz="1400" spc="10" dirty="0">
                <a:solidFill>
                  <a:srgbClr val="646267"/>
                </a:solidFill>
              </a:rPr>
              <a:t>of</a:t>
            </a:r>
            <a:r>
              <a:rPr lang="en-US" sz="1400" spc="-45" dirty="0">
                <a:solidFill>
                  <a:srgbClr val="646267"/>
                </a:solidFill>
              </a:rPr>
              <a:t> </a:t>
            </a:r>
            <a:r>
              <a:rPr lang="en-US" sz="1400" spc="15" dirty="0">
                <a:solidFill>
                  <a:srgbClr val="646267"/>
                </a:solidFill>
              </a:rPr>
              <a:t>the</a:t>
            </a:r>
            <a:r>
              <a:rPr lang="en-US" sz="1400" spc="20" dirty="0">
                <a:solidFill>
                  <a:srgbClr val="646267"/>
                </a:solidFill>
              </a:rPr>
              <a:t> </a:t>
            </a:r>
            <a:r>
              <a:rPr lang="en-US" sz="1400" spc="10" dirty="0">
                <a:solidFill>
                  <a:srgbClr val="646267"/>
                </a:solidFill>
              </a:rPr>
              <a:t>object.</a:t>
            </a:r>
            <a:r>
              <a:rPr lang="en-US" sz="1400" spc="40" dirty="0">
                <a:solidFill>
                  <a:srgbClr val="646267"/>
                </a:solidFill>
              </a:rPr>
              <a:t> </a:t>
            </a:r>
            <a:r>
              <a:rPr lang="en-US" sz="1400" spc="5" dirty="0">
                <a:solidFill>
                  <a:srgbClr val="4D4D4F"/>
                </a:solidFill>
              </a:rPr>
              <a:t>The</a:t>
            </a:r>
            <a:r>
              <a:rPr lang="en-US" sz="1400" spc="55" dirty="0">
                <a:solidFill>
                  <a:srgbClr val="4D4D4F"/>
                </a:solidFill>
              </a:rPr>
              <a:t> </a:t>
            </a:r>
            <a:r>
              <a:rPr lang="en-US" sz="1400" dirty="0">
                <a:solidFill>
                  <a:srgbClr val="646267"/>
                </a:solidFill>
              </a:rPr>
              <a:t>activity</a:t>
            </a:r>
            <a:r>
              <a:rPr lang="en-US" sz="1400" spc="65" dirty="0">
                <a:solidFill>
                  <a:srgbClr val="646267"/>
                </a:solidFill>
              </a:rPr>
              <a:t> </a:t>
            </a:r>
            <a:r>
              <a:rPr lang="en-US" sz="1400" dirty="0">
                <a:solidFill>
                  <a:srgbClr val="646267"/>
                </a:solidFill>
              </a:rPr>
              <a:t>type</a:t>
            </a:r>
            <a:r>
              <a:rPr lang="en-US" sz="1400" spc="70" dirty="0">
                <a:solidFill>
                  <a:srgbClr val="646267"/>
                </a:solidFill>
              </a:rPr>
              <a:t> </a:t>
            </a:r>
            <a:r>
              <a:rPr lang="en-US" sz="1400" spc="5" dirty="0">
                <a:solidFill>
                  <a:srgbClr val="646267"/>
                </a:solidFill>
              </a:rPr>
              <a:t>could</a:t>
            </a:r>
            <a:r>
              <a:rPr lang="en-US" sz="1400" spc="65" dirty="0">
                <a:solidFill>
                  <a:srgbClr val="646267"/>
                </a:solidFill>
              </a:rPr>
              <a:t> </a:t>
            </a:r>
            <a:r>
              <a:rPr lang="en-US" sz="1400" spc="15" dirty="0">
                <a:solidFill>
                  <a:srgbClr val="646267"/>
                </a:solidFill>
              </a:rPr>
              <a:t>also</a:t>
            </a:r>
            <a:r>
              <a:rPr lang="en-US" sz="1400" spc="10" dirty="0">
                <a:solidFill>
                  <a:srgbClr val="646267"/>
                </a:solidFill>
              </a:rPr>
              <a:t> </a:t>
            </a:r>
            <a:r>
              <a:rPr lang="en-US" sz="1400" spc="20" dirty="0">
                <a:solidFill>
                  <a:srgbClr val="646267"/>
                </a:solidFill>
              </a:rPr>
              <a:t>have</a:t>
            </a:r>
            <a:r>
              <a:rPr lang="en-US" sz="1400" spc="-15" dirty="0">
                <a:solidFill>
                  <a:srgbClr val="646267"/>
                </a:solidFill>
              </a:rPr>
              <a:t> </a:t>
            </a:r>
            <a:r>
              <a:rPr lang="en-US" sz="1400" spc="10" dirty="0">
                <a:solidFill>
                  <a:srgbClr val="646267"/>
                </a:solidFill>
              </a:rPr>
              <a:t>additional</a:t>
            </a:r>
            <a:r>
              <a:rPr lang="en-US" sz="1400" spc="45" dirty="0">
                <a:solidFill>
                  <a:srgbClr val="646267"/>
                </a:solidFill>
              </a:rPr>
              <a:t> </a:t>
            </a:r>
            <a:r>
              <a:rPr lang="en-US" sz="1400" spc="5" dirty="0">
                <a:solidFill>
                  <a:srgbClr val="646267"/>
                </a:solidFill>
              </a:rPr>
              <a:t>elements</a:t>
            </a:r>
            <a:r>
              <a:rPr lang="en-US" sz="1400" spc="60" dirty="0">
                <a:solidFill>
                  <a:srgbClr val="646267"/>
                </a:solidFill>
              </a:rPr>
              <a:t> </a:t>
            </a:r>
            <a:r>
              <a:rPr lang="en-US" sz="1400" dirty="0">
                <a:solidFill>
                  <a:srgbClr val="646267"/>
                </a:solidFill>
              </a:rPr>
              <a:t>that</a:t>
            </a:r>
            <a:r>
              <a:rPr lang="en-US" sz="1400" spc="60" dirty="0">
                <a:solidFill>
                  <a:srgbClr val="646267"/>
                </a:solidFill>
              </a:rPr>
              <a:t> </a:t>
            </a:r>
            <a:r>
              <a:rPr lang="en-US" sz="1400" spc="10" dirty="0">
                <a:solidFill>
                  <a:srgbClr val="646267"/>
                </a:solidFill>
              </a:rPr>
              <a:t>are</a:t>
            </a:r>
            <a:r>
              <a:rPr lang="en-US" sz="1400" spc="45" dirty="0">
                <a:solidFill>
                  <a:srgbClr val="646267"/>
                </a:solidFill>
              </a:rPr>
              <a:t> </a:t>
            </a:r>
            <a:r>
              <a:rPr lang="en-US" sz="1400" spc="10" dirty="0">
                <a:solidFill>
                  <a:srgbClr val="646267"/>
                </a:solidFill>
              </a:rPr>
              <a:t>not</a:t>
            </a:r>
            <a:r>
              <a:rPr lang="en-US" sz="1400" spc="-25" dirty="0">
                <a:solidFill>
                  <a:srgbClr val="646267"/>
                </a:solidFill>
              </a:rPr>
              <a:t> </a:t>
            </a:r>
            <a:r>
              <a:rPr lang="en-US" sz="1400" spc="10" dirty="0">
                <a:solidFill>
                  <a:srgbClr val="646267"/>
                </a:solidFill>
              </a:rPr>
              <a:t>within</a:t>
            </a:r>
            <a:r>
              <a:rPr lang="en-US" sz="1400" spc="60" dirty="0">
                <a:solidFill>
                  <a:srgbClr val="646267"/>
                </a:solidFill>
              </a:rPr>
              <a:t> </a:t>
            </a:r>
            <a:r>
              <a:rPr lang="en-US" sz="1400" spc="5" dirty="0">
                <a:solidFill>
                  <a:srgbClr val="646267"/>
                </a:solidFill>
              </a:rPr>
              <a:t>the</a:t>
            </a:r>
            <a:r>
              <a:rPr lang="en-US" sz="1400" spc="20" dirty="0">
                <a:solidFill>
                  <a:srgbClr val="646267"/>
                </a:solidFill>
              </a:rPr>
              <a:t> </a:t>
            </a:r>
            <a:r>
              <a:rPr lang="en-US" sz="1400" spc="15" dirty="0">
                <a:solidFill>
                  <a:srgbClr val="646267"/>
                </a:solidFill>
              </a:rPr>
              <a:t>generic</a:t>
            </a:r>
            <a:r>
              <a:rPr lang="en-US" sz="1400" spc="-5" dirty="0">
                <a:solidFill>
                  <a:srgbClr val="646267"/>
                </a:solidFill>
              </a:rPr>
              <a:t> </a:t>
            </a:r>
            <a:r>
              <a:rPr lang="en-US" sz="1400" spc="10" dirty="0">
                <a:solidFill>
                  <a:srgbClr val="646267"/>
                </a:solidFill>
              </a:rPr>
              <a:t>object</a:t>
            </a:r>
            <a:r>
              <a:rPr lang="en-US" sz="1400" spc="70" dirty="0">
                <a:solidFill>
                  <a:srgbClr val="646267"/>
                </a:solidFill>
              </a:rPr>
              <a:t> </a:t>
            </a:r>
            <a:r>
              <a:rPr lang="en-US" sz="1400" dirty="0">
                <a:solidFill>
                  <a:srgbClr val="646267"/>
                </a:solidFill>
              </a:rPr>
              <a:t>type</a:t>
            </a:r>
            <a:r>
              <a:rPr lang="en-US" sz="1400" spc="-150" dirty="0">
                <a:solidFill>
                  <a:srgbClr val="646267"/>
                </a:solidFill>
              </a:rPr>
              <a:t> </a:t>
            </a:r>
            <a:r>
              <a:rPr lang="en-US" sz="1400" spc="55" dirty="0">
                <a:solidFill>
                  <a:srgbClr val="878789"/>
                </a:solidFill>
              </a:rPr>
              <a:t>.</a:t>
            </a:r>
            <a:endParaRPr lang="en-US" sz="1400" dirty="0"/>
          </a:p>
          <a:p>
            <a:pPr marL="297815" marR="229235" indent="-285750">
              <a:lnSpc>
                <a:spcPct val="112900"/>
              </a:lnSpc>
              <a:spcBef>
                <a:spcPts val="430"/>
              </a:spcBef>
              <a:buClr>
                <a:srgbClr val="646769"/>
              </a:buClr>
              <a:buFont typeface="Arial"/>
              <a:buChar char="•"/>
            </a:pPr>
            <a:r>
              <a:rPr lang="en-US" sz="1400" spc="95" dirty="0">
                <a:solidFill>
                  <a:srgbClr val="4D4D4F"/>
                </a:solidFill>
              </a:rPr>
              <a:t>The</a:t>
            </a:r>
            <a:r>
              <a:rPr lang="en-US" sz="1400" spc="-155" dirty="0">
                <a:solidFill>
                  <a:srgbClr val="4D4D4F"/>
                </a:solidFill>
              </a:rPr>
              <a:t> </a:t>
            </a:r>
            <a:r>
              <a:rPr lang="en-US" sz="1400" spc="5" dirty="0">
                <a:solidFill>
                  <a:srgbClr val="646267"/>
                </a:solidFill>
              </a:rPr>
              <a:t>justice</a:t>
            </a:r>
            <a:r>
              <a:rPr lang="en-US" sz="1400" spc="90" dirty="0">
                <a:solidFill>
                  <a:srgbClr val="646267"/>
                </a:solidFill>
              </a:rPr>
              <a:t> </a:t>
            </a:r>
            <a:r>
              <a:rPr lang="en-US" sz="1400" spc="10" dirty="0">
                <a:solidFill>
                  <a:srgbClr val="646267"/>
                </a:solidFill>
              </a:rPr>
              <a:t>arrest</a:t>
            </a:r>
            <a:r>
              <a:rPr lang="en-US" sz="1400" spc="25" dirty="0">
                <a:solidFill>
                  <a:srgbClr val="646267"/>
                </a:solidFill>
              </a:rPr>
              <a:t> </a:t>
            </a:r>
            <a:r>
              <a:rPr lang="en-US" sz="1400" spc="30" dirty="0">
                <a:solidFill>
                  <a:srgbClr val="646267"/>
                </a:solidFill>
              </a:rPr>
              <a:t>and</a:t>
            </a:r>
            <a:r>
              <a:rPr lang="en-US" sz="1400" spc="-30" dirty="0">
                <a:solidFill>
                  <a:srgbClr val="646267"/>
                </a:solidFill>
              </a:rPr>
              <a:t> </a:t>
            </a:r>
            <a:r>
              <a:rPr lang="en-US" sz="1400" spc="15" dirty="0">
                <a:solidFill>
                  <a:srgbClr val="646267"/>
                </a:solidFill>
              </a:rPr>
              <a:t>the</a:t>
            </a:r>
            <a:r>
              <a:rPr lang="en-US" sz="1400" spc="60" dirty="0">
                <a:solidFill>
                  <a:srgbClr val="646267"/>
                </a:solidFill>
              </a:rPr>
              <a:t> </a:t>
            </a:r>
            <a:r>
              <a:rPr lang="en-US" sz="1400" spc="5" dirty="0">
                <a:solidFill>
                  <a:srgbClr val="4D4D4F"/>
                </a:solidFill>
              </a:rPr>
              <a:t>immigration</a:t>
            </a:r>
            <a:r>
              <a:rPr lang="en-US" sz="1400" spc="25" dirty="0">
                <a:solidFill>
                  <a:srgbClr val="4D4D4F"/>
                </a:solidFill>
              </a:rPr>
              <a:t> </a:t>
            </a:r>
            <a:r>
              <a:rPr lang="en-US" sz="1400" spc="15" dirty="0">
                <a:solidFill>
                  <a:srgbClr val="646267"/>
                </a:solidFill>
              </a:rPr>
              <a:t>arrival</a:t>
            </a:r>
            <a:r>
              <a:rPr lang="en-US" sz="1400" spc="-5" dirty="0">
                <a:solidFill>
                  <a:srgbClr val="646267"/>
                </a:solidFill>
              </a:rPr>
              <a:t> </a:t>
            </a:r>
            <a:r>
              <a:rPr lang="en-US" sz="1400" spc="10" dirty="0">
                <a:solidFill>
                  <a:srgbClr val="646267"/>
                </a:solidFill>
              </a:rPr>
              <a:t>type</a:t>
            </a:r>
            <a:r>
              <a:rPr lang="en-US" sz="1400" spc="35" dirty="0">
                <a:solidFill>
                  <a:srgbClr val="646267"/>
                </a:solidFill>
              </a:rPr>
              <a:t> </a:t>
            </a:r>
            <a:r>
              <a:rPr lang="en-US" sz="1400" spc="5" dirty="0">
                <a:solidFill>
                  <a:srgbClr val="646267"/>
                </a:solidFill>
              </a:rPr>
              <a:t>further</a:t>
            </a:r>
            <a:r>
              <a:rPr lang="en-US" sz="1400" spc="75" dirty="0">
                <a:solidFill>
                  <a:srgbClr val="646267"/>
                </a:solidFill>
              </a:rPr>
              <a:t> </a:t>
            </a:r>
            <a:r>
              <a:rPr lang="en-US" sz="1400" spc="10" dirty="0">
                <a:solidFill>
                  <a:srgbClr val="646267"/>
                </a:solidFill>
              </a:rPr>
              <a:t>specialize</a:t>
            </a:r>
            <a:r>
              <a:rPr lang="en-US" sz="1400" spc="60" dirty="0">
                <a:solidFill>
                  <a:srgbClr val="646267"/>
                </a:solidFill>
              </a:rPr>
              <a:t> </a:t>
            </a:r>
            <a:r>
              <a:rPr lang="en-US" sz="1400" spc="5" dirty="0">
                <a:solidFill>
                  <a:srgbClr val="646267"/>
                </a:solidFill>
              </a:rPr>
              <a:t>the</a:t>
            </a:r>
            <a:r>
              <a:rPr lang="en-US" sz="1400" spc="55" dirty="0">
                <a:solidFill>
                  <a:srgbClr val="646267"/>
                </a:solidFill>
              </a:rPr>
              <a:t> </a:t>
            </a:r>
            <a:r>
              <a:rPr lang="en-US" sz="1400" spc="15" dirty="0">
                <a:solidFill>
                  <a:srgbClr val="646267"/>
                </a:solidFill>
              </a:rPr>
              <a:t>NIEM Core</a:t>
            </a:r>
            <a:r>
              <a:rPr lang="en-US" sz="1400" spc="5" dirty="0">
                <a:solidFill>
                  <a:srgbClr val="646267"/>
                </a:solidFill>
              </a:rPr>
              <a:t> activity</a:t>
            </a:r>
            <a:r>
              <a:rPr lang="en-US" sz="1400" spc="15" dirty="0">
                <a:solidFill>
                  <a:srgbClr val="646267"/>
                </a:solidFill>
              </a:rPr>
              <a:t> </a:t>
            </a:r>
            <a:r>
              <a:rPr lang="en-US" sz="1400" spc="10" dirty="0">
                <a:solidFill>
                  <a:srgbClr val="646267"/>
                </a:solidFill>
              </a:rPr>
              <a:t>type</a:t>
            </a:r>
            <a:r>
              <a:rPr lang="en-US" sz="1400" spc="70" dirty="0">
                <a:solidFill>
                  <a:srgbClr val="646267"/>
                </a:solidFill>
              </a:rPr>
              <a:t> </a:t>
            </a:r>
            <a:r>
              <a:rPr lang="en-US" sz="1400" spc="25" dirty="0">
                <a:solidFill>
                  <a:srgbClr val="646267"/>
                </a:solidFill>
              </a:rPr>
              <a:t>by </a:t>
            </a:r>
            <a:r>
              <a:rPr lang="en-US" sz="1400" spc="10" dirty="0">
                <a:solidFill>
                  <a:srgbClr val="646267"/>
                </a:solidFill>
              </a:rPr>
              <a:t>adding</a:t>
            </a:r>
            <a:r>
              <a:rPr lang="en-US" sz="1400" spc="15" dirty="0">
                <a:solidFill>
                  <a:srgbClr val="646267"/>
                </a:solidFill>
              </a:rPr>
              <a:t> </a:t>
            </a:r>
            <a:r>
              <a:rPr lang="en-US" sz="1400" spc="10" dirty="0">
                <a:solidFill>
                  <a:srgbClr val="646267"/>
                </a:solidFill>
              </a:rPr>
              <a:t>additional</a:t>
            </a:r>
            <a:r>
              <a:rPr lang="en-US" sz="1400" spc="5" dirty="0">
                <a:solidFill>
                  <a:srgbClr val="646267"/>
                </a:solidFill>
              </a:rPr>
              <a:t> elements</a:t>
            </a:r>
            <a:r>
              <a:rPr lang="en-US" sz="1400" spc="25" dirty="0">
                <a:solidFill>
                  <a:srgbClr val="646267"/>
                </a:solidFill>
              </a:rPr>
              <a:t> </a:t>
            </a:r>
            <a:r>
              <a:rPr lang="en-US" sz="1400" spc="15" dirty="0">
                <a:solidFill>
                  <a:srgbClr val="646267"/>
                </a:solidFill>
              </a:rPr>
              <a:t>that</a:t>
            </a:r>
            <a:r>
              <a:rPr lang="en-US" sz="1400" spc="60" dirty="0">
                <a:solidFill>
                  <a:srgbClr val="646267"/>
                </a:solidFill>
              </a:rPr>
              <a:t> </a:t>
            </a:r>
            <a:r>
              <a:rPr lang="en-US" sz="1400" spc="10" dirty="0">
                <a:solidFill>
                  <a:srgbClr val="646267"/>
                </a:solidFill>
              </a:rPr>
              <a:t>are </a:t>
            </a:r>
            <a:r>
              <a:rPr lang="en-US" sz="1400" spc="-20" dirty="0">
                <a:solidFill>
                  <a:srgbClr val="878789"/>
                </a:solidFill>
              </a:rPr>
              <a:t>"</a:t>
            </a:r>
            <a:r>
              <a:rPr lang="en-US" sz="1400" spc="10" dirty="0">
                <a:solidFill>
                  <a:srgbClr val="646267"/>
                </a:solidFill>
              </a:rPr>
              <a:t>specia</a:t>
            </a:r>
            <a:r>
              <a:rPr lang="en-US" sz="1400" spc="50" dirty="0">
                <a:solidFill>
                  <a:srgbClr val="646267"/>
                </a:solidFill>
              </a:rPr>
              <a:t>l</a:t>
            </a:r>
            <a:r>
              <a:rPr lang="en-US" sz="1400" spc="30" dirty="0">
                <a:solidFill>
                  <a:srgbClr val="878789"/>
                </a:solidFill>
              </a:rPr>
              <a:t>"</a:t>
            </a:r>
            <a:r>
              <a:rPr lang="en-US" sz="1400" spc="-35" dirty="0">
                <a:solidFill>
                  <a:srgbClr val="878789"/>
                </a:solidFill>
              </a:rPr>
              <a:t> </a:t>
            </a:r>
            <a:r>
              <a:rPr lang="en-US" sz="1400" spc="15" dirty="0">
                <a:solidFill>
                  <a:srgbClr val="646267"/>
                </a:solidFill>
              </a:rPr>
              <a:t>or</a:t>
            </a:r>
            <a:r>
              <a:rPr lang="en-US" sz="1400" spc="50" dirty="0">
                <a:solidFill>
                  <a:srgbClr val="646267"/>
                </a:solidFill>
              </a:rPr>
              <a:t> </a:t>
            </a:r>
            <a:r>
              <a:rPr lang="en-US" sz="1400" spc="10" dirty="0">
                <a:solidFill>
                  <a:srgbClr val="646267"/>
                </a:solidFill>
              </a:rPr>
              <a:t>unique</a:t>
            </a:r>
            <a:r>
              <a:rPr lang="en-US" sz="1400" spc="15" dirty="0">
                <a:solidFill>
                  <a:srgbClr val="646267"/>
                </a:solidFill>
              </a:rPr>
              <a:t> </a:t>
            </a:r>
            <a:r>
              <a:rPr lang="en-US" sz="1400" spc="20" dirty="0">
                <a:solidFill>
                  <a:srgbClr val="646267"/>
                </a:solidFill>
              </a:rPr>
              <a:t>to</a:t>
            </a:r>
            <a:r>
              <a:rPr lang="en-US" sz="1400" spc="10" dirty="0">
                <a:solidFill>
                  <a:srgbClr val="646267"/>
                </a:solidFill>
              </a:rPr>
              <a:t> an </a:t>
            </a:r>
            <a:r>
              <a:rPr lang="en-US" sz="1400" spc="5" dirty="0">
                <a:solidFill>
                  <a:srgbClr val="646267"/>
                </a:solidFill>
              </a:rPr>
              <a:t>arrest</a:t>
            </a:r>
            <a:r>
              <a:rPr lang="en-US" sz="1400" spc="45" dirty="0">
                <a:solidFill>
                  <a:srgbClr val="646267"/>
                </a:solidFill>
              </a:rPr>
              <a:t> </a:t>
            </a:r>
            <a:r>
              <a:rPr lang="en-US" sz="1400" spc="10" dirty="0">
                <a:solidFill>
                  <a:srgbClr val="646267"/>
                </a:solidFill>
              </a:rPr>
              <a:t>such</a:t>
            </a:r>
            <a:r>
              <a:rPr lang="en-US" sz="1400" spc="35" dirty="0">
                <a:solidFill>
                  <a:srgbClr val="646267"/>
                </a:solidFill>
              </a:rPr>
              <a:t> </a:t>
            </a:r>
            <a:r>
              <a:rPr lang="en-US" sz="1400" spc="25" dirty="0">
                <a:solidFill>
                  <a:srgbClr val="646267"/>
                </a:solidFill>
              </a:rPr>
              <a:t>as </a:t>
            </a:r>
            <a:r>
              <a:rPr lang="en-US" sz="1400" spc="5" dirty="0" err="1">
                <a:solidFill>
                  <a:srgbClr val="646267"/>
                </a:solidFill>
              </a:rPr>
              <a:t>ArrestSubject</a:t>
            </a:r>
            <a:r>
              <a:rPr lang="en-US" sz="1400" spc="90" dirty="0">
                <a:solidFill>
                  <a:srgbClr val="646267"/>
                </a:solidFill>
              </a:rPr>
              <a:t> </a:t>
            </a:r>
            <a:r>
              <a:rPr lang="en-US" sz="1400" spc="15" dirty="0">
                <a:solidFill>
                  <a:srgbClr val="646267"/>
                </a:solidFill>
              </a:rPr>
              <a:t>or</a:t>
            </a:r>
            <a:r>
              <a:rPr lang="en-US" sz="1400" spc="10" dirty="0">
                <a:solidFill>
                  <a:srgbClr val="646267"/>
                </a:solidFill>
              </a:rPr>
              <a:t> </a:t>
            </a:r>
            <a:r>
              <a:rPr lang="en-US" sz="1400" spc="15" dirty="0">
                <a:solidFill>
                  <a:srgbClr val="646267"/>
                </a:solidFill>
              </a:rPr>
              <a:t>Booking.</a:t>
            </a:r>
            <a:endParaRPr lang="en-US" sz="1400" dirty="0"/>
          </a:p>
          <a:p>
            <a:pPr marL="285750" indent="-285750">
              <a:lnSpc>
                <a:spcPts val="550"/>
              </a:lnSpc>
              <a:spcBef>
                <a:spcPts val="13"/>
              </a:spcBef>
              <a:buClr>
                <a:srgbClr val="646769"/>
              </a:buClr>
              <a:buFont typeface="Arial"/>
              <a:buChar char="•"/>
            </a:pPr>
            <a:endParaRPr lang="en-US" sz="1400" dirty="0"/>
          </a:p>
          <a:p>
            <a:pPr marL="297815" indent="-285750">
              <a:buClr>
                <a:srgbClr val="646769"/>
              </a:buClr>
              <a:buFont typeface="Arial"/>
              <a:buChar char="•"/>
              <a:tabLst>
                <a:tab pos="85725" algn="l"/>
              </a:tabLst>
            </a:pPr>
            <a:r>
              <a:rPr lang="en-US" sz="1400" spc="10" dirty="0" smtClean="0">
                <a:solidFill>
                  <a:srgbClr val="646267"/>
                </a:solidFill>
              </a:rPr>
              <a:t>Moreover, the</a:t>
            </a:r>
            <a:r>
              <a:rPr lang="en-US" sz="1400" spc="-15" dirty="0" smtClean="0">
                <a:solidFill>
                  <a:srgbClr val="646267"/>
                </a:solidFill>
              </a:rPr>
              <a:t> </a:t>
            </a:r>
            <a:r>
              <a:rPr lang="en-US" sz="1400" spc="15" dirty="0">
                <a:solidFill>
                  <a:srgbClr val="646267"/>
                </a:solidFill>
              </a:rPr>
              <a:t>Arrest</a:t>
            </a:r>
            <a:r>
              <a:rPr lang="en-US" sz="1400" spc="10" dirty="0">
                <a:solidFill>
                  <a:srgbClr val="646267"/>
                </a:solidFill>
              </a:rPr>
              <a:t> type</a:t>
            </a:r>
            <a:r>
              <a:rPr lang="en-US" sz="1400" spc="35" dirty="0">
                <a:solidFill>
                  <a:srgbClr val="646267"/>
                </a:solidFill>
              </a:rPr>
              <a:t> </a:t>
            </a:r>
            <a:r>
              <a:rPr lang="en-US" sz="1400" spc="20" dirty="0">
                <a:solidFill>
                  <a:srgbClr val="646267"/>
                </a:solidFill>
              </a:rPr>
              <a:t>can</a:t>
            </a:r>
            <a:r>
              <a:rPr lang="en-US" sz="1400" spc="-20" dirty="0">
                <a:solidFill>
                  <a:srgbClr val="646267"/>
                </a:solidFill>
              </a:rPr>
              <a:t> </a:t>
            </a:r>
            <a:r>
              <a:rPr lang="en-US" sz="1400" spc="15" dirty="0">
                <a:solidFill>
                  <a:srgbClr val="646267"/>
                </a:solidFill>
              </a:rPr>
              <a:t>then</a:t>
            </a:r>
            <a:r>
              <a:rPr lang="en-US" sz="1400" spc="40" dirty="0">
                <a:solidFill>
                  <a:srgbClr val="646267"/>
                </a:solidFill>
              </a:rPr>
              <a:t> </a:t>
            </a:r>
            <a:r>
              <a:rPr lang="en-US" sz="1400" spc="35" dirty="0">
                <a:solidFill>
                  <a:srgbClr val="646267"/>
                </a:solidFill>
              </a:rPr>
              <a:t>be</a:t>
            </a:r>
            <a:r>
              <a:rPr lang="en-US" sz="1400" spc="-35" dirty="0">
                <a:solidFill>
                  <a:srgbClr val="646267"/>
                </a:solidFill>
              </a:rPr>
              <a:t> </a:t>
            </a:r>
            <a:r>
              <a:rPr lang="en-US" sz="1400" spc="25" dirty="0">
                <a:solidFill>
                  <a:srgbClr val="646267"/>
                </a:solidFill>
              </a:rPr>
              <a:t>used</a:t>
            </a:r>
            <a:r>
              <a:rPr lang="en-US" sz="1400" spc="-30" dirty="0">
                <a:solidFill>
                  <a:srgbClr val="646267"/>
                </a:solidFill>
              </a:rPr>
              <a:t> </a:t>
            </a:r>
            <a:r>
              <a:rPr lang="en-US" sz="1400" spc="40" dirty="0">
                <a:solidFill>
                  <a:srgbClr val="646267"/>
                </a:solidFill>
              </a:rPr>
              <a:t>as </a:t>
            </a:r>
            <a:r>
              <a:rPr lang="en-US" sz="1400" spc="15" dirty="0">
                <a:solidFill>
                  <a:srgbClr val="646267"/>
                </a:solidFill>
              </a:rPr>
              <a:t>a</a:t>
            </a:r>
            <a:r>
              <a:rPr lang="en-US" sz="1400" spc="25" dirty="0">
                <a:solidFill>
                  <a:srgbClr val="646267"/>
                </a:solidFill>
              </a:rPr>
              <a:t> </a:t>
            </a:r>
            <a:r>
              <a:rPr lang="en-US" sz="1400" spc="10" dirty="0">
                <a:solidFill>
                  <a:srgbClr val="646267"/>
                </a:solidFill>
              </a:rPr>
              <a:t>base</a:t>
            </a:r>
            <a:r>
              <a:rPr lang="en-US" sz="1400" spc="-15" dirty="0">
                <a:solidFill>
                  <a:srgbClr val="646267"/>
                </a:solidFill>
              </a:rPr>
              <a:t> </a:t>
            </a:r>
            <a:r>
              <a:rPr lang="en-US" sz="1400" spc="10" dirty="0">
                <a:solidFill>
                  <a:srgbClr val="646267"/>
                </a:solidFill>
              </a:rPr>
              <a:t>type</a:t>
            </a:r>
            <a:r>
              <a:rPr lang="en-US" sz="1400" spc="35" dirty="0">
                <a:solidFill>
                  <a:srgbClr val="646267"/>
                </a:solidFill>
              </a:rPr>
              <a:t> </a:t>
            </a:r>
            <a:r>
              <a:rPr lang="en-US" sz="1400" spc="5" dirty="0">
                <a:solidFill>
                  <a:srgbClr val="646267"/>
                </a:solidFill>
              </a:rPr>
              <a:t>for</a:t>
            </a:r>
            <a:r>
              <a:rPr lang="en-US" sz="1400" spc="35" dirty="0">
                <a:solidFill>
                  <a:srgbClr val="646267"/>
                </a:solidFill>
              </a:rPr>
              <a:t> </a:t>
            </a:r>
            <a:r>
              <a:rPr lang="en-US" sz="1400" dirty="0" smtClean="0">
                <a:solidFill>
                  <a:srgbClr val="646267"/>
                </a:solidFill>
              </a:rPr>
              <a:t>further specializations, thus inheriting all the properties of an Arrest, Arrival, Activity, and object.</a:t>
            </a:r>
            <a:endParaRPr lang="en-US" sz="1400" dirty="0"/>
          </a:p>
          <a:p>
            <a:pPr marL="285750" indent="-285750">
              <a:buClr>
                <a:srgbClr val="646769"/>
              </a:buClr>
              <a:buFont typeface="Arial"/>
              <a:buChar char="•"/>
            </a:pPr>
            <a:endParaRPr lang="en-US" sz="1400" dirty="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r>
              <a:rPr lang="en-US" sz="1400" i="1" dirty="0">
                <a:solidFill>
                  <a:schemeClr val="tx1"/>
                </a:solidFill>
              </a:rPr>
              <a:t>Specialization</a:t>
            </a:r>
            <a:r>
              <a:rPr lang="en-US" sz="1400" dirty="0">
                <a:solidFill>
                  <a:schemeClr val="tx1"/>
                </a:solidFill>
              </a:rPr>
              <a:t> is the term used to describe this inheritance and customization from generic types</a:t>
            </a:r>
          </a:p>
          <a:p>
            <a:pPr marL="285750" indent="-285750">
              <a:buClr>
                <a:srgbClr val="646769"/>
              </a:buClr>
              <a:buFont typeface="Arial"/>
              <a:buChar char="•"/>
            </a:pPr>
            <a:r>
              <a:rPr lang="en-US" sz="1400" dirty="0">
                <a:solidFill>
                  <a:schemeClr val="tx1"/>
                </a:solidFill>
              </a:rPr>
              <a:t>Specialized types inherit properties from a base type and then add additional properties specific to the customization</a:t>
            </a:r>
          </a:p>
          <a:p>
            <a:pPr marL="285750" indent="-285750">
              <a:buClr>
                <a:srgbClr val="646769"/>
              </a:buClr>
              <a:buFont typeface="Arial"/>
              <a:buChar char="•"/>
            </a:pPr>
            <a:r>
              <a:rPr lang="en-US" sz="1400" dirty="0">
                <a:solidFill>
                  <a:schemeClr val="tx1"/>
                </a:solidFill>
              </a:rPr>
              <a:t>Specialized types can then serve as a base type for more specialized types</a:t>
            </a:r>
          </a:p>
          <a:p>
            <a:pPr marL="285750" indent="-285750">
              <a:buClr>
                <a:srgbClr val="646769"/>
              </a:buClr>
              <a:buFont typeface="Arial"/>
              <a:buChar char="•"/>
            </a:pPr>
            <a:r>
              <a:rPr lang="en-US" sz="1400" i="1" dirty="0">
                <a:solidFill>
                  <a:schemeClr val="tx1"/>
                </a:solidFill>
              </a:rPr>
              <a:t>xsd:extension</a:t>
            </a:r>
            <a:r>
              <a:rPr lang="en-US" sz="1400" dirty="0">
                <a:solidFill>
                  <a:schemeClr val="tx1"/>
                </a:solidFill>
              </a:rPr>
              <a:t> is used to declare a new type from a base </a:t>
            </a:r>
            <a:r>
              <a:rPr lang="en-US" sz="1400" dirty="0" smtClean="0">
                <a:solidFill>
                  <a:schemeClr val="tx1"/>
                </a:solidFill>
              </a:rPr>
              <a:t>type</a:t>
            </a:r>
            <a:endParaRPr lang="en-US" sz="1400" dirty="0">
              <a:solidFill>
                <a:schemeClr val="tx1"/>
              </a:solidFill>
            </a:endParaRPr>
          </a:p>
        </p:txBody>
      </p:sp>
      <p:sp>
        <p:nvSpPr>
          <p:cNvPr id="57347" name="Title 2"/>
          <p:cNvSpPr>
            <a:spLocks noGrp="1"/>
          </p:cNvSpPr>
          <p:nvPr>
            <p:ph type="title"/>
          </p:nvPr>
        </p:nvSpPr>
        <p:spPr/>
        <p:txBody>
          <a:bodyPr/>
          <a:lstStyle/>
          <a:p>
            <a:r>
              <a:rPr lang="en-US" smtClean="0"/>
              <a:t>Inheritance in NIEM</a:t>
            </a:r>
          </a:p>
        </p:txBody>
      </p:sp>
      <p:sp>
        <p:nvSpPr>
          <p:cNvPr id="12" name="Rounded Rectangle 11"/>
          <p:cNvSpPr/>
          <p:nvPr/>
        </p:nvSpPr>
        <p:spPr bwMode="auto">
          <a:xfrm>
            <a:off x="944562" y="3609346"/>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Object</a:t>
            </a:r>
            <a:endParaRPr lang="en-US" b="1" spc="-50" dirty="0">
              <a:solidFill>
                <a:srgbClr val="304776"/>
              </a:solidFill>
              <a:latin typeface="+mj-lt"/>
              <a:cs typeface="Arial"/>
            </a:endParaRPr>
          </a:p>
        </p:txBody>
      </p:sp>
      <p:sp>
        <p:nvSpPr>
          <p:cNvPr id="13" name="Right Arrow 12"/>
          <p:cNvSpPr/>
          <p:nvPr/>
        </p:nvSpPr>
        <p:spPr>
          <a:xfrm>
            <a:off x="2743200" y="3935073"/>
            <a:ext cx="814205" cy="209825"/>
          </a:xfrm>
          <a:prstGeom prst="rightArrow">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5" name="Rounded Rectangle 14"/>
          <p:cNvSpPr/>
          <p:nvPr/>
        </p:nvSpPr>
        <p:spPr bwMode="auto">
          <a:xfrm>
            <a:off x="3694724" y="3609346"/>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Activity</a:t>
            </a:r>
            <a:endParaRPr lang="en-US" b="1" spc="-50" dirty="0">
              <a:solidFill>
                <a:srgbClr val="304776"/>
              </a:solidFill>
              <a:latin typeface="+mj-lt"/>
              <a:cs typeface="Arial"/>
            </a:endParaRPr>
          </a:p>
        </p:txBody>
      </p:sp>
      <p:sp>
        <p:nvSpPr>
          <p:cNvPr id="16" name="Rounded Rectangle 15"/>
          <p:cNvSpPr/>
          <p:nvPr/>
        </p:nvSpPr>
        <p:spPr bwMode="auto">
          <a:xfrm>
            <a:off x="6507162" y="3352800"/>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Arrest</a:t>
            </a:r>
            <a:endParaRPr lang="en-US" b="1" spc="-50" dirty="0">
              <a:solidFill>
                <a:srgbClr val="304776"/>
              </a:solidFill>
              <a:latin typeface="+mj-lt"/>
              <a:cs typeface="Arial"/>
            </a:endParaRPr>
          </a:p>
        </p:txBody>
      </p:sp>
      <p:sp>
        <p:nvSpPr>
          <p:cNvPr id="17" name="Rounded Rectangle 16"/>
          <p:cNvSpPr/>
          <p:nvPr/>
        </p:nvSpPr>
        <p:spPr bwMode="auto">
          <a:xfrm>
            <a:off x="6507162" y="4192387"/>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Arrival</a:t>
            </a:r>
            <a:endParaRPr lang="en-US" b="1" spc="-50" dirty="0">
              <a:solidFill>
                <a:srgbClr val="304776"/>
              </a:solidFill>
              <a:latin typeface="+mj-lt"/>
              <a:cs typeface="Arial"/>
            </a:endParaRPr>
          </a:p>
        </p:txBody>
      </p:sp>
      <p:sp>
        <p:nvSpPr>
          <p:cNvPr id="21" name="Right Arrow 20"/>
          <p:cNvSpPr/>
          <p:nvPr/>
        </p:nvSpPr>
        <p:spPr>
          <a:xfrm rot="20700000">
            <a:off x="5497113" y="3835592"/>
            <a:ext cx="814205" cy="209825"/>
          </a:xfrm>
          <a:prstGeom prst="rightArrow">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2" name="Right Arrow 21"/>
          <p:cNvSpPr/>
          <p:nvPr/>
        </p:nvSpPr>
        <p:spPr>
          <a:xfrm rot="900000">
            <a:off x="5497113" y="4065579"/>
            <a:ext cx="814205" cy="209825"/>
          </a:xfrm>
          <a:prstGeom prst="rightArrow">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grpSp>
        <p:nvGrpSpPr>
          <p:cNvPr id="14" name="Group 13"/>
          <p:cNvGrpSpPr/>
          <p:nvPr/>
        </p:nvGrpSpPr>
        <p:grpSpPr>
          <a:xfrm>
            <a:off x="7407343" y="730894"/>
            <a:ext cx="1235427" cy="143483"/>
            <a:chOff x="7407343" y="730894"/>
            <a:chExt cx="1235427" cy="143483"/>
          </a:xfrm>
        </p:grpSpPr>
        <p:cxnSp>
          <p:nvCxnSpPr>
            <p:cNvPr id="18" name="Straight Connector 17"/>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1" name="object 8"/>
          <p:cNvSpPr txBox="1"/>
          <p:nvPr/>
        </p:nvSpPr>
        <p:spPr>
          <a:xfrm>
            <a:off x="6941625" y="3146682"/>
            <a:ext cx="831459" cy="256546"/>
          </a:xfrm>
          <a:prstGeom prst="rect">
            <a:avLst/>
          </a:prstGeom>
        </p:spPr>
        <p:txBody>
          <a:bodyPr vert="horz" wrap="square" lIns="0" tIns="0" rIns="0" bIns="0" rtlCol="0">
            <a:noAutofit/>
          </a:bodyPr>
          <a:lstStyle/>
          <a:p>
            <a:pPr marL="12700" algn="ctr">
              <a:lnSpc>
                <a:spcPct val="100000"/>
              </a:lnSpc>
            </a:pPr>
            <a:r>
              <a:rPr lang="en-US" sz="1100" b="1" dirty="0" smtClean="0">
                <a:solidFill>
                  <a:schemeClr val="tx2"/>
                </a:solidFill>
                <a:latin typeface="Arial"/>
                <a:cs typeface="Arial"/>
              </a:rPr>
              <a:t>JUSTICE</a:t>
            </a:r>
            <a:endParaRPr lang="en-US" sz="1100" dirty="0">
              <a:solidFill>
                <a:schemeClr val="tx2"/>
              </a:solidFill>
              <a:latin typeface="Arial"/>
              <a:cs typeface="Arial"/>
            </a:endParaRPr>
          </a:p>
        </p:txBody>
      </p:sp>
      <p:sp>
        <p:nvSpPr>
          <p:cNvPr id="32" name="object 9"/>
          <p:cNvSpPr txBox="1"/>
          <p:nvPr/>
        </p:nvSpPr>
        <p:spPr>
          <a:xfrm>
            <a:off x="1313564" y="3403228"/>
            <a:ext cx="4027398" cy="267393"/>
          </a:xfrm>
          <a:prstGeom prst="rect">
            <a:avLst/>
          </a:prstGeom>
        </p:spPr>
        <p:txBody>
          <a:bodyPr vert="horz" wrap="square" lIns="0" tIns="0" rIns="0" bIns="0" rtlCol="0">
            <a:noAutofit/>
          </a:bodyPr>
          <a:lstStyle/>
          <a:p>
            <a:pPr marL="12700">
              <a:lnSpc>
                <a:spcPct val="100000"/>
              </a:lnSpc>
              <a:tabLst>
                <a:tab pos="1713230" algn="l"/>
              </a:tabLst>
            </a:pPr>
            <a:r>
              <a:rPr lang="en-US" sz="1100" b="1" dirty="0" smtClean="0">
                <a:solidFill>
                  <a:schemeClr val="tx2"/>
                </a:solidFill>
                <a:latin typeface="Arial"/>
                <a:cs typeface="Arial"/>
              </a:rPr>
              <a:t>STRUCTURES	                             </a:t>
            </a:r>
            <a:r>
              <a:rPr lang="en-US" sz="1100" b="1" spc="5" dirty="0" smtClean="0">
                <a:solidFill>
                  <a:schemeClr val="tx2"/>
                </a:solidFill>
                <a:latin typeface="Arial"/>
                <a:cs typeface="Arial"/>
              </a:rPr>
              <a:t>NIEM</a:t>
            </a:r>
            <a:r>
              <a:rPr lang="en-US" sz="1100" b="1" spc="35" dirty="0" smtClean="0">
                <a:solidFill>
                  <a:schemeClr val="tx2"/>
                </a:solidFill>
                <a:latin typeface="Arial"/>
                <a:cs typeface="Arial"/>
              </a:rPr>
              <a:t> </a:t>
            </a:r>
            <a:r>
              <a:rPr lang="en-US" sz="1100" b="1" spc="0" dirty="0" smtClean="0">
                <a:solidFill>
                  <a:schemeClr val="tx2"/>
                </a:solidFill>
                <a:latin typeface="Arial"/>
                <a:cs typeface="Arial"/>
              </a:rPr>
              <a:t>CORE</a:t>
            </a:r>
            <a:endParaRPr lang="en-US" sz="1100" dirty="0">
              <a:solidFill>
                <a:schemeClr val="tx2"/>
              </a:solidFill>
              <a:latin typeface="Arial"/>
              <a:cs typeface="Arial"/>
            </a:endParaRPr>
          </a:p>
        </p:txBody>
      </p:sp>
      <p:sp>
        <p:nvSpPr>
          <p:cNvPr id="33" name="object 16"/>
          <p:cNvSpPr txBox="1"/>
          <p:nvPr/>
        </p:nvSpPr>
        <p:spPr>
          <a:xfrm>
            <a:off x="6678612" y="3996553"/>
            <a:ext cx="1357484" cy="256546"/>
          </a:xfrm>
          <a:prstGeom prst="rect">
            <a:avLst/>
          </a:prstGeom>
        </p:spPr>
        <p:txBody>
          <a:bodyPr vert="horz" wrap="square" lIns="0" tIns="0" rIns="0" bIns="0" rtlCol="0">
            <a:noAutofit/>
          </a:bodyPr>
          <a:lstStyle/>
          <a:p>
            <a:pPr marL="12700" algn="ctr">
              <a:lnSpc>
                <a:spcPct val="100000"/>
              </a:lnSpc>
            </a:pPr>
            <a:r>
              <a:rPr lang="en-US" sz="1100" b="1" dirty="0" smtClean="0">
                <a:solidFill>
                  <a:schemeClr val="tx2"/>
                </a:solidFill>
                <a:latin typeface="Arial"/>
                <a:cs typeface="Arial"/>
              </a:rPr>
              <a:t>IMMIGRATION</a:t>
            </a:r>
            <a:endParaRPr lang="en-US" sz="1100" dirty="0">
              <a:solidFill>
                <a:schemeClr val="tx2"/>
              </a:solidFill>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65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Inheritance Diagram</a:t>
            </a:r>
            <a:endParaRPr lang="en-US" dirty="0"/>
          </a:p>
        </p:txBody>
      </p:sp>
      <p:sp>
        <p:nvSpPr>
          <p:cNvPr id="4" name="Rounded Rectangle 3"/>
          <p:cNvSpPr/>
          <p:nvPr/>
        </p:nvSpPr>
        <p:spPr>
          <a:xfrm>
            <a:off x="4800600" y="1352550"/>
            <a:ext cx="402336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nc:VehicleMakeAbstract</a:t>
            </a:r>
            <a:endParaRPr lang="en-US" sz="1600" dirty="0">
              <a:solidFill>
                <a:srgbClr val="646769"/>
              </a:solidFill>
              <a:latin typeface="Arial" pitchFamily="34" charset="0"/>
              <a:cs typeface="Arial" pitchFamily="34" charset="0"/>
            </a:endParaRPr>
          </a:p>
        </p:txBody>
      </p:sp>
      <p:sp>
        <p:nvSpPr>
          <p:cNvPr id="5" name="Rectangle 4"/>
          <p:cNvSpPr/>
          <p:nvPr/>
        </p:nvSpPr>
        <p:spPr>
          <a:xfrm>
            <a:off x="381000" y="1581150"/>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latin typeface="Arial" pitchFamily="34" charset="0"/>
                <a:cs typeface="Arial" pitchFamily="34" charset="0"/>
              </a:rPr>
              <a:t>nc:VehicleType</a:t>
            </a:r>
            <a:endParaRPr lang="en-US" sz="1600" dirty="0">
              <a:latin typeface="Arial" pitchFamily="34" charset="0"/>
              <a:cs typeface="Arial" pitchFamily="34" charset="0"/>
            </a:endParaRPr>
          </a:p>
        </p:txBody>
      </p:sp>
      <p:sp>
        <p:nvSpPr>
          <p:cNvPr id="58373" name="TextBox 39"/>
          <p:cNvSpPr txBox="1">
            <a:spLocks noChangeArrowheads="1"/>
          </p:cNvSpPr>
          <p:nvPr/>
        </p:nvSpPr>
        <p:spPr bwMode="auto">
          <a:xfrm rot="576723">
            <a:off x="3584864" y="1912867"/>
            <a:ext cx="914400" cy="307975"/>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7" name="Straight Arrow Connector 6"/>
          <p:cNvCxnSpPr>
            <a:stCxn id="5" idx="3"/>
            <a:endCxn id="4" idx="1"/>
          </p:cNvCxnSpPr>
          <p:nvPr/>
        </p:nvCxnSpPr>
        <p:spPr>
          <a:xfrm flipV="1">
            <a:off x="2895600" y="1543050"/>
            <a:ext cx="1905000" cy="2286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p:cNvSpPr/>
          <p:nvPr/>
        </p:nvSpPr>
        <p:spPr>
          <a:xfrm>
            <a:off x="4800600" y="1885950"/>
            <a:ext cx="402336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nc:VehicleModelAbstract</a:t>
            </a:r>
            <a:endParaRPr lang="en-US" sz="1600" dirty="0">
              <a:solidFill>
                <a:srgbClr val="646769"/>
              </a:solidFill>
              <a:latin typeface="Arial" pitchFamily="34" charset="0"/>
              <a:cs typeface="Arial" pitchFamily="34" charset="0"/>
            </a:endParaRPr>
          </a:p>
        </p:txBody>
      </p:sp>
      <p:sp>
        <p:nvSpPr>
          <p:cNvPr id="9" name="Rounded Rectangle 8"/>
          <p:cNvSpPr/>
          <p:nvPr/>
        </p:nvSpPr>
        <p:spPr>
          <a:xfrm>
            <a:off x="4648200" y="27813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nc:VehicleAxleQuantity</a:t>
            </a:r>
            <a:endParaRPr lang="en-US" sz="1600" dirty="0">
              <a:solidFill>
                <a:srgbClr val="646769"/>
              </a:solidFill>
              <a:latin typeface="Arial" pitchFamily="34" charset="0"/>
              <a:cs typeface="Arial" pitchFamily="34" charset="0"/>
            </a:endParaRPr>
          </a:p>
        </p:txBody>
      </p:sp>
      <p:sp>
        <p:nvSpPr>
          <p:cNvPr id="10" name="Rounded Rectangle 9"/>
          <p:cNvSpPr/>
          <p:nvPr/>
        </p:nvSpPr>
        <p:spPr>
          <a:xfrm>
            <a:off x="4648200" y="33147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nc:VehicleCurrentWeightMeasure</a:t>
            </a:r>
            <a:endParaRPr lang="en-US" sz="1600" dirty="0">
              <a:solidFill>
                <a:srgbClr val="646769"/>
              </a:solidFill>
              <a:latin typeface="Arial" pitchFamily="34" charset="0"/>
              <a:cs typeface="Arial" pitchFamily="34" charset="0"/>
            </a:endParaRPr>
          </a:p>
        </p:txBody>
      </p:sp>
      <p:cxnSp>
        <p:nvCxnSpPr>
          <p:cNvPr id="11" name="Straight Arrow Connector 10"/>
          <p:cNvCxnSpPr>
            <a:stCxn id="5" idx="3"/>
            <a:endCxn id="8" idx="1"/>
          </p:cNvCxnSpPr>
          <p:nvPr/>
        </p:nvCxnSpPr>
        <p:spPr>
          <a:xfrm>
            <a:off x="2895600" y="1771650"/>
            <a:ext cx="1905000" cy="3048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8379" name="TextBox 39"/>
          <p:cNvSpPr txBox="1">
            <a:spLocks noChangeArrowheads="1"/>
          </p:cNvSpPr>
          <p:nvPr/>
        </p:nvSpPr>
        <p:spPr bwMode="auto">
          <a:xfrm rot="21139545">
            <a:off x="3584864" y="1364582"/>
            <a:ext cx="914400" cy="307975"/>
          </a:xfrm>
          <a:prstGeom prst="rect">
            <a:avLst/>
          </a:prstGeom>
          <a:noFill/>
          <a:ln w="9525">
            <a:noFill/>
            <a:miter lim="800000"/>
            <a:headEnd/>
            <a:tailEnd/>
          </a:ln>
        </p:spPr>
        <p:txBody>
          <a:bodyPr>
            <a:spAutoFit/>
          </a:bodyPr>
          <a:lstStyle/>
          <a:p>
            <a:r>
              <a:rPr lang="en-US" sz="1400" b="1" dirty="0">
                <a:solidFill>
                  <a:srgbClr val="646769"/>
                </a:solidFill>
              </a:rPr>
              <a:t>has a</a:t>
            </a:r>
          </a:p>
        </p:txBody>
      </p:sp>
      <p:sp>
        <p:nvSpPr>
          <p:cNvPr id="13" name="Rounded Rectangle 12"/>
          <p:cNvSpPr/>
          <p:nvPr/>
        </p:nvSpPr>
        <p:spPr>
          <a:xfrm>
            <a:off x="4648200" y="38481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nc:VehicleGrossLadenSumWeightMeasure</a:t>
            </a:r>
            <a:endParaRPr lang="en-US" sz="1600" dirty="0">
              <a:solidFill>
                <a:srgbClr val="646769"/>
              </a:solidFill>
              <a:latin typeface="Arial" pitchFamily="34" charset="0"/>
              <a:cs typeface="Arial" pitchFamily="34" charset="0"/>
            </a:endParaRPr>
          </a:p>
        </p:txBody>
      </p:sp>
      <p:sp>
        <p:nvSpPr>
          <p:cNvPr id="14" name="Rectangle 13"/>
          <p:cNvSpPr/>
          <p:nvPr/>
        </p:nvSpPr>
        <p:spPr>
          <a:xfrm>
            <a:off x="381000" y="4303296"/>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latin typeface="Arial" pitchFamily="34" charset="0"/>
                <a:cs typeface="Arial" pitchFamily="34" charset="0"/>
              </a:rPr>
              <a:t>CommercialVehicleType</a:t>
            </a:r>
            <a:endParaRPr lang="en-US" sz="1600" dirty="0">
              <a:latin typeface="Arial" pitchFamily="34" charset="0"/>
              <a:cs typeface="Arial" pitchFamily="34" charset="0"/>
            </a:endParaRPr>
          </a:p>
        </p:txBody>
      </p:sp>
      <p:sp>
        <p:nvSpPr>
          <p:cNvPr id="15" name="TextBox 39"/>
          <p:cNvSpPr txBox="1">
            <a:spLocks noChangeArrowheads="1"/>
          </p:cNvSpPr>
          <p:nvPr/>
        </p:nvSpPr>
        <p:spPr bwMode="auto">
          <a:xfrm rot="10800000" flipV="1">
            <a:off x="4037564" y="3789453"/>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16" name="Straight Arrow Connector 15"/>
          <p:cNvCxnSpPr>
            <a:stCxn id="14" idx="3"/>
            <a:endCxn id="9" idx="1"/>
          </p:cNvCxnSpPr>
          <p:nvPr/>
        </p:nvCxnSpPr>
        <p:spPr>
          <a:xfrm flipV="1">
            <a:off x="2895600" y="2971800"/>
            <a:ext cx="1752600" cy="15219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4" idx="3"/>
            <a:endCxn id="10" idx="1"/>
          </p:cNvCxnSpPr>
          <p:nvPr/>
        </p:nvCxnSpPr>
        <p:spPr>
          <a:xfrm flipV="1">
            <a:off x="2895600" y="3505200"/>
            <a:ext cx="1752600" cy="9885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TextBox 39"/>
          <p:cNvSpPr txBox="1">
            <a:spLocks noChangeArrowheads="1"/>
          </p:cNvSpPr>
          <p:nvPr/>
        </p:nvSpPr>
        <p:spPr bwMode="auto">
          <a:xfrm rot="10800000" flipV="1">
            <a:off x="4037564" y="3290347"/>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19" name="Straight Arrow Connector 18"/>
          <p:cNvCxnSpPr>
            <a:stCxn id="14" idx="3"/>
            <a:endCxn id="13" idx="1"/>
          </p:cNvCxnSpPr>
          <p:nvPr/>
        </p:nvCxnSpPr>
        <p:spPr>
          <a:xfrm flipV="1">
            <a:off x="2895600" y="4038600"/>
            <a:ext cx="1752600" cy="4551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0" name="TextBox 39"/>
          <p:cNvSpPr txBox="1">
            <a:spLocks noChangeArrowheads="1"/>
          </p:cNvSpPr>
          <p:nvPr/>
        </p:nvSpPr>
        <p:spPr bwMode="auto">
          <a:xfrm rot="10800000" flipV="1">
            <a:off x="4037564" y="4288559"/>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21" name="Straight Arrow Connector 20"/>
          <p:cNvCxnSpPr>
            <a:stCxn id="14" idx="0"/>
            <a:endCxn id="5" idx="2"/>
          </p:cNvCxnSpPr>
          <p:nvPr/>
        </p:nvCxnSpPr>
        <p:spPr>
          <a:xfrm flipV="1">
            <a:off x="1638300" y="1962150"/>
            <a:ext cx="0" cy="234114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2" name="TextBox 39"/>
          <p:cNvSpPr txBox="1">
            <a:spLocks noChangeArrowheads="1"/>
          </p:cNvSpPr>
          <p:nvPr/>
        </p:nvSpPr>
        <p:spPr bwMode="auto">
          <a:xfrm>
            <a:off x="1143000" y="2725445"/>
            <a:ext cx="914400" cy="307975"/>
          </a:xfrm>
          <a:prstGeom prst="rect">
            <a:avLst/>
          </a:prstGeom>
          <a:noFill/>
          <a:ln w="9525">
            <a:noFill/>
            <a:miter lim="800000"/>
            <a:headEnd/>
            <a:tailEnd/>
          </a:ln>
        </p:spPr>
        <p:txBody>
          <a:bodyPr>
            <a:spAutoFit/>
          </a:bodyPr>
          <a:lstStyle/>
          <a:p>
            <a:r>
              <a:rPr lang="en-US" sz="1400" b="1" dirty="0">
                <a:solidFill>
                  <a:srgbClr val="646769"/>
                </a:solidFill>
              </a:rPr>
              <a:t>is a</a:t>
            </a:r>
          </a:p>
        </p:txBody>
      </p:sp>
      <p:sp>
        <p:nvSpPr>
          <p:cNvPr id="23" name="Rounded Rectangle 22"/>
          <p:cNvSpPr/>
          <p:nvPr/>
        </p:nvSpPr>
        <p:spPr>
          <a:xfrm>
            <a:off x="4648200" y="43815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nc:VehicleGrossLadenUnitWeightMeasure</a:t>
            </a:r>
            <a:endParaRPr lang="en-US" sz="1600" dirty="0">
              <a:solidFill>
                <a:srgbClr val="646769"/>
              </a:solidFill>
              <a:latin typeface="Arial" pitchFamily="34" charset="0"/>
              <a:cs typeface="Arial" pitchFamily="34" charset="0"/>
            </a:endParaRPr>
          </a:p>
        </p:txBody>
      </p:sp>
      <p:sp>
        <p:nvSpPr>
          <p:cNvPr id="24" name="TextBox 39"/>
          <p:cNvSpPr txBox="1">
            <a:spLocks noChangeArrowheads="1"/>
          </p:cNvSpPr>
          <p:nvPr/>
        </p:nvSpPr>
        <p:spPr bwMode="auto">
          <a:xfrm rot="10800000" flipV="1">
            <a:off x="3973658" y="5587759"/>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25" name="Straight Arrow Connector 24"/>
          <p:cNvCxnSpPr>
            <a:stCxn id="14" idx="3"/>
            <a:endCxn id="23" idx="1"/>
          </p:cNvCxnSpPr>
          <p:nvPr/>
        </p:nvCxnSpPr>
        <p:spPr>
          <a:xfrm>
            <a:off x="2895600" y="4493796"/>
            <a:ext cx="1752600" cy="7820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25"/>
          <p:cNvSpPr/>
          <p:nvPr/>
        </p:nvSpPr>
        <p:spPr>
          <a:xfrm>
            <a:off x="4648200" y="49149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nc:VehicleMaximumLoadWeightMeasure</a:t>
            </a:r>
            <a:endParaRPr lang="en-US" sz="1600" dirty="0">
              <a:solidFill>
                <a:srgbClr val="646769"/>
              </a:solidFill>
              <a:latin typeface="Arial" pitchFamily="34" charset="0"/>
              <a:cs typeface="Arial" pitchFamily="34" charset="0"/>
            </a:endParaRPr>
          </a:p>
        </p:txBody>
      </p:sp>
      <p:cxnSp>
        <p:nvCxnSpPr>
          <p:cNvPr id="27" name="Straight Arrow Connector 26"/>
          <p:cNvCxnSpPr>
            <a:stCxn id="14" idx="3"/>
            <a:endCxn id="26" idx="1"/>
          </p:cNvCxnSpPr>
          <p:nvPr/>
        </p:nvCxnSpPr>
        <p:spPr>
          <a:xfrm>
            <a:off x="2895600" y="4493796"/>
            <a:ext cx="1752600" cy="61160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8" name="TextBox 39"/>
          <p:cNvSpPr txBox="1">
            <a:spLocks noChangeArrowheads="1"/>
          </p:cNvSpPr>
          <p:nvPr/>
        </p:nvSpPr>
        <p:spPr bwMode="auto">
          <a:xfrm rot="10800000" flipV="1">
            <a:off x="4037564" y="4700035"/>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sp>
        <p:nvSpPr>
          <p:cNvPr id="30" name="Rounded Rectangle 29"/>
          <p:cNvSpPr/>
          <p:nvPr/>
        </p:nvSpPr>
        <p:spPr>
          <a:xfrm>
            <a:off x="4648200" y="54483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nc:VehicleUnladenWeightMeasure</a:t>
            </a:r>
            <a:endParaRPr lang="en-US" sz="1600" dirty="0">
              <a:solidFill>
                <a:srgbClr val="646769"/>
              </a:solidFill>
              <a:latin typeface="Arial" pitchFamily="34" charset="0"/>
              <a:cs typeface="Arial" pitchFamily="34" charset="0"/>
            </a:endParaRPr>
          </a:p>
        </p:txBody>
      </p:sp>
      <p:cxnSp>
        <p:nvCxnSpPr>
          <p:cNvPr id="31" name="Straight Arrow Connector 30"/>
          <p:cNvCxnSpPr>
            <a:stCxn id="14" idx="3"/>
            <a:endCxn id="30" idx="1"/>
          </p:cNvCxnSpPr>
          <p:nvPr/>
        </p:nvCxnSpPr>
        <p:spPr>
          <a:xfrm>
            <a:off x="2895600" y="4493796"/>
            <a:ext cx="1752600" cy="114500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2" name="TextBox 39"/>
          <p:cNvSpPr txBox="1">
            <a:spLocks noChangeArrowheads="1"/>
          </p:cNvSpPr>
          <p:nvPr/>
        </p:nvSpPr>
        <p:spPr bwMode="auto">
          <a:xfrm rot="10800000" flipV="1">
            <a:off x="3973657" y="2753801"/>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grpSp>
        <p:nvGrpSpPr>
          <p:cNvPr id="47" name="Group 46"/>
          <p:cNvGrpSpPr/>
          <p:nvPr/>
        </p:nvGrpSpPr>
        <p:grpSpPr>
          <a:xfrm>
            <a:off x="7407343" y="730894"/>
            <a:ext cx="1235427" cy="143483"/>
            <a:chOff x="7407343" y="730894"/>
            <a:chExt cx="1235427" cy="143483"/>
          </a:xfrm>
        </p:grpSpPr>
        <p:cxnSp>
          <p:nvCxnSpPr>
            <p:cNvPr id="48" name="Straight Connector 47"/>
            <p:cNvCxnSpPr>
              <a:endCxn id="5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5" name="Oval 5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 name="Slide Number Placeholder 5"/>
          <p:cNvSpPr>
            <a:spLocks noGrp="1"/>
          </p:cNvSpPr>
          <p:nvPr>
            <p:ph type="sldNum" sz="quarter" idx="4"/>
          </p:nvPr>
        </p:nvSpPr>
        <p:spPr/>
        <p:txBody>
          <a:bodyPr/>
          <a:lstStyle/>
          <a:p>
            <a:fld id="{6E6030FC-FB78-5E4D-92EA-5D9433591EA9}" type="slidenum">
              <a:rPr lang="en-US" smtClean="0"/>
              <a:pPr/>
              <a:t>66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ppt_x"/>
                                          </p:val>
                                        </p:tav>
                                        <p:tav tm="100000">
                                          <p:val>
                                            <p:strVal val="#ppt_x"/>
                                          </p:val>
                                        </p:tav>
                                      </p:tavLst>
                                    </p:anim>
                                    <p:anim calcmode="lin" valueType="num">
                                      <p:cBhvr additive="base">
                                        <p:cTn id="12" dur="500" fill="hold"/>
                                        <p:tgtEl>
                                          <p:spTgt spid="2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ppt_x"/>
                                          </p:val>
                                        </p:tav>
                                        <p:tav tm="100000">
                                          <p:val>
                                            <p:strVal val="#ppt_x"/>
                                          </p:val>
                                        </p:tav>
                                      </p:tavLst>
                                    </p:anim>
                                    <p:anim calcmode="lin" valueType="num">
                                      <p:cBhvr additive="base">
                                        <p:cTn id="24" dur="5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500" fill="hold"/>
                                        <p:tgtEl>
                                          <p:spTgt spid="15"/>
                                        </p:tgtEl>
                                        <p:attrNameLst>
                                          <p:attrName>ppt_x</p:attrName>
                                        </p:attrNameLst>
                                      </p:cBhvr>
                                      <p:tavLst>
                                        <p:tav tm="0">
                                          <p:val>
                                            <p:strVal val="#ppt_x"/>
                                          </p:val>
                                        </p:tav>
                                        <p:tav tm="100000">
                                          <p:val>
                                            <p:strVal val="#ppt_x"/>
                                          </p:val>
                                        </p:tav>
                                      </p:tavLst>
                                    </p:anim>
                                    <p:anim calcmode="lin" valueType="num">
                                      <p:cBhvr additive="base">
                                        <p:cTn id="28" dur="5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ppt_x"/>
                                          </p:val>
                                        </p:tav>
                                        <p:tav tm="100000">
                                          <p:val>
                                            <p:strVal val="#ppt_x"/>
                                          </p:val>
                                        </p:tav>
                                      </p:tavLst>
                                    </p:anim>
                                    <p:anim calcmode="lin" valueType="num">
                                      <p:cBhvr additive="base">
                                        <p:cTn id="32" dur="500" fill="hold"/>
                                        <p:tgtEl>
                                          <p:spTgt spid="17"/>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ppt_x"/>
                                          </p:val>
                                        </p:tav>
                                        <p:tav tm="100000">
                                          <p:val>
                                            <p:strVal val="#ppt_x"/>
                                          </p:val>
                                        </p:tav>
                                      </p:tavLst>
                                    </p:anim>
                                    <p:anim calcmode="lin" valueType="num">
                                      <p:cBhvr additive="base">
                                        <p:cTn id="36" dur="500" fill="hold"/>
                                        <p:tgtEl>
                                          <p:spTgt spid="1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ppt_x"/>
                                          </p:val>
                                        </p:tav>
                                        <p:tav tm="100000">
                                          <p:val>
                                            <p:strVal val="#ppt_x"/>
                                          </p:val>
                                        </p:tav>
                                      </p:tavLst>
                                    </p:anim>
                                    <p:anim calcmode="lin" valueType="num">
                                      <p:cBhvr additive="base">
                                        <p:cTn id="40" dur="500" fill="hold"/>
                                        <p:tgtEl>
                                          <p:spTgt spid="2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fill="hold"/>
                                        <p:tgtEl>
                                          <p:spTgt spid="13"/>
                                        </p:tgtEl>
                                        <p:attrNameLst>
                                          <p:attrName>ppt_x</p:attrName>
                                        </p:attrNameLst>
                                      </p:cBhvr>
                                      <p:tavLst>
                                        <p:tav tm="0">
                                          <p:val>
                                            <p:strVal val="#ppt_x"/>
                                          </p:val>
                                        </p:tav>
                                        <p:tav tm="100000">
                                          <p:val>
                                            <p:strVal val="#ppt_x"/>
                                          </p:val>
                                        </p:tav>
                                      </p:tavLst>
                                    </p:anim>
                                    <p:anim calcmode="lin" valueType="num">
                                      <p:cBhvr additive="base">
                                        <p:cTn id="44" dur="500" fill="hold"/>
                                        <p:tgtEl>
                                          <p:spTgt spid="13"/>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additive="base">
                                        <p:cTn id="47" dur="500" fill="hold"/>
                                        <p:tgtEl>
                                          <p:spTgt spid="10"/>
                                        </p:tgtEl>
                                        <p:attrNameLst>
                                          <p:attrName>ppt_x</p:attrName>
                                        </p:attrNameLst>
                                      </p:cBhvr>
                                      <p:tavLst>
                                        <p:tav tm="0">
                                          <p:val>
                                            <p:strVal val="#ppt_x"/>
                                          </p:val>
                                        </p:tav>
                                        <p:tav tm="100000">
                                          <p:val>
                                            <p:strVal val="#ppt_x"/>
                                          </p:val>
                                        </p:tav>
                                      </p:tavLst>
                                    </p:anim>
                                    <p:anim calcmode="lin" valueType="num">
                                      <p:cBhvr additive="base">
                                        <p:cTn id="48" dur="500" fill="hold"/>
                                        <p:tgtEl>
                                          <p:spTgt spid="10"/>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additive="base">
                                        <p:cTn id="51" dur="500" fill="hold"/>
                                        <p:tgtEl>
                                          <p:spTgt spid="9"/>
                                        </p:tgtEl>
                                        <p:attrNameLst>
                                          <p:attrName>ppt_x</p:attrName>
                                        </p:attrNameLst>
                                      </p:cBhvr>
                                      <p:tavLst>
                                        <p:tav tm="0">
                                          <p:val>
                                            <p:strVal val="#ppt_x"/>
                                          </p:val>
                                        </p:tav>
                                        <p:tav tm="100000">
                                          <p:val>
                                            <p:strVal val="#ppt_x"/>
                                          </p:val>
                                        </p:tav>
                                      </p:tavLst>
                                    </p:anim>
                                    <p:anim calcmode="lin" valueType="num">
                                      <p:cBhvr additive="base">
                                        <p:cTn id="5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53" fill="hold" nodeType="clickPar">
                      <p:stCondLst>
                        <p:cond delay="indefinite"/>
                      </p:stCondLst>
                      <p:childTnLst>
                        <p:par>
                          <p:cTn id="54" fill="hold" nodeType="withGroup">
                            <p:stCondLst>
                              <p:cond delay="0"/>
                            </p:stCondLst>
                            <p:childTnLst>
                              <p:par>
                                <p:cTn id="55" presetID="2" presetClass="entr" presetSubtype="4" fill="hold" nodeType="clickEffect">
                                  <p:stCondLst>
                                    <p:cond delay="0"/>
                                  </p:stCondLst>
                                  <p:childTnLst>
                                    <p:set>
                                      <p:cBhvr>
                                        <p:cTn id="56" dur="1" fill="hold">
                                          <p:stCondLst>
                                            <p:cond delay="0"/>
                                          </p:stCondLst>
                                        </p:cTn>
                                        <p:tgtEl>
                                          <p:spTgt spid="25"/>
                                        </p:tgtEl>
                                        <p:attrNameLst>
                                          <p:attrName>style.visibility</p:attrName>
                                        </p:attrNameLst>
                                      </p:cBhvr>
                                      <p:to>
                                        <p:strVal val="visible"/>
                                      </p:to>
                                    </p:set>
                                    <p:anim calcmode="lin" valueType="num">
                                      <p:cBhvr additive="base">
                                        <p:cTn id="57" dur="500" fill="hold"/>
                                        <p:tgtEl>
                                          <p:spTgt spid="25"/>
                                        </p:tgtEl>
                                        <p:attrNameLst>
                                          <p:attrName>ppt_x</p:attrName>
                                        </p:attrNameLst>
                                      </p:cBhvr>
                                      <p:tavLst>
                                        <p:tav tm="0">
                                          <p:val>
                                            <p:strVal val="#ppt_x"/>
                                          </p:val>
                                        </p:tav>
                                        <p:tav tm="100000">
                                          <p:val>
                                            <p:strVal val="#ppt_x"/>
                                          </p:val>
                                        </p:tav>
                                      </p:tavLst>
                                    </p:anim>
                                    <p:anim calcmode="lin" valueType="num">
                                      <p:cBhvr additive="base">
                                        <p:cTn id="58" dur="500" fill="hold"/>
                                        <p:tgtEl>
                                          <p:spTgt spid="25"/>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28"/>
                                        </p:tgtEl>
                                        <p:attrNameLst>
                                          <p:attrName>style.visibility</p:attrName>
                                        </p:attrNameLst>
                                      </p:cBhvr>
                                      <p:to>
                                        <p:strVal val="visible"/>
                                      </p:to>
                                    </p:set>
                                    <p:anim calcmode="lin" valueType="num">
                                      <p:cBhvr additive="base">
                                        <p:cTn id="61" dur="500" fill="hold"/>
                                        <p:tgtEl>
                                          <p:spTgt spid="28"/>
                                        </p:tgtEl>
                                        <p:attrNameLst>
                                          <p:attrName>ppt_x</p:attrName>
                                        </p:attrNameLst>
                                      </p:cBhvr>
                                      <p:tavLst>
                                        <p:tav tm="0">
                                          <p:val>
                                            <p:strVal val="#ppt_x"/>
                                          </p:val>
                                        </p:tav>
                                        <p:tav tm="100000">
                                          <p:val>
                                            <p:strVal val="#ppt_x"/>
                                          </p:val>
                                        </p:tav>
                                      </p:tavLst>
                                    </p:anim>
                                    <p:anim calcmode="lin" valueType="num">
                                      <p:cBhvr additive="base">
                                        <p:cTn id="62" dur="500" fill="hold"/>
                                        <p:tgtEl>
                                          <p:spTgt spid="28"/>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24"/>
                                        </p:tgtEl>
                                        <p:attrNameLst>
                                          <p:attrName>style.visibility</p:attrName>
                                        </p:attrNameLst>
                                      </p:cBhvr>
                                      <p:to>
                                        <p:strVal val="visible"/>
                                      </p:to>
                                    </p:set>
                                    <p:anim calcmode="lin" valueType="num">
                                      <p:cBhvr additive="base">
                                        <p:cTn id="65" dur="500" fill="hold"/>
                                        <p:tgtEl>
                                          <p:spTgt spid="24"/>
                                        </p:tgtEl>
                                        <p:attrNameLst>
                                          <p:attrName>ppt_x</p:attrName>
                                        </p:attrNameLst>
                                      </p:cBhvr>
                                      <p:tavLst>
                                        <p:tav tm="0">
                                          <p:val>
                                            <p:strVal val="#ppt_x"/>
                                          </p:val>
                                        </p:tav>
                                        <p:tav tm="100000">
                                          <p:val>
                                            <p:strVal val="#ppt_x"/>
                                          </p:val>
                                        </p:tav>
                                      </p:tavLst>
                                    </p:anim>
                                    <p:anim calcmode="lin" valueType="num">
                                      <p:cBhvr additive="base">
                                        <p:cTn id="66" dur="500" fill="hold"/>
                                        <p:tgtEl>
                                          <p:spTgt spid="24"/>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stCondLst>
                                    <p:cond delay="0"/>
                                  </p:stCondLst>
                                  <p:childTnLst>
                                    <p:set>
                                      <p:cBhvr>
                                        <p:cTn id="68" dur="1" fill="hold">
                                          <p:stCondLst>
                                            <p:cond delay="0"/>
                                          </p:stCondLst>
                                        </p:cTn>
                                        <p:tgtEl>
                                          <p:spTgt spid="27"/>
                                        </p:tgtEl>
                                        <p:attrNameLst>
                                          <p:attrName>style.visibility</p:attrName>
                                        </p:attrNameLst>
                                      </p:cBhvr>
                                      <p:to>
                                        <p:strVal val="visible"/>
                                      </p:to>
                                    </p:set>
                                    <p:anim calcmode="lin" valueType="num">
                                      <p:cBhvr additive="base">
                                        <p:cTn id="69" dur="500" fill="hold"/>
                                        <p:tgtEl>
                                          <p:spTgt spid="27"/>
                                        </p:tgtEl>
                                        <p:attrNameLst>
                                          <p:attrName>ppt_x</p:attrName>
                                        </p:attrNameLst>
                                      </p:cBhvr>
                                      <p:tavLst>
                                        <p:tav tm="0">
                                          <p:val>
                                            <p:strVal val="#ppt_x"/>
                                          </p:val>
                                        </p:tav>
                                        <p:tav tm="100000">
                                          <p:val>
                                            <p:strVal val="#ppt_x"/>
                                          </p:val>
                                        </p:tav>
                                      </p:tavLst>
                                    </p:anim>
                                    <p:anim calcmode="lin" valueType="num">
                                      <p:cBhvr additive="base">
                                        <p:cTn id="70" dur="500" fill="hold"/>
                                        <p:tgtEl>
                                          <p:spTgt spid="27"/>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23"/>
                                        </p:tgtEl>
                                        <p:attrNameLst>
                                          <p:attrName>style.visibility</p:attrName>
                                        </p:attrNameLst>
                                      </p:cBhvr>
                                      <p:to>
                                        <p:strVal val="visible"/>
                                      </p:to>
                                    </p:set>
                                    <p:anim calcmode="lin" valueType="num">
                                      <p:cBhvr additive="base">
                                        <p:cTn id="73" dur="500" fill="hold"/>
                                        <p:tgtEl>
                                          <p:spTgt spid="23"/>
                                        </p:tgtEl>
                                        <p:attrNameLst>
                                          <p:attrName>ppt_x</p:attrName>
                                        </p:attrNameLst>
                                      </p:cBhvr>
                                      <p:tavLst>
                                        <p:tav tm="0">
                                          <p:val>
                                            <p:strVal val="#ppt_x"/>
                                          </p:val>
                                        </p:tav>
                                        <p:tav tm="100000">
                                          <p:val>
                                            <p:strVal val="#ppt_x"/>
                                          </p:val>
                                        </p:tav>
                                      </p:tavLst>
                                    </p:anim>
                                    <p:anim calcmode="lin" valueType="num">
                                      <p:cBhvr additive="base">
                                        <p:cTn id="74" dur="500" fill="hold"/>
                                        <p:tgtEl>
                                          <p:spTgt spid="23"/>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26"/>
                                        </p:tgtEl>
                                        <p:attrNameLst>
                                          <p:attrName>style.visibility</p:attrName>
                                        </p:attrNameLst>
                                      </p:cBhvr>
                                      <p:to>
                                        <p:strVal val="visible"/>
                                      </p:to>
                                    </p:set>
                                    <p:anim calcmode="lin" valueType="num">
                                      <p:cBhvr additive="base">
                                        <p:cTn id="77" dur="500" fill="hold"/>
                                        <p:tgtEl>
                                          <p:spTgt spid="26"/>
                                        </p:tgtEl>
                                        <p:attrNameLst>
                                          <p:attrName>ppt_x</p:attrName>
                                        </p:attrNameLst>
                                      </p:cBhvr>
                                      <p:tavLst>
                                        <p:tav tm="0">
                                          <p:val>
                                            <p:strVal val="#ppt_x"/>
                                          </p:val>
                                        </p:tav>
                                        <p:tav tm="100000">
                                          <p:val>
                                            <p:strVal val="#ppt_x"/>
                                          </p:val>
                                        </p:tav>
                                      </p:tavLst>
                                    </p:anim>
                                    <p:anim calcmode="lin" valueType="num">
                                      <p:cBhvr additive="base">
                                        <p:cTn id="78" dur="500" fill="hold"/>
                                        <p:tgtEl>
                                          <p:spTgt spid="26"/>
                                        </p:tgtEl>
                                        <p:attrNameLst>
                                          <p:attrName>ppt_y</p:attrName>
                                        </p:attrNameLst>
                                      </p:cBhvr>
                                      <p:tavLst>
                                        <p:tav tm="0">
                                          <p:val>
                                            <p:strVal val="1+#ppt_h/2"/>
                                          </p:val>
                                        </p:tav>
                                        <p:tav tm="100000">
                                          <p:val>
                                            <p:strVal val="#ppt_y"/>
                                          </p:val>
                                        </p:tav>
                                      </p:tavLst>
                                    </p:anim>
                                  </p:childTnLst>
                                </p:cTn>
                              </p:par>
                              <p:par>
                                <p:cTn id="79" presetID="2" presetClass="entr" presetSubtype="4" fill="hold" nodeType="withEffect">
                                  <p:stCondLst>
                                    <p:cond delay="0"/>
                                  </p:stCondLst>
                                  <p:childTnLst>
                                    <p:set>
                                      <p:cBhvr>
                                        <p:cTn id="80" dur="1" fill="hold">
                                          <p:stCondLst>
                                            <p:cond delay="0"/>
                                          </p:stCondLst>
                                        </p:cTn>
                                        <p:tgtEl>
                                          <p:spTgt spid="31"/>
                                        </p:tgtEl>
                                        <p:attrNameLst>
                                          <p:attrName>style.visibility</p:attrName>
                                        </p:attrNameLst>
                                      </p:cBhvr>
                                      <p:to>
                                        <p:strVal val="visible"/>
                                      </p:to>
                                    </p:set>
                                    <p:anim calcmode="lin" valueType="num">
                                      <p:cBhvr additive="base">
                                        <p:cTn id="81" dur="500" fill="hold"/>
                                        <p:tgtEl>
                                          <p:spTgt spid="31"/>
                                        </p:tgtEl>
                                        <p:attrNameLst>
                                          <p:attrName>ppt_x</p:attrName>
                                        </p:attrNameLst>
                                      </p:cBhvr>
                                      <p:tavLst>
                                        <p:tav tm="0">
                                          <p:val>
                                            <p:strVal val="#ppt_x"/>
                                          </p:val>
                                        </p:tav>
                                        <p:tav tm="100000">
                                          <p:val>
                                            <p:strVal val="#ppt_x"/>
                                          </p:val>
                                        </p:tav>
                                      </p:tavLst>
                                    </p:anim>
                                    <p:anim calcmode="lin" valueType="num">
                                      <p:cBhvr additive="base">
                                        <p:cTn id="82" dur="500" fill="hold"/>
                                        <p:tgtEl>
                                          <p:spTgt spid="31"/>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30"/>
                                        </p:tgtEl>
                                        <p:attrNameLst>
                                          <p:attrName>style.visibility</p:attrName>
                                        </p:attrNameLst>
                                      </p:cBhvr>
                                      <p:to>
                                        <p:strVal val="visible"/>
                                      </p:to>
                                    </p:set>
                                    <p:anim calcmode="lin" valueType="num">
                                      <p:cBhvr additive="base">
                                        <p:cTn id="85" dur="500" fill="hold"/>
                                        <p:tgtEl>
                                          <p:spTgt spid="30"/>
                                        </p:tgtEl>
                                        <p:attrNameLst>
                                          <p:attrName>ppt_x</p:attrName>
                                        </p:attrNameLst>
                                      </p:cBhvr>
                                      <p:tavLst>
                                        <p:tav tm="0">
                                          <p:val>
                                            <p:strVal val="#ppt_x"/>
                                          </p:val>
                                        </p:tav>
                                        <p:tav tm="100000">
                                          <p:val>
                                            <p:strVal val="#ppt_x"/>
                                          </p:val>
                                        </p:tav>
                                      </p:tavLst>
                                    </p:anim>
                                    <p:anim calcmode="lin" valueType="num">
                                      <p:cBhvr additive="base">
                                        <p:cTn id="86" dur="500" fill="hold"/>
                                        <p:tgtEl>
                                          <p:spTgt spid="30"/>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52"/>
                                        </p:tgtEl>
                                        <p:attrNameLst>
                                          <p:attrName>style.visibility</p:attrName>
                                        </p:attrNameLst>
                                      </p:cBhvr>
                                      <p:to>
                                        <p:strVal val="visible"/>
                                      </p:to>
                                    </p:set>
                                    <p:anim calcmode="lin" valueType="num">
                                      <p:cBhvr additive="base">
                                        <p:cTn id="89" dur="500" fill="hold"/>
                                        <p:tgtEl>
                                          <p:spTgt spid="52"/>
                                        </p:tgtEl>
                                        <p:attrNameLst>
                                          <p:attrName>ppt_x</p:attrName>
                                        </p:attrNameLst>
                                      </p:cBhvr>
                                      <p:tavLst>
                                        <p:tav tm="0">
                                          <p:val>
                                            <p:strVal val="#ppt_x"/>
                                          </p:val>
                                        </p:tav>
                                        <p:tav tm="100000">
                                          <p:val>
                                            <p:strVal val="#ppt_x"/>
                                          </p:val>
                                        </p:tav>
                                      </p:tavLst>
                                    </p:anim>
                                    <p:anim calcmode="lin" valueType="num">
                                      <p:cBhvr additive="base">
                                        <p:cTn id="90"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3" grpId="0" animBg="1"/>
      <p:bldP spid="14" grpId="0" animBg="1"/>
      <p:bldP spid="15" grpId="0"/>
      <p:bldP spid="18" grpId="0"/>
      <p:bldP spid="20" grpId="0"/>
      <p:bldP spid="22" grpId="0"/>
      <p:bldP spid="23" grpId="0" animBg="1"/>
      <p:bldP spid="24" grpId="0"/>
      <p:bldP spid="26" grpId="0" animBg="1"/>
      <p:bldP spid="28" grpId="0"/>
      <p:bldP spid="30" grpId="0" animBg="1"/>
      <p:bldP spid="52"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2"/>
          <p:cNvSpPr>
            <a:spLocks noGrp="1"/>
          </p:cNvSpPr>
          <p:nvPr>
            <p:ph type="title"/>
          </p:nvPr>
        </p:nvSpPr>
        <p:spPr/>
        <p:txBody>
          <a:bodyPr>
            <a:normAutofit/>
          </a:bodyPr>
          <a:lstStyle/>
          <a:p>
            <a:r>
              <a:rPr lang="en-US" smtClean="0"/>
              <a:t>Inheritance Example</a:t>
            </a:r>
          </a:p>
        </p:txBody>
      </p:sp>
      <p:sp>
        <p:nvSpPr>
          <p:cNvPr id="4" name="Rectangle 3"/>
          <p:cNvSpPr/>
          <p:nvPr/>
        </p:nvSpPr>
        <p:spPr>
          <a:xfrm>
            <a:off x="381000" y="1219200"/>
            <a:ext cx="8305800" cy="44958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CommercialVehicleType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 inherits all desired properties from </a:t>
            </a:r>
            <a:r>
              <a:rPr lang="en-US" dirty="0" err="1">
                <a:solidFill>
                  <a:srgbClr val="000000"/>
                </a:solidFill>
                <a:highlight>
                  <a:srgbClr val="FFFFFF"/>
                </a:highlight>
              </a:rPr>
              <a:t>nc:VehicleType</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e.g. </a:t>
            </a:r>
            <a:r>
              <a:rPr lang="en-US" dirty="0" err="1">
                <a:solidFill>
                  <a:srgbClr val="000000"/>
                </a:solidFill>
                <a:highlight>
                  <a:srgbClr val="FFFFFF"/>
                </a:highlight>
              </a:rPr>
              <a:t>nc:VehicleMakeCode</a:t>
            </a:r>
            <a:r>
              <a:rPr lang="en-US" dirty="0">
                <a:solidFill>
                  <a:srgbClr val="000000"/>
                </a:solidFill>
                <a:highlight>
                  <a:srgbClr val="FFFFFF"/>
                </a:highlight>
              </a:rPr>
              <a:t>, </a:t>
            </a:r>
            <a:r>
              <a:rPr lang="en-US" dirty="0" err="1">
                <a:solidFill>
                  <a:srgbClr val="000000"/>
                </a:solidFill>
                <a:highlight>
                  <a:srgbClr val="FFFFFF"/>
                </a:highlight>
              </a:rPr>
              <a:t>nc:VehicleModelCode</a:t>
            </a:r>
            <a:r>
              <a:rPr lang="en-US" dirty="0">
                <a:solidFill>
                  <a:srgbClr val="000000"/>
                </a:solidFill>
                <a:highlight>
                  <a:srgbClr val="FFFFFF"/>
                </a:highlight>
              </a:rPr>
              <a:t>, </a:t>
            </a:r>
            <a:r>
              <a:rPr lang="en-US" dirty="0" err="1">
                <a:solidFill>
                  <a:srgbClr val="000000"/>
                </a:solidFill>
                <a:highlight>
                  <a:srgbClr val="FFFFFF"/>
                </a:highlight>
              </a:rPr>
              <a:t>nc:VehicleVINAText</a:t>
            </a:r>
            <a:r>
              <a:rPr lang="en-US" dirty="0">
                <a:solidFill>
                  <a:srgbClr val="000000"/>
                </a:solidFill>
                <a:highlight>
                  <a:srgbClr val="FFFFFF"/>
                </a:highlight>
              </a:rPr>
              <a:t> --&gt;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nc:VehicleAxleQuantity</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nc:VehicleCurrentWeightMeasure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nc:VehicleGrossLadenSumWeightMeasure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nc:VehicleGrossLadenUnitWeightMeasure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nc:VehicleMaximumLoadWeightMeasure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nc:VehicleUnladenWeightMeasure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&lt;/xsd:extension&gt;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&lt;/xsd:complexType&gt;</a:t>
            </a:r>
            <a:endParaRPr lang="en-US" dirty="0">
              <a:solidFill>
                <a:srgbClr val="000000"/>
              </a:solidFill>
            </a:endParaRPr>
          </a:p>
        </p:txBody>
      </p:sp>
      <p:sp>
        <p:nvSpPr>
          <p:cNvPr id="63492" name="TextBox 5"/>
          <p:cNvSpPr txBox="1">
            <a:spLocks noChangeArrowheads="1"/>
          </p:cNvSpPr>
          <p:nvPr/>
        </p:nvSpPr>
        <p:spPr bwMode="auto">
          <a:xfrm>
            <a:off x="6099008" y="1692275"/>
            <a:ext cx="2394185" cy="523220"/>
          </a:xfrm>
          <a:prstGeom prst="rect">
            <a:avLst/>
          </a:prstGeom>
          <a:noFill/>
          <a:ln w="9525">
            <a:noFill/>
            <a:miter lim="800000"/>
            <a:headEnd/>
            <a:tailEnd/>
          </a:ln>
        </p:spPr>
        <p:txBody>
          <a:bodyPr wrap="square">
            <a:spAutoFit/>
          </a:bodyPr>
          <a:lstStyle/>
          <a:p>
            <a:r>
              <a:rPr lang="en-US" sz="1400" b="1" dirty="0">
                <a:solidFill>
                  <a:srgbClr val="002060"/>
                </a:solidFill>
              </a:rPr>
              <a:t>Inherits all properties of </a:t>
            </a:r>
            <a:endParaRPr lang="en-US" sz="1400" b="1" dirty="0" smtClean="0">
              <a:solidFill>
                <a:srgbClr val="002060"/>
              </a:solidFill>
            </a:endParaRPr>
          </a:p>
          <a:p>
            <a:r>
              <a:rPr lang="en-US" sz="1400" b="1" dirty="0" err="1" smtClean="0">
                <a:solidFill>
                  <a:srgbClr val="002060"/>
                </a:solidFill>
              </a:rPr>
              <a:t>nc:VehicleType</a:t>
            </a:r>
            <a:endParaRPr lang="en-US" sz="1400" b="1" dirty="0">
              <a:solidFill>
                <a:srgbClr val="002060"/>
              </a:solidFill>
            </a:endParaRPr>
          </a:p>
        </p:txBody>
      </p:sp>
      <p:cxnSp>
        <p:nvCxnSpPr>
          <p:cNvPr id="8" name="Straight Connector 7"/>
          <p:cNvCxnSpPr>
            <a:stCxn id="7" idx="3"/>
            <a:endCxn id="63492" idx="1"/>
          </p:cNvCxnSpPr>
          <p:nvPr/>
        </p:nvCxnSpPr>
        <p:spPr>
          <a:xfrm>
            <a:off x="5105400" y="1943100"/>
            <a:ext cx="993608"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914400" y="1790700"/>
            <a:ext cx="4191000"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3492"/>
                                        </p:tgtEl>
                                        <p:attrNameLst>
                                          <p:attrName>style.visibility</p:attrName>
                                        </p:attrNameLst>
                                      </p:cBhvr>
                                      <p:to>
                                        <p:strVal val="visible"/>
                                      </p:to>
                                    </p:set>
                                    <p:anim calcmode="lin" valueType="num">
                                      <p:cBhvr additive="base">
                                        <p:cTn id="15" dur="500" fill="hold"/>
                                        <p:tgtEl>
                                          <p:spTgt spid="63492"/>
                                        </p:tgtEl>
                                        <p:attrNameLst>
                                          <p:attrName>ppt_x</p:attrName>
                                        </p:attrNameLst>
                                      </p:cBhvr>
                                      <p:tavLst>
                                        <p:tav tm="0">
                                          <p:val>
                                            <p:strVal val="#ppt_x"/>
                                          </p:val>
                                        </p:tav>
                                        <p:tav tm="100000">
                                          <p:val>
                                            <p:strVal val="#ppt_x"/>
                                          </p:val>
                                        </p:tav>
                                      </p:tavLst>
                                    </p:anim>
                                    <p:anim calcmode="lin" valueType="num">
                                      <p:cBhvr additive="base">
                                        <p:cTn id="16" dur="500" fill="hold"/>
                                        <p:tgtEl>
                                          <p:spTgt spid="6349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92" grpId="0"/>
      <p:bldP spid="7"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25" name="Text Placeholder 4"/>
          <p:cNvSpPr>
            <a:spLocks noGrp="1"/>
          </p:cNvSpPr>
          <p:nvPr>
            <p:ph idx="1"/>
          </p:nvPr>
        </p:nvSpPr>
        <p:spPr/>
        <p:txBody>
          <a:bodyPr/>
          <a:lstStyle/>
          <a:p>
            <a:pPr marL="0" indent="0">
              <a:buNone/>
            </a:pPr>
            <a:r>
              <a:rPr lang="en-US" dirty="0" smtClean="0">
                <a:solidFill>
                  <a:schemeClr val="tx1"/>
                </a:solidFill>
              </a:rPr>
              <a:t>Inheritance is used to create specializations from more generic/high level concepts</a:t>
            </a:r>
          </a:p>
        </p:txBody>
      </p:sp>
      <p:sp>
        <p:nvSpPr>
          <p:cNvPr id="71682" name="SHP_216"/>
          <p:cNvSpPr>
            <a:spLocks noGrp="1" noChangeArrowheads="1"/>
          </p:cNvSpPr>
          <p:nvPr>
            <p:ph type="title"/>
          </p:nvPr>
        </p:nvSpPr>
        <p:spPr/>
        <p:txBody>
          <a:bodyPr/>
          <a:lstStyle/>
          <a:p>
            <a:r>
              <a:rPr lang="en-US" dirty="0" smtClean="0"/>
              <a:t>Exercise 301-1: Using Inheritance</a:t>
            </a:r>
          </a:p>
        </p:txBody>
      </p:sp>
      <p:grpSp>
        <p:nvGrpSpPr>
          <p:cNvPr id="14" name="Group 13"/>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2" name="Group 2"/>
          <p:cNvGrpSpPr>
            <a:grpSpLocks/>
          </p:cNvGrpSpPr>
          <p:nvPr/>
        </p:nvGrpSpPr>
        <p:grpSpPr bwMode="auto">
          <a:xfrm>
            <a:off x="4712654" y="2514600"/>
            <a:ext cx="3374148" cy="2417763"/>
            <a:chOff x="3250288" y="3044974"/>
            <a:chExt cx="2598609" cy="1861238"/>
          </a:xfrm>
        </p:grpSpPr>
        <p:sp>
          <p:nvSpPr>
            <p:cNvPr id="23" name="Rounded Rectangle 22"/>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4" name="Rounded Rectangle 23"/>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How would you declare Passport ID in an XML Instance?</a:t>
              </a:r>
            </a:p>
          </p:txBody>
        </p:sp>
      </p:grpSp>
      <p:grpSp>
        <p:nvGrpSpPr>
          <p:cNvPr id="25" name="Group 1"/>
          <p:cNvGrpSpPr>
            <a:grpSpLocks/>
          </p:cNvGrpSpPr>
          <p:nvPr/>
        </p:nvGrpSpPr>
        <p:grpSpPr bwMode="auto">
          <a:xfrm>
            <a:off x="988060" y="2514601"/>
            <a:ext cx="3374149" cy="2417762"/>
            <a:chOff x="469656" y="3044974"/>
            <a:chExt cx="2598609" cy="1861238"/>
          </a:xfrm>
        </p:grpSpPr>
        <p:sp>
          <p:nvSpPr>
            <p:cNvPr id="26" name="Rounded Rectangle 25"/>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7" name="Rounded Rectangle 26"/>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smtClean="0">
                  <a:solidFill>
                    <a:srgbClr val="7F7F7F"/>
                  </a:solidFill>
                  <a:latin typeface="+mj-lt"/>
                  <a:cs typeface="Arial"/>
                </a:rPr>
                <a:t>Determine </a:t>
              </a:r>
              <a:r>
                <a:rPr lang="en-US" b="1" dirty="0">
                  <a:solidFill>
                    <a:srgbClr val="7F7F7F"/>
                  </a:solidFill>
                  <a:latin typeface="+mj-lt"/>
                  <a:cs typeface="Arial"/>
                </a:rPr>
                <a:t>derived type and inherited properties</a:t>
              </a: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797560" y="3791902"/>
            <a:ext cx="7817236" cy="1236041"/>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&lt;nc:PassportNumberIdentification&gt;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	&lt;nc:IdentificationID&gt;905521084&lt;/nc:IdentificationID&gt;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	&lt;nc:IdentificationEffectiveDate&gt;2007-05-07&lt;nc:IdentificationEffectiveDate&gt;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&lt;/nc:PassportNumberIdentification&gt;</a:t>
            </a:r>
          </a:p>
        </p:txBody>
      </p:sp>
      <p:sp>
        <p:nvSpPr>
          <p:cNvPr id="61442" name="Content Placeholder 1"/>
          <p:cNvSpPr>
            <a:spLocks noGrp="1"/>
          </p:cNvSpPr>
          <p:nvPr>
            <p:ph idx="1"/>
          </p:nvPr>
        </p:nvSpPr>
        <p:spPr/>
        <p:txBody>
          <a:bodyPr/>
          <a:lstStyle/>
          <a:p>
            <a:pPr marL="342900" indent="-342900">
              <a:buClrTx/>
              <a:buFont typeface="Arial"/>
              <a:buChar char="•"/>
            </a:pPr>
            <a:r>
              <a:rPr lang="en-US" dirty="0">
                <a:solidFill>
                  <a:srgbClr val="686868"/>
                </a:solidFill>
              </a:rPr>
              <a:t>When a specific type inherits properties from a base type, these properties become available for use within the specific type</a:t>
            </a:r>
          </a:p>
          <a:p>
            <a:pPr marL="342900" indent="-342900">
              <a:buClrTx/>
              <a:buFont typeface="Arial"/>
              <a:buChar char="•"/>
            </a:pPr>
            <a:r>
              <a:rPr lang="en-US" dirty="0">
                <a:solidFill>
                  <a:srgbClr val="686868"/>
                </a:solidFill>
              </a:rPr>
              <a:t>Do not redefine elements if they already exist in the base type</a:t>
            </a:r>
          </a:p>
          <a:p>
            <a:pPr marL="342900" indent="-342900">
              <a:buClrTx/>
              <a:buFont typeface="Arial"/>
              <a:buChar char="•"/>
            </a:pPr>
            <a:r>
              <a:rPr lang="en-US" dirty="0">
                <a:solidFill>
                  <a:srgbClr val="686868"/>
                </a:solidFill>
              </a:rPr>
              <a:t>Inheriting properties is referred to as </a:t>
            </a:r>
            <a:r>
              <a:rPr lang="en-US" b="1" dirty="0">
                <a:solidFill>
                  <a:srgbClr val="686868"/>
                </a:solidFill>
              </a:rPr>
              <a:t>“extending” </a:t>
            </a:r>
            <a:r>
              <a:rPr lang="en-US" dirty="0">
                <a:solidFill>
                  <a:srgbClr val="686868"/>
                </a:solidFill>
              </a:rPr>
              <a:t>a type</a:t>
            </a:r>
          </a:p>
        </p:txBody>
      </p:sp>
      <p:sp>
        <p:nvSpPr>
          <p:cNvPr id="72707" name="Title 2"/>
          <p:cNvSpPr>
            <a:spLocks noGrp="1"/>
          </p:cNvSpPr>
          <p:nvPr>
            <p:ph type="title"/>
          </p:nvPr>
        </p:nvSpPr>
        <p:spPr/>
        <p:txBody>
          <a:bodyPr>
            <a:normAutofit/>
          </a:bodyPr>
          <a:lstStyle/>
          <a:p>
            <a:r>
              <a:rPr lang="en-US" dirty="0" smtClean="0"/>
              <a:t>Solution </a:t>
            </a:r>
            <a:r>
              <a:rPr lang="en-US" dirty="0"/>
              <a:t>301-1: Using Inheritance</a:t>
            </a:r>
            <a:endParaRPr lang="en-US" dirty="0" smtClean="0"/>
          </a:p>
        </p:txBody>
      </p:sp>
      <p:cxnSp>
        <p:nvCxnSpPr>
          <p:cNvPr id="6" name="Straight Arrow Connector 5"/>
          <p:cNvCxnSpPr/>
          <p:nvPr/>
        </p:nvCxnSpPr>
        <p:spPr>
          <a:xfrm>
            <a:off x="2169160" y="3300571"/>
            <a:ext cx="1" cy="57546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 name="Rounded Rectangle 6"/>
          <p:cNvSpPr/>
          <p:nvPr/>
        </p:nvSpPr>
        <p:spPr>
          <a:xfrm>
            <a:off x="2931160" y="2961640"/>
            <a:ext cx="4724400" cy="67786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109538" fontAlgn="auto">
              <a:spcBef>
                <a:spcPts val="0"/>
              </a:spcBef>
              <a:spcAft>
                <a:spcPts val="0"/>
              </a:spcAft>
              <a:defRPr/>
            </a:pPr>
            <a:r>
              <a:rPr lang="en-US" sz="1600" dirty="0">
                <a:solidFill>
                  <a:schemeClr val="tx1"/>
                </a:solidFill>
                <a:latin typeface="Arial" pitchFamily="34" charset="0"/>
                <a:cs typeface="Arial" pitchFamily="34" charset="0"/>
              </a:rPr>
              <a:t>Base type for </a:t>
            </a:r>
            <a:r>
              <a:rPr lang="en-US" sz="1600" i="1" dirty="0">
                <a:solidFill>
                  <a:schemeClr val="tx1"/>
                </a:solidFill>
                <a:latin typeface="Arial" pitchFamily="34" charset="0"/>
                <a:cs typeface="Arial" pitchFamily="34" charset="0"/>
              </a:rPr>
              <a:t>nc:PassportNumberIdentification</a:t>
            </a:r>
            <a:r>
              <a:rPr lang="en-US" sz="1600" dirty="0">
                <a:solidFill>
                  <a:schemeClr val="tx1"/>
                </a:solidFill>
                <a:latin typeface="Arial" pitchFamily="34" charset="0"/>
                <a:cs typeface="Arial" pitchFamily="34" charset="0"/>
              </a:rPr>
              <a:t> is </a:t>
            </a:r>
            <a:r>
              <a:rPr lang="en-US" sz="1600" i="1" dirty="0">
                <a:solidFill>
                  <a:schemeClr val="tx1"/>
                </a:solidFill>
                <a:latin typeface="Arial" pitchFamily="34" charset="0"/>
                <a:cs typeface="Arial" pitchFamily="34" charset="0"/>
              </a:rPr>
              <a:t>nc:IdentificationType</a:t>
            </a:r>
          </a:p>
        </p:txBody>
      </p:sp>
      <p:cxnSp>
        <p:nvCxnSpPr>
          <p:cNvPr id="8" name="Straight Arrow Connector 7"/>
          <p:cNvCxnSpPr/>
          <p:nvPr/>
        </p:nvCxnSpPr>
        <p:spPr>
          <a:xfrm flipV="1">
            <a:off x="2773680" y="4348480"/>
            <a:ext cx="0" cy="83312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1788160" y="5180744"/>
            <a:ext cx="5867400" cy="67786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109538" fontAlgn="auto">
              <a:spcBef>
                <a:spcPts val="0"/>
              </a:spcBef>
              <a:spcAft>
                <a:spcPts val="0"/>
              </a:spcAft>
              <a:defRPr/>
            </a:pPr>
            <a:r>
              <a:rPr lang="en-US" sz="1600" i="1" dirty="0" err="1">
                <a:solidFill>
                  <a:schemeClr val="tx1"/>
                </a:solidFill>
                <a:latin typeface="Arial" pitchFamily="34" charset="0"/>
                <a:cs typeface="Arial" pitchFamily="34" charset="0"/>
              </a:rPr>
              <a:t>nc:IdentificationID </a:t>
            </a:r>
            <a:r>
              <a:rPr lang="en-US" sz="1600" dirty="0" err="1">
                <a:solidFill>
                  <a:schemeClr val="tx1"/>
                </a:solidFill>
                <a:latin typeface="Arial" pitchFamily="34" charset="0"/>
                <a:cs typeface="Arial" pitchFamily="34" charset="0"/>
              </a:rPr>
              <a:t>is contained within </a:t>
            </a:r>
            <a:r>
              <a:rPr lang="en-US" sz="1600" i="1" dirty="0" err="1">
                <a:solidFill>
                  <a:schemeClr val="tx1"/>
                </a:solidFill>
                <a:latin typeface="Arial" pitchFamily="34" charset="0"/>
                <a:cs typeface="Arial" pitchFamily="34" charset="0"/>
              </a:rPr>
              <a:t>nc:IdentificationType </a:t>
            </a:r>
            <a:r>
              <a:rPr lang="en-US" sz="1600" dirty="0" err="1">
                <a:solidFill>
                  <a:schemeClr val="tx1"/>
                </a:solidFill>
                <a:latin typeface="Arial" pitchFamily="34" charset="0"/>
                <a:cs typeface="Arial" pitchFamily="34" charset="0"/>
              </a:rPr>
              <a:t>and can be reused for Passport Number Identification</a:t>
            </a:r>
          </a:p>
        </p:txBody>
      </p:sp>
      <p:cxnSp>
        <p:nvCxnSpPr>
          <p:cNvPr id="13" name="Straight Arrow Connector 12"/>
          <p:cNvCxnSpPr>
            <a:endCxn id="7" idx="1"/>
          </p:cNvCxnSpPr>
          <p:nvPr/>
        </p:nvCxnSpPr>
        <p:spPr>
          <a:xfrm>
            <a:off x="2169161" y="3300572"/>
            <a:ext cx="761999" cy="0"/>
          </a:xfrm>
          <a:prstGeom prst="straightConnector1">
            <a:avLst/>
          </a:prstGeom>
          <a:ln w="25400">
            <a:tailEnd type="none"/>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2"/>
          <p:cNvSpPr>
            <a:spLocks noGrp="1"/>
          </p:cNvSpPr>
          <p:nvPr>
            <p:ph type="title"/>
          </p:nvPr>
        </p:nvSpPr>
        <p:spPr/>
        <p:txBody>
          <a:bodyPr/>
          <a:lstStyle/>
          <a:p>
            <a:r>
              <a:rPr lang="en-US" smtClean="0"/>
              <a:t>NIEM 301 – Conformance</a:t>
            </a:r>
            <a:endParaRPr lang="en-US" dirty="0" smtClean="0"/>
          </a:p>
        </p:txBody>
      </p:sp>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chemeClr val="tx2"/>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chemeClr val="tx2"/>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defRPr/>
            </a:pPr>
            <a:r>
              <a:rPr lang="en-US" b="1" spc="-50" dirty="0" smtClean="0">
                <a:solidFill>
                  <a:schemeClr val="bg1"/>
                </a:solidFill>
                <a:latin typeface="+mj-lt"/>
                <a:cs typeface="Arial"/>
              </a:rPr>
              <a:t>Conformance</a:t>
            </a:r>
            <a:endParaRPr lang="en-US" b="1" spc="-50" dirty="0">
              <a:solidFill>
                <a:schemeClr val="bg1"/>
              </a:solidFill>
              <a:latin typeface="+mj-lt"/>
              <a:cs typeface="Arial"/>
            </a:endParaRP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Technical</a:t>
            </a:r>
          </a:p>
          <a:p>
            <a:pPr algn="ctr">
              <a:lnSpc>
                <a:spcPct val="90000"/>
              </a:lnSpc>
              <a:defRPr/>
            </a:pPr>
            <a:r>
              <a:rPr lang="en-US" b="1" spc="-50" dirty="0" smtClean="0">
                <a:solidFill>
                  <a:srgbClr val="304776"/>
                </a:solidFill>
                <a:latin typeface="+mj-lt"/>
                <a:cs typeface="Arial"/>
              </a:rPr>
              <a:t>Framework</a:t>
            </a:r>
            <a:endParaRPr lang="en-US" b="1" spc="-50" dirty="0">
              <a:solidFill>
                <a:srgbClr val="304776"/>
              </a:solidFill>
              <a:latin typeface="+mj-lt"/>
              <a:cs typeface="Arial"/>
            </a:endParaRP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Domain</a:t>
            </a:r>
          </a:p>
          <a:p>
            <a:pPr algn="ctr">
              <a:lnSpc>
                <a:spcPct val="90000"/>
              </a:lnSpc>
              <a:defRPr/>
            </a:pPr>
            <a:r>
              <a:rPr lang="en-US" b="1" spc="-50" dirty="0" smtClean="0">
                <a:solidFill>
                  <a:srgbClr val="304776"/>
                </a:solidFill>
                <a:latin typeface="+mj-lt"/>
                <a:cs typeface="Arial"/>
              </a:rPr>
              <a:t>Essentials</a:t>
            </a:r>
            <a:endParaRPr lang="en-US" b="1" spc="-50" dirty="0">
              <a:solidFill>
                <a:srgbClr val="304776"/>
              </a:solidFill>
              <a:latin typeface="+mj-lt"/>
              <a:cs typeface="Arial"/>
            </a:endParaRP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latin typeface="+mj-lt"/>
                <a:cs typeface="Arial"/>
              </a:rPr>
              <a:t>NIEM Structure:</a:t>
            </a:r>
          </a:p>
          <a:p>
            <a:pPr algn="ctr">
              <a:lnSpc>
                <a:spcPct val="90000"/>
              </a:lnSpc>
              <a:defRPr/>
            </a:pPr>
            <a:r>
              <a:rPr lang="en-US" sz="1500" b="1" spc="-50" dirty="0" smtClean="0">
                <a:solidFill>
                  <a:srgbClr val="304776"/>
                </a:solidFill>
                <a:latin typeface="+mj-lt"/>
                <a:cs typeface="Arial"/>
              </a:rPr>
              <a:t>Basic</a:t>
            </a:r>
            <a:endParaRPr lang="en-US" sz="1500" b="1" spc="-50" dirty="0">
              <a:solidFill>
                <a:srgbClr val="304776"/>
              </a:solidFill>
              <a:latin typeface="+mj-lt"/>
              <a:cs typeface="Arial"/>
            </a:endParaRP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latin typeface="+mj-lt"/>
                <a:cs typeface="Arial"/>
              </a:rPr>
              <a:t>NIEM Structure: Advanced</a:t>
            </a:r>
            <a:endParaRPr lang="en-US" sz="1500" b="1" spc="-50" dirty="0">
              <a:solidFill>
                <a:srgbClr val="304776"/>
              </a:solidFill>
              <a:latin typeface="+mj-lt"/>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Subset</a:t>
            </a:r>
          </a:p>
          <a:p>
            <a:pPr algn="ctr">
              <a:lnSpc>
                <a:spcPct val="90000"/>
              </a:lnSpc>
              <a:defRPr/>
            </a:pPr>
            <a:r>
              <a:rPr lang="en-US" b="1" spc="-50" dirty="0" smtClean="0">
                <a:solidFill>
                  <a:srgbClr val="304776"/>
                </a:solidFill>
                <a:latin typeface="+mj-lt"/>
                <a:cs typeface="Arial"/>
              </a:rPr>
              <a:t>Schemas</a:t>
            </a:r>
            <a:endParaRPr lang="en-US" b="1" spc="-50" dirty="0">
              <a:solidFill>
                <a:srgbClr val="304776"/>
              </a:solidFill>
              <a:latin typeface="+mj-lt"/>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Extension</a:t>
            </a:r>
          </a:p>
          <a:p>
            <a:pPr algn="ctr">
              <a:lnSpc>
                <a:spcPct val="90000"/>
              </a:lnSpc>
              <a:defRPr/>
            </a:pPr>
            <a:r>
              <a:rPr lang="en-US" b="1" spc="-50" dirty="0" smtClean="0">
                <a:solidFill>
                  <a:srgbClr val="304776"/>
                </a:solidFill>
                <a:latin typeface="+mj-lt"/>
                <a:cs typeface="Arial"/>
              </a:rPr>
              <a:t>Schemas</a:t>
            </a:r>
            <a:endParaRPr lang="en-US" b="1" spc="-50" dirty="0">
              <a:solidFill>
                <a:srgbClr val="304776"/>
              </a:solidFill>
              <a:latin typeface="+mj-lt"/>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Exchange</a:t>
            </a:r>
          </a:p>
          <a:p>
            <a:pPr algn="ctr">
              <a:lnSpc>
                <a:spcPct val="90000"/>
              </a:lnSpc>
              <a:defRPr/>
            </a:pPr>
            <a:r>
              <a:rPr lang="en-US" b="1" spc="-50" dirty="0" smtClean="0">
                <a:solidFill>
                  <a:srgbClr val="304776"/>
                </a:solidFill>
                <a:latin typeface="+mj-lt"/>
                <a:cs typeface="Arial"/>
              </a:rPr>
              <a:t>Schemas</a:t>
            </a:r>
            <a:endParaRPr lang="en-US" b="1" spc="-50" dirty="0">
              <a:solidFill>
                <a:srgbClr val="304776"/>
              </a:solidFill>
              <a:latin typeface="+mj-lt"/>
              <a:cs typeface="Arial"/>
            </a:endParaRPr>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1" name="Oval 5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1378527"/>
            <a:ext cx="8153400" cy="492443"/>
          </a:xfrm>
          <a:prstGeom prst="rect">
            <a:avLst/>
          </a:prstGeom>
        </p:spPr>
        <p:txBody>
          <a:bodyPr wrap="square">
            <a:spAutoFit/>
          </a:bodyPr>
          <a:lstStyle/>
          <a:p>
            <a:pPr>
              <a:spcBef>
                <a:spcPct val="20000"/>
              </a:spcBef>
            </a:pPr>
            <a:r>
              <a:rPr lang="en-US" sz="2000" b="1" dirty="0" smtClean="0">
                <a:solidFill>
                  <a:schemeClr val="tx2"/>
                </a:solidFill>
              </a:rPr>
              <a:t>NIEM Implements inheritance using XML schema restriction.</a:t>
            </a:r>
          </a:p>
          <a:p>
            <a:pPr>
              <a:spcBef>
                <a:spcPct val="20000"/>
              </a:spcBef>
            </a:pPr>
            <a:endParaRPr lang="en-US" sz="500" dirty="0" smtClean="0"/>
          </a:p>
        </p:txBody>
      </p:sp>
      <p:sp>
        <p:nvSpPr>
          <p:cNvPr id="4" name="Text Box 3"/>
          <p:cNvSpPr txBox="1">
            <a:spLocks noChangeArrowheads="1"/>
          </p:cNvSpPr>
          <p:nvPr/>
        </p:nvSpPr>
        <p:spPr bwMode="auto">
          <a:xfrm>
            <a:off x="1390650" y="2362200"/>
            <a:ext cx="1200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True</a:t>
            </a:r>
          </a:p>
        </p:txBody>
      </p:sp>
      <p:sp>
        <p:nvSpPr>
          <p:cNvPr id="5" name="Text Box 4"/>
          <p:cNvSpPr txBox="1">
            <a:spLocks noChangeArrowheads="1"/>
          </p:cNvSpPr>
          <p:nvPr/>
        </p:nvSpPr>
        <p:spPr bwMode="auto">
          <a:xfrm>
            <a:off x="1390650" y="2902296"/>
            <a:ext cx="21145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a:t>
            </a:r>
            <a:r>
              <a:rPr lang="en-US" sz="2000" kern="0" dirty="0" smtClean="0">
                <a:cs typeface="Arial" charset="0"/>
              </a:rPr>
              <a:t>False</a:t>
            </a:r>
            <a:endParaRPr kumimoji="0" lang="en-US" sz="2000" b="0" i="0" u="none" strike="noStrike" kern="0" cap="none" spc="0" normalizeH="0" baseline="0" noProof="0" dirty="0" smtClean="0">
              <a:ln>
                <a:noFill/>
              </a:ln>
              <a:effectLst/>
              <a:uLnTx/>
              <a:uFillTx/>
              <a:latin typeface="Arial" charset="0"/>
              <a:cs typeface="Arial" charset="0"/>
            </a:endParaRPr>
          </a:p>
        </p:txBody>
      </p:sp>
      <p:grpSp>
        <p:nvGrpSpPr>
          <p:cNvPr id="27" name="Group 26"/>
          <p:cNvGrpSpPr/>
          <p:nvPr/>
        </p:nvGrpSpPr>
        <p:grpSpPr>
          <a:xfrm>
            <a:off x="7407343" y="730894"/>
            <a:ext cx="1235427" cy="143483"/>
            <a:chOff x="7407343" y="730894"/>
            <a:chExt cx="1235427" cy="143483"/>
          </a:xfrm>
        </p:grpSpPr>
        <p:cxnSp>
          <p:nvCxnSpPr>
            <p:cNvPr id="28" name="Straight Connector 27"/>
            <p:cNvCxnSpPr>
              <a:endCxn id="3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9" name="Oval 2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1" name="Title 2"/>
          <p:cNvSpPr txBox="1">
            <a:spLocks/>
          </p:cNvSpPr>
          <p:nvPr/>
        </p:nvSpPr>
        <p:spPr>
          <a:xfrm>
            <a:off x="2126887" y="131380"/>
            <a:ext cx="4985113" cy="472966"/>
          </a:xfrm>
          <a:prstGeom prst="rect">
            <a:avLst/>
          </a:prstGeom>
          <a:ln/>
        </p:spPr>
        <p:txBody>
          <a:bodyPr vert="horz" lIns="91440" tIns="45720" rIns="91440" bIns="45720" rtlCol="0" anchor="ctr">
            <a:normAutofit fontScale="77500" lnSpcReduction="2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3.4 - Knowledge Check 1</a:t>
            </a:r>
          </a:p>
        </p:txBody>
      </p:sp>
      <p:sp>
        <p:nvSpPr>
          <p:cNvPr id="52" name="Oval 51"/>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53" name="Picture 52"/>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6" name="Slide Number Placeholder 5"/>
          <p:cNvSpPr>
            <a:spLocks noGrp="1"/>
          </p:cNvSpPr>
          <p:nvPr>
            <p:ph type="sldNum" sz="quarter" idx="4"/>
          </p:nvPr>
        </p:nvSpPr>
        <p:spPr/>
        <p:txBody>
          <a:bodyPr/>
          <a:lstStyle/>
          <a:p>
            <a:fld id="{6E6030FC-FB78-5E4D-92EA-5D9433591EA9}" type="slidenum">
              <a:rPr lang="en-US" smtClean="0"/>
              <a:pPr/>
              <a:t>70</a:t>
            </a:fld>
            <a:endParaRPr lang="en-US" dirty="0"/>
          </a:p>
        </p:txBody>
      </p:sp>
      <p:grpSp>
        <p:nvGrpSpPr>
          <p:cNvPr id="19" name="Group 18"/>
          <p:cNvGrpSpPr/>
          <p:nvPr/>
        </p:nvGrpSpPr>
        <p:grpSpPr>
          <a:xfrm>
            <a:off x="914400" y="2892199"/>
            <a:ext cx="361950" cy="355338"/>
            <a:chOff x="914400" y="2974139"/>
            <a:chExt cx="361950" cy="355338"/>
          </a:xfrm>
        </p:grpSpPr>
        <p:sp>
          <p:nvSpPr>
            <p:cNvPr id="20"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1" name="Picture 20"/>
            <p:cNvPicPr>
              <a:picLocks noChangeAspect="1"/>
            </p:cNvPicPr>
            <p:nvPr/>
          </p:nvPicPr>
          <p:blipFill>
            <a:blip r:embed="rId4"/>
            <a:stretch>
              <a:fillRect/>
            </a:stretch>
          </p:blipFill>
          <p:spPr>
            <a:xfrm>
              <a:off x="958850" y="2974139"/>
              <a:ext cx="317500" cy="334211"/>
            </a:xfrm>
            <a:prstGeom prst="rect">
              <a:avLst/>
            </a:prstGeom>
          </p:spPr>
        </p:pic>
      </p:grpSp>
      <p:grpSp>
        <p:nvGrpSpPr>
          <p:cNvPr id="22" name="Group 21"/>
          <p:cNvGrpSpPr/>
          <p:nvPr/>
        </p:nvGrpSpPr>
        <p:grpSpPr>
          <a:xfrm>
            <a:off x="926282" y="2458780"/>
            <a:ext cx="304800" cy="265430"/>
            <a:chOff x="914400" y="3633470"/>
            <a:chExt cx="304800" cy="265430"/>
          </a:xfrm>
        </p:grpSpPr>
        <p:sp>
          <p:nvSpPr>
            <p:cNvPr id="23"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4" name="Picture 23"/>
            <p:cNvPicPr>
              <a:picLocks noChangeAspect="1"/>
            </p:cNvPicPr>
            <p:nvPr/>
          </p:nvPicPr>
          <p:blipFill>
            <a:blip r:embed="rId5"/>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3065234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7" name="Title 2"/>
          <p:cNvSpPr>
            <a:spLocks noGrp="1"/>
          </p:cNvSpPr>
          <p:nvPr>
            <p:ph type="title"/>
          </p:nvPr>
        </p:nvSpPr>
        <p:spPr/>
        <p:txBody>
          <a:bodyPr>
            <a:normAutofit/>
          </a:bodyPr>
          <a:lstStyle/>
          <a:p>
            <a:r>
              <a:rPr lang="en-US" dirty="0" smtClean="0"/>
              <a:t>Module </a:t>
            </a:r>
            <a:r>
              <a:rPr lang="en-US" dirty="0"/>
              <a:t>3</a:t>
            </a:r>
            <a:r>
              <a:rPr lang="en-US" dirty="0" smtClean="0"/>
              <a:t> - Summary</a:t>
            </a:r>
          </a:p>
        </p:txBody>
      </p:sp>
      <p:cxnSp>
        <p:nvCxnSpPr>
          <p:cNvPr id="16" name="Straight Connector 15"/>
          <p:cNvCxnSpPr/>
          <p:nvPr/>
        </p:nvCxnSpPr>
        <p:spPr>
          <a:xfrm>
            <a:off x="433648" y="30048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33648" y="35890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8" name="SHP_271"/>
          <p:cNvSpPr txBox="1">
            <a:spLocks noChangeArrowheads="1"/>
          </p:cNvSpPr>
          <p:nvPr/>
        </p:nvSpPr>
        <p:spPr bwMode="auto">
          <a:xfrm>
            <a:off x="304800" y="1168401"/>
            <a:ext cx="7970838" cy="92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buFont typeface="Arial" charset="0"/>
              <a:buNone/>
            </a:pPr>
            <a:r>
              <a:rPr lang="en-US" dirty="0">
                <a:solidFill>
                  <a:srgbClr val="686868"/>
                </a:solidFill>
              </a:rPr>
              <a:t>You have completed </a:t>
            </a:r>
            <a:r>
              <a:rPr lang="en-US" dirty="0" smtClean="0">
                <a:solidFill>
                  <a:srgbClr val="686868"/>
                </a:solidFill>
              </a:rPr>
              <a:t>Module </a:t>
            </a:r>
            <a:r>
              <a:rPr lang="en-US" dirty="0" smtClean="0">
                <a:solidFill>
                  <a:srgbClr val="686868"/>
                </a:solidFill>
              </a:rPr>
              <a:t>3: NIEM Structures: Basic</a:t>
            </a:r>
            <a:endParaRPr lang="en-US" dirty="0">
              <a:solidFill>
                <a:srgbClr val="686868"/>
              </a:solidFill>
            </a:endParaRPr>
          </a:p>
        </p:txBody>
      </p:sp>
      <p:sp>
        <p:nvSpPr>
          <p:cNvPr id="19"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defRPr/>
            </a:pPr>
            <a:r>
              <a:rPr lang="en-US" sz="2600" b="1" dirty="0" smtClean="0">
                <a:solidFill>
                  <a:srgbClr val="1F497D"/>
                </a:solidFill>
              </a:rPr>
              <a:t>You should now </a:t>
            </a:r>
            <a:r>
              <a:rPr lang="en-US" sz="2600" b="1" dirty="0">
                <a:solidFill>
                  <a:srgbClr val="1F497D"/>
                </a:solidFill>
              </a:rPr>
              <a:t>be able to…</a:t>
            </a:r>
          </a:p>
          <a:p>
            <a:pPr marL="0" indent="0">
              <a:spcBef>
                <a:spcPts val="1632"/>
              </a:spcBef>
              <a:spcAft>
                <a:spcPts val="600"/>
              </a:spcAft>
              <a:buFont typeface="Arial"/>
              <a:buNone/>
              <a:defRPr/>
            </a:pPr>
            <a:r>
              <a:rPr lang="en-US" dirty="0" smtClean="0">
                <a:solidFill>
                  <a:srgbClr val="646769"/>
                </a:solidFill>
              </a:rPr>
              <a:t>Define Namespaces</a:t>
            </a:r>
            <a:endParaRPr lang="en-US" dirty="0">
              <a:solidFill>
                <a:srgbClr val="646769"/>
              </a:solidFill>
            </a:endParaRPr>
          </a:p>
          <a:p>
            <a:pPr marL="0" indent="0">
              <a:spcBef>
                <a:spcPts val="1632"/>
              </a:spcBef>
              <a:spcAft>
                <a:spcPts val="600"/>
              </a:spcAft>
              <a:buFont typeface="Arial"/>
              <a:buNone/>
              <a:defRPr/>
            </a:pPr>
            <a:r>
              <a:rPr lang="en-US" dirty="0" smtClean="0">
                <a:solidFill>
                  <a:srgbClr val="646769"/>
                </a:solidFill>
              </a:rPr>
              <a:t>Explain the scope and purpose of NIEM Namespaces</a:t>
            </a:r>
            <a:endParaRPr lang="en-US" dirty="0">
              <a:solidFill>
                <a:srgbClr val="646769"/>
              </a:solidFill>
            </a:endParaRPr>
          </a:p>
          <a:p>
            <a:pPr marL="0" indent="0">
              <a:spcBef>
                <a:spcPts val="1632"/>
              </a:spcBef>
              <a:spcAft>
                <a:spcPts val="600"/>
              </a:spcAft>
              <a:buFont typeface="Arial"/>
              <a:buNone/>
              <a:defRPr/>
            </a:pPr>
            <a:r>
              <a:rPr lang="en-US" dirty="0" smtClean="0">
                <a:solidFill>
                  <a:srgbClr val="646769"/>
                </a:solidFill>
              </a:rPr>
              <a:t>Explain the purpose, scope, and utility of NIEM Naming and Design Rules (NDR)</a:t>
            </a:r>
          </a:p>
          <a:p>
            <a:pPr marL="0" indent="0">
              <a:spcBef>
                <a:spcPts val="1632"/>
              </a:spcBef>
              <a:spcAft>
                <a:spcPts val="600"/>
              </a:spcAft>
              <a:buFont typeface="Arial"/>
              <a:buNone/>
              <a:defRPr/>
            </a:pPr>
            <a:r>
              <a:rPr lang="en-US" dirty="0" smtClean="0">
                <a:solidFill>
                  <a:srgbClr val="646769"/>
                </a:solidFill>
              </a:rPr>
              <a:t>Explain inheritance in NIEM</a:t>
            </a:r>
            <a:endParaRPr lang="en-US" dirty="0">
              <a:solidFill>
                <a:srgbClr val="646769"/>
              </a:solidFill>
            </a:endParaRPr>
          </a:p>
        </p:txBody>
      </p:sp>
      <p:grpSp>
        <p:nvGrpSpPr>
          <p:cNvPr id="20" name="Group 19"/>
          <p:cNvGrpSpPr/>
          <p:nvPr/>
        </p:nvGrpSpPr>
        <p:grpSpPr>
          <a:xfrm>
            <a:off x="7407343" y="730894"/>
            <a:ext cx="1235427" cy="143483"/>
            <a:chOff x="7407343" y="730894"/>
            <a:chExt cx="1235427" cy="143483"/>
          </a:xfrm>
        </p:grpSpPr>
        <p:cxnSp>
          <p:nvCxnSpPr>
            <p:cNvPr id="29" name="Straight Connector 28"/>
            <p:cNvCxnSpPr>
              <a:endCxn id="3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0" name="Oval 2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6" name="Straight Connector 35"/>
          <p:cNvCxnSpPr/>
          <p:nvPr/>
        </p:nvCxnSpPr>
        <p:spPr>
          <a:xfrm>
            <a:off x="433648" y="448441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71</a:t>
            </a:fld>
            <a:endParaRPr lang="en-US" dirty="0"/>
          </a:p>
        </p:txBody>
      </p:sp>
    </p:spTree>
    <p:extLst>
      <p:ext uri="{BB962C8B-B14F-4D97-AF65-F5344CB8AC3E}">
        <p14:creationId xmlns:p14="http://schemas.microsoft.com/office/powerpoint/2010/main" val="1495101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a:t>
            </a:r>
            <a:r>
              <a:rPr lang="en-US" sz="2400" dirty="0" smtClean="0">
                <a:solidFill>
                  <a:srgbClr val="D9D9D9"/>
                </a:solidFill>
                <a:latin typeface="Arial"/>
                <a:cs typeface="Arial"/>
              </a:rPr>
              <a:t>Structure: Advanced</a:t>
            </a:r>
            <a:endParaRPr lang="en-US" sz="2400" dirty="0">
              <a:solidFill>
                <a:srgbClr val="D9D9D9"/>
              </a:solidFill>
              <a:latin typeface="Arial"/>
              <a:cs typeface="Arial"/>
            </a:endParaRPr>
          </a:p>
        </p:txBody>
      </p:sp>
      <p:cxnSp>
        <p:nvCxnSpPr>
          <p:cNvPr id="24" name="Straight Connector 23"/>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28" name="Title 5"/>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Module </a:t>
            </a:r>
            <a:r>
              <a:rPr lang="en-US" dirty="0"/>
              <a:t>4:</a:t>
            </a:r>
          </a:p>
        </p:txBody>
      </p:sp>
      <p:grpSp>
        <p:nvGrpSpPr>
          <p:cNvPr id="29" name="Group 28"/>
          <p:cNvGrpSpPr/>
          <p:nvPr/>
        </p:nvGrpSpPr>
        <p:grpSpPr>
          <a:xfrm>
            <a:off x="7343000" y="295879"/>
            <a:ext cx="1736872" cy="773588"/>
            <a:chOff x="7343000" y="295879"/>
            <a:chExt cx="1736872" cy="773588"/>
          </a:xfrm>
        </p:grpSpPr>
        <p:sp>
          <p:nvSpPr>
            <p:cNvPr id="30" name="TextBox 29"/>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36" name="TextBox 35"/>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66</a:t>
              </a:r>
              <a:r>
                <a:rPr lang="en-US" sz="1200" b="1" dirty="0" smtClean="0">
                  <a:solidFill>
                    <a:srgbClr val="D9D9D9"/>
                  </a:solidFill>
                  <a:latin typeface="Arial"/>
                  <a:cs typeface="Arial"/>
                </a:rPr>
                <a:t>% complete</a:t>
              </a:r>
            </a:p>
          </p:txBody>
        </p:sp>
        <p:grpSp>
          <p:nvGrpSpPr>
            <p:cNvPr id="37" name="Group 36"/>
            <p:cNvGrpSpPr/>
            <p:nvPr/>
          </p:nvGrpSpPr>
          <p:grpSpPr>
            <a:xfrm>
              <a:off x="7612064" y="609600"/>
              <a:ext cx="1303336" cy="168277"/>
              <a:chOff x="7391401" y="695325"/>
              <a:chExt cx="1303336" cy="168277"/>
            </a:xfrm>
          </p:grpSpPr>
          <p:grpSp>
            <p:nvGrpSpPr>
              <p:cNvPr id="38" name="Group 7"/>
              <p:cNvGrpSpPr>
                <a:grpSpLocks/>
              </p:cNvGrpSpPr>
              <p:nvPr/>
            </p:nvGrpSpPr>
            <p:grpSpPr bwMode="auto">
              <a:xfrm>
                <a:off x="7391401" y="701678"/>
                <a:ext cx="1193800" cy="161924"/>
                <a:chOff x="3325036" y="4028407"/>
                <a:chExt cx="1466316" cy="198585"/>
              </a:xfrm>
            </p:grpSpPr>
            <p:cxnSp>
              <p:nvCxnSpPr>
                <p:cNvPr id="48" name="Straight Connector 47"/>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0" name="Oval 49"/>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1" name="Oval 50"/>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45" name="Oval 44"/>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6" name="Oval 45"/>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7" name="Oval 46"/>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72</a:t>
            </a:fld>
            <a:endParaRPr lang="en-US" dirty="0"/>
          </a:p>
        </p:txBody>
      </p:sp>
    </p:spTree>
    <p:extLst>
      <p:ext uri="{BB962C8B-B14F-4D97-AF65-F5344CB8AC3E}">
        <p14:creationId xmlns:p14="http://schemas.microsoft.com/office/powerpoint/2010/main" val="21984557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sz="1400" b="1" spc="-50" dirty="0">
                <a:solidFill>
                  <a:prstClr val="white"/>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301 – NIEM XML Fundamentals</a:t>
            </a:r>
          </a:p>
        </p:txBody>
      </p:sp>
      <p:grpSp>
        <p:nvGrpSpPr>
          <p:cNvPr id="39" name="Group 38"/>
          <p:cNvGrpSpPr/>
          <p:nvPr/>
        </p:nvGrpSpPr>
        <p:grpSpPr>
          <a:xfrm>
            <a:off x="7407343" y="730894"/>
            <a:ext cx="1235427" cy="143483"/>
            <a:chOff x="7407343" y="730894"/>
            <a:chExt cx="1235427" cy="143483"/>
          </a:xfrm>
        </p:grpSpPr>
        <p:cxnSp>
          <p:nvCxnSpPr>
            <p:cNvPr id="55" name="Straight Connector 54"/>
            <p:cNvCxnSpPr>
              <a:endCxn id="6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6" name="Oval 5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Oval 5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73</a:t>
            </a:fld>
            <a:endParaRPr lang="en-US" dirty="0"/>
          </a:p>
        </p:txBody>
      </p:sp>
    </p:spTree>
    <p:extLst>
      <p:ext uri="{BB962C8B-B14F-4D97-AF65-F5344CB8AC3E}">
        <p14:creationId xmlns:p14="http://schemas.microsoft.com/office/powerpoint/2010/main" val="4073396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3" name="Title 2"/>
          <p:cNvSpPr>
            <a:spLocks noGrp="1"/>
          </p:cNvSpPr>
          <p:nvPr>
            <p:ph type="title"/>
          </p:nvPr>
        </p:nvSpPr>
        <p:spPr/>
        <p:txBody>
          <a:bodyPr>
            <a:normAutofit fontScale="90000"/>
          </a:bodyPr>
          <a:lstStyle/>
          <a:p>
            <a:r>
              <a:rPr lang="en-US" dirty="0" smtClean="0"/>
              <a:t>Module </a:t>
            </a:r>
            <a:r>
              <a:rPr lang="en-US" dirty="0" smtClean="0"/>
              <a:t>4 – NIEM Structure: Advanced</a:t>
            </a:r>
          </a:p>
        </p:txBody>
      </p:sp>
      <p:sp>
        <p:nvSpPr>
          <p:cNvPr id="5" name="Content Placeholder 2"/>
          <p:cNvSpPr txBox="1">
            <a:spLocks/>
          </p:cNvSpPr>
          <p:nvPr/>
        </p:nvSpPr>
        <p:spPr>
          <a:xfrm>
            <a:off x="323850" y="1066800"/>
            <a:ext cx="8362950" cy="426720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smtClean="0">
                <a:solidFill>
                  <a:srgbClr val="1F497D"/>
                </a:solidFill>
              </a:rPr>
              <a:t>This </a:t>
            </a:r>
            <a:r>
              <a:rPr lang="en-US" sz="2600" b="1" dirty="0" smtClean="0">
                <a:solidFill>
                  <a:srgbClr val="1F497D"/>
                </a:solidFill>
              </a:rPr>
              <a:t>module </a:t>
            </a:r>
            <a:r>
              <a:rPr lang="en-US" sz="2600" b="1" dirty="0">
                <a:solidFill>
                  <a:srgbClr val="1F497D"/>
                </a:solidFill>
              </a:rPr>
              <a:t>will include the following sections:</a:t>
            </a:r>
          </a:p>
          <a:p>
            <a:pPr marL="0" indent="0">
              <a:buNone/>
              <a:defRPr/>
            </a:pPr>
            <a:r>
              <a:rPr lang="en-US" sz="2600" b="1" dirty="0">
                <a:solidFill>
                  <a:srgbClr val="1F497D"/>
                </a:solidFill>
              </a:rPr>
              <a:t> </a:t>
            </a:r>
          </a:p>
          <a:p>
            <a:pPr marL="0" indent="0">
              <a:spcBef>
                <a:spcPts val="1632"/>
              </a:spcBef>
              <a:spcAft>
                <a:spcPts val="600"/>
              </a:spcAft>
              <a:buNone/>
              <a:defRPr/>
            </a:pPr>
            <a:r>
              <a:rPr lang="en-US" dirty="0">
                <a:solidFill>
                  <a:srgbClr val="646769"/>
                </a:solidFill>
              </a:rPr>
              <a:t>4.1 – Substitution Groups</a:t>
            </a:r>
          </a:p>
          <a:p>
            <a:pPr marL="0" indent="0">
              <a:spcBef>
                <a:spcPts val="1632"/>
              </a:spcBef>
              <a:spcAft>
                <a:spcPts val="600"/>
              </a:spcAft>
              <a:buNone/>
              <a:defRPr/>
            </a:pPr>
            <a:r>
              <a:rPr lang="en-US" dirty="0">
                <a:solidFill>
                  <a:srgbClr val="646769"/>
                </a:solidFill>
              </a:rPr>
              <a:t>4.2 – Code Lists</a:t>
            </a:r>
          </a:p>
          <a:p>
            <a:pPr marL="0" indent="0">
              <a:spcBef>
                <a:spcPts val="1632"/>
              </a:spcBef>
              <a:spcAft>
                <a:spcPts val="600"/>
              </a:spcAft>
              <a:buNone/>
              <a:defRPr/>
            </a:pPr>
            <a:r>
              <a:rPr lang="en-US" dirty="0">
                <a:solidFill>
                  <a:srgbClr val="646769"/>
                </a:solidFill>
              </a:rPr>
              <a:t>4.3 – Object Referencing</a:t>
            </a:r>
          </a:p>
          <a:p>
            <a:pPr marL="0" indent="0">
              <a:spcBef>
                <a:spcPts val="1632"/>
              </a:spcBef>
              <a:spcAft>
                <a:spcPts val="600"/>
              </a:spcAft>
              <a:buNone/>
              <a:defRPr/>
            </a:pPr>
            <a:r>
              <a:rPr lang="en-US" dirty="0">
                <a:solidFill>
                  <a:srgbClr val="646769"/>
                </a:solidFill>
              </a:rPr>
              <a:t>4.4 – Metadata</a:t>
            </a:r>
          </a:p>
          <a:p>
            <a:pPr marL="0" indent="0">
              <a:spcBef>
                <a:spcPts val="1632"/>
              </a:spcBef>
              <a:spcAft>
                <a:spcPts val="600"/>
              </a:spcAft>
              <a:buNone/>
              <a:defRPr/>
            </a:pPr>
            <a:r>
              <a:rPr lang="en-US" dirty="0">
                <a:solidFill>
                  <a:srgbClr val="646769"/>
                </a:solidFill>
              </a:rPr>
              <a:t>4.5 – Type Augmentation </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4" name="Straight Connector 13"/>
          <p:cNvCxnSpPr/>
          <p:nvPr/>
        </p:nvCxnSpPr>
        <p:spPr>
          <a:xfrm>
            <a:off x="471173" y="2598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71173" y="3233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71173" y="38176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71173" y="439493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74</a:t>
            </a:fld>
            <a:endParaRPr lang="en-US" dirty="0"/>
          </a:p>
        </p:txBody>
      </p:sp>
    </p:spTree>
    <p:extLst>
      <p:ext uri="{BB962C8B-B14F-4D97-AF65-F5344CB8AC3E}">
        <p14:creationId xmlns:p14="http://schemas.microsoft.com/office/powerpoint/2010/main" val="16808325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7" name="Title 2"/>
          <p:cNvSpPr>
            <a:spLocks noGrp="1"/>
          </p:cNvSpPr>
          <p:nvPr>
            <p:ph type="title"/>
          </p:nvPr>
        </p:nvSpPr>
        <p:spPr/>
        <p:txBody>
          <a:bodyPr>
            <a:normAutofit/>
          </a:bodyPr>
          <a:lstStyle/>
          <a:p>
            <a:r>
              <a:rPr lang="en-US" dirty="0" smtClean="0"/>
              <a:t>Module </a:t>
            </a:r>
            <a:r>
              <a:rPr lang="en-US" dirty="0" smtClean="0"/>
              <a:t>4.1 – Substitution Groups</a:t>
            </a:r>
          </a:p>
        </p:txBody>
      </p:sp>
      <p:sp>
        <p:nvSpPr>
          <p:cNvPr id="10" name="SHP_264"/>
          <p:cNvSpPr>
            <a:spLocks noChangeArrowheads="1"/>
          </p:cNvSpPr>
          <p:nvPr/>
        </p:nvSpPr>
        <p:spPr bwMode="auto">
          <a:xfrm>
            <a:off x="381000" y="145934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a:t>
            </a:r>
            <a:r>
              <a:rPr lang="en-US" sz="2800" b="1" dirty="0">
                <a:solidFill>
                  <a:srgbClr val="1F497D"/>
                </a:solidFill>
              </a:rPr>
              <a:t>be 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benefits of using substitution groups in NIEM</a:t>
            </a:r>
          </a:p>
          <a:p>
            <a:pPr>
              <a:spcBef>
                <a:spcPts val="1632"/>
              </a:spcBef>
              <a:spcAft>
                <a:spcPts val="600"/>
              </a:spcAft>
              <a:defRPr/>
            </a:pPr>
            <a:r>
              <a:rPr lang="en-US" sz="2000" dirty="0">
                <a:solidFill>
                  <a:srgbClr val="646769"/>
                </a:solidFill>
              </a:rPr>
              <a:t>Identify substitution groups </a:t>
            </a:r>
          </a:p>
          <a:p>
            <a:pPr>
              <a:spcBef>
                <a:spcPts val="1632"/>
              </a:spcBef>
              <a:spcAft>
                <a:spcPts val="600"/>
              </a:spcAft>
              <a:defRPr/>
            </a:pPr>
            <a:r>
              <a:rPr lang="en-US" sz="2000" dirty="0">
                <a:solidFill>
                  <a:srgbClr val="646769"/>
                </a:solidFill>
              </a:rPr>
              <a:t>Define the characteristics of explicit substitution</a:t>
            </a:r>
          </a:p>
          <a:p>
            <a:pPr>
              <a:spcBef>
                <a:spcPts val="1632"/>
              </a:spcBef>
              <a:spcAft>
                <a:spcPts val="600"/>
              </a:spcAft>
              <a:defRPr/>
            </a:pPr>
            <a:r>
              <a:rPr lang="en-US" sz="2000" dirty="0">
                <a:solidFill>
                  <a:srgbClr val="646769"/>
                </a:solidFill>
              </a:rPr>
              <a:t>Define the characteristics of implied substitution  </a:t>
            </a:r>
          </a:p>
        </p:txBody>
      </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528898" y="254073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528898" y="317573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528898" y="375993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75</a:t>
            </a:fld>
            <a:endParaRPr lang="en-US" dirty="0"/>
          </a:p>
        </p:txBody>
      </p:sp>
    </p:spTree>
    <p:extLst>
      <p:ext uri="{BB962C8B-B14F-4D97-AF65-F5344CB8AC3E}">
        <p14:creationId xmlns:p14="http://schemas.microsoft.com/office/powerpoint/2010/main" val="36752627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Title 2"/>
          <p:cNvSpPr>
            <a:spLocks noGrp="1"/>
          </p:cNvSpPr>
          <p:nvPr>
            <p:ph type="title"/>
          </p:nvPr>
        </p:nvSpPr>
        <p:spPr/>
        <p:txBody>
          <a:bodyPr>
            <a:normAutofit/>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6" name="Content Placeholder 3"/>
          <p:cNvGraphicFramePr>
            <a:graphicFrameLocks noGrp="1"/>
          </p:cNvGraphicFramePr>
          <p:nvPr>
            <p:ph idx="1"/>
            <p:extLst>
              <p:ext uri="{D42A27DB-BD31-4B8C-83A1-F6EECF244321}">
                <p14:modId xmlns:p14="http://schemas.microsoft.com/office/powerpoint/2010/main" val="65593738"/>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76</a:t>
            </a:fld>
            <a:endParaRPr lang="en-US" dirty="0"/>
          </a:p>
        </p:txBody>
      </p:sp>
    </p:spTree>
    <p:extLst>
      <p:ext uri="{BB962C8B-B14F-4D97-AF65-F5344CB8AC3E}">
        <p14:creationId xmlns:p14="http://schemas.microsoft.com/office/powerpoint/2010/main" val="6093817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342900" indent="-342900">
              <a:buClrTx/>
              <a:buFont typeface="Arial"/>
              <a:buChar char="•"/>
            </a:pPr>
            <a:r>
              <a:rPr lang="en-US" dirty="0">
                <a:solidFill>
                  <a:schemeClr val="tx1"/>
                </a:solidFill>
              </a:rPr>
              <a:t>Some types of information can be represented in multiple ways, for example:</a:t>
            </a:r>
          </a:p>
          <a:p>
            <a:pPr marL="742950" lvl="1" indent="-285750">
              <a:buClrTx/>
              <a:buFont typeface="Lucida Grande"/>
              <a:buChar char="-"/>
            </a:pPr>
            <a:r>
              <a:rPr lang="en-US" sz="1800" dirty="0">
                <a:solidFill>
                  <a:schemeClr val="tx1"/>
                </a:solidFill>
              </a:rPr>
              <a:t>Enumerated Values</a:t>
            </a:r>
          </a:p>
          <a:p>
            <a:pPr marL="742950" lvl="1" indent="-285750">
              <a:buClrTx/>
              <a:buFont typeface="Lucida Grande"/>
              <a:buChar char="-"/>
            </a:pPr>
            <a:r>
              <a:rPr lang="en-US" sz="1800" dirty="0">
                <a:solidFill>
                  <a:schemeClr val="tx1"/>
                </a:solidFill>
              </a:rPr>
              <a:t>Date and Time</a:t>
            </a:r>
          </a:p>
          <a:p>
            <a:pPr marL="742950" lvl="1" indent="-285750">
              <a:buClrTx/>
              <a:buFont typeface="Lucida Grande"/>
              <a:buChar char="-"/>
            </a:pPr>
            <a:r>
              <a:rPr lang="en-US" sz="1800" dirty="0">
                <a:solidFill>
                  <a:schemeClr val="tx1"/>
                </a:solidFill>
              </a:rPr>
              <a:t>Person or an Organization</a:t>
            </a:r>
          </a:p>
          <a:p>
            <a:pPr marL="342900" indent="-342900">
              <a:buClrTx/>
              <a:buFont typeface="Arial"/>
              <a:buChar char="•"/>
            </a:pPr>
            <a:endParaRPr lang="en-US" dirty="0">
              <a:solidFill>
                <a:schemeClr val="tx1"/>
              </a:solidFill>
            </a:endParaRPr>
          </a:p>
          <a:p>
            <a:pPr marL="342900" indent="-342900">
              <a:buClrTx/>
              <a:buFont typeface="Arial"/>
              <a:buChar char="•"/>
            </a:pPr>
            <a:r>
              <a:rPr lang="en-US" dirty="0">
                <a:solidFill>
                  <a:schemeClr val="tx1"/>
                </a:solidFill>
              </a:rPr>
              <a:t>NIEM uses XML Schema Substitution Groups to allow a single concept to be represented by multiple elements of different types</a:t>
            </a:r>
          </a:p>
        </p:txBody>
      </p:sp>
      <p:sp>
        <p:nvSpPr>
          <p:cNvPr id="64514" name="Title 2"/>
          <p:cNvSpPr>
            <a:spLocks noGrp="1"/>
          </p:cNvSpPr>
          <p:nvPr>
            <p:ph type="title"/>
          </p:nvPr>
        </p:nvSpPr>
        <p:spPr/>
        <p:txBody>
          <a:bodyPr>
            <a:normAutofit/>
          </a:bodyPr>
          <a:lstStyle/>
          <a:p>
            <a:r>
              <a:rPr lang="en-US" smtClean="0"/>
              <a:t>Why Substitution Groups?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77</a:t>
            </a:fld>
            <a:endParaRPr lang="en-US" dirty="0"/>
          </a:p>
        </p:txBody>
      </p:sp>
      <p:sp>
        <p:nvSpPr>
          <p:cNvPr id="15" name="Rounded Rectangle 14"/>
          <p:cNvSpPr/>
          <p:nvPr/>
        </p:nvSpPr>
        <p:spPr bwMode="auto">
          <a:xfrm>
            <a:off x="986374" y="4265831"/>
            <a:ext cx="6534731" cy="98475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Within NIEM, Substitution groups allow flexibility </a:t>
            </a:r>
            <a:br>
              <a:rPr lang="en-US" sz="2000" b="1" spc="-50" dirty="0">
                <a:solidFill>
                  <a:srgbClr val="304776"/>
                </a:solidFill>
                <a:cs typeface="Arial"/>
              </a:rPr>
            </a:br>
            <a:r>
              <a:rPr lang="en-US" sz="2000" b="1" spc="-50" dirty="0">
                <a:solidFill>
                  <a:srgbClr val="304776"/>
                </a:solidFill>
                <a:cs typeface="Arial"/>
              </a:rPr>
              <a:t>in the allowed data types for an element. </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324069" y="1122946"/>
            <a:ext cx="8362731" cy="5030203"/>
          </a:xfrm>
        </p:spPr>
        <p:txBody>
          <a:bodyPr/>
          <a:lstStyle/>
          <a:p>
            <a:pPr marL="342900" indent="-342900">
              <a:buClrTx/>
              <a:buFont typeface="Arial"/>
              <a:buChar char="•"/>
            </a:pPr>
            <a:endParaRPr lang="en-US" dirty="0" smtClean="0"/>
          </a:p>
          <a:p>
            <a:pPr marL="342900" indent="-342900">
              <a:buClrTx/>
              <a:buFont typeface="Arial"/>
              <a:buChar char="•"/>
            </a:pPr>
            <a:endParaRPr lang="en-US" dirty="0"/>
          </a:p>
          <a:p>
            <a:pPr marL="342900" indent="-342900">
              <a:buClrTx/>
              <a:buFont typeface="Arial"/>
              <a:buChar char="•"/>
            </a:pPr>
            <a:endParaRPr lang="en-US" dirty="0" smtClean="0"/>
          </a:p>
          <a:p>
            <a:pPr>
              <a:buClrTx/>
            </a:pPr>
            <a:endParaRPr lang="en-US" dirty="0" smtClean="0"/>
          </a:p>
          <a:p>
            <a:pPr marL="342900" indent="-342900">
              <a:buClrTx/>
              <a:buFont typeface="Arial"/>
              <a:buChar char="•"/>
            </a:pPr>
            <a:endParaRPr lang="en-US" dirty="0" smtClean="0"/>
          </a:p>
          <a:p>
            <a:pPr marL="342900" indent="-342900">
              <a:buClrTx/>
              <a:buFont typeface="Arial"/>
              <a:buChar char="•"/>
            </a:pPr>
            <a:endParaRPr lang="en-US" dirty="0" smtClean="0"/>
          </a:p>
          <a:p>
            <a:pPr marL="342900" indent="-342900">
              <a:buClrTx/>
              <a:buFont typeface="Arial"/>
              <a:buChar char="•"/>
            </a:pPr>
            <a:r>
              <a:rPr lang="en-US" dirty="0" smtClean="0">
                <a:solidFill>
                  <a:srgbClr val="646769"/>
                </a:solidFill>
              </a:rPr>
              <a:t>The </a:t>
            </a:r>
            <a:r>
              <a:rPr lang="en-US" dirty="0">
                <a:solidFill>
                  <a:srgbClr val="646769"/>
                </a:solidFill>
              </a:rPr>
              <a:t>data type for an element may not be known until </a:t>
            </a:r>
            <a:r>
              <a:rPr lang="en-US" dirty="0" smtClean="0">
                <a:solidFill>
                  <a:srgbClr val="646769"/>
                </a:solidFill>
              </a:rPr>
              <a:t>run-time</a:t>
            </a:r>
            <a:endParaRPr lang="en-US" dirty="0">
              <a:solidFill>
                <a:srgbClr val="646769"/>
              </a:solidFill>
            </a:endParaRPr>
          </a:p>
          <a:p>
            <a:pPr marL="742950" lvl="1" indent="-285750">
              <a:buClrTx/>
              <a:buFont typeface="Lucida Grande"/>
              <a:buChar char="-"/>
            </a:pPr>
            <a:r>
              <a:rPr lang="en-US" sz="1800" dirty="0">
                <a:solidFill>
                  <a:srgbClr val="646769"/>
                </a:solidFill>
              </a:rPr>
              <a:t>Substitution groups address this problem by allowing elements of differing data types to replace a declared element</a:t>
            </a:r>
          </a:p>
          <a:p>
            <a:pPr marL="342900" indent="-342900">
              <a:buClrTx/>
              <a:buFont typeface="Arial"/>
              <a:buChar char="•"/>
            </a:pPr>
            <a:r>
              <a:rPr lang="en-US" dirty="0">
                <a:solidFill>
                  <a:srgbClr val="646769"/>
                </a:solidFill>
              </a:rPr>
              <a:t>Substitution groups provide for this flexibility in data representations</a:t>
            </a:r>
          </a:p>
          <a:p>
            <a:pPr marL="342900" indent="-342900">
              <a:buClrTx/>
              <a:buFont typeface="Arial"/>
              <a:buChar char="•"/>
            </a:pPr>
            <a:r>
              <a:rPr lang="en-US" dirty="0">
                <a:solidFill>
                  <a:srgbClr val="646769"/>
                </a:solidFill>
              </a:rPr>
              <a:t>For example:</a:t>
            </a:r>
          </a:p>
          <a:p>
            <a:pPr marL="742950" lvl="1" indent="-285750">
              <a:buClrTx/>
              <a:buFont typeface="Lucida Grande"/>
              <a:buChar char="-"/>
            </a:pPr>
            <a:r>
              <a:rPr lang="en-US" sz="1800" dirty="0">
                <a:solidFill>
                  <a:srgbClr val="646769"/>
                </a:solidFill>
              </a:rPr>
              <a:t>An entity can be represented by either a person or an organization</a:t>
            </a:r>
          </a:p>
          <a:p>
            <a:pPr marL="742950" lvl="1" indent="-285750">
              <a:buClrTx/>
              <a:buFont typeface="Lucida Grande"/>
              <a:buChar char="-"/>
            </a:pPr>
            <a:r>
              <a:rPr lang="en-US" sz="1800" dirty="0">
                <a:solidFill>
                  <a:srgbClr val="646769"/>
                </a:solidFill>
              </a:rPr>
              <a:t>Criminal charges can be represented by either a number or a string value</a:t>
            </a:r>
          </a:p>
          <a:p>
            <a:pPr marL="742950" lvl="1" indent="-285750">
              <a:buClrTx/>
              <a:buFont typeface="Lucida Grande"/>
              <a:buChar char="-"/>
            </a:pPr>
            <a:r>
              <a:rPr lang="en-US" sz="1800" dirty="0">
                <a:solidFill>
                  <a:srgbClr val="646769"/>
                </a:solidFill>
              </a:rPr>
              <a:t>Dates can be represented by either just the date or by </a:t>
            </a:r>
            <a:r>
              <a:rPr lang="en-US" sz="1800" dirty="0" smtClean="0">
                <a:solidFill>
                  <a:srgbClr val="646769"/>
                </a:solidFill>
              </a:rPr>
              <a:t>date/time</a:t>
            </a:r>
            <a:endParaRPr lang="en-US" sz="1800" dirty="0">
              <a:solidFill>
                <a:srgbClr val="646769"/>
              </a:solidFill>
            </a:endParaRPr>
          </a:p>
        </p:txBody>
      </p:sp>
      <p:sp>
        <p:nvSpPr>
          <p:cNvPr id="65539" name="Title 2"/>
          <p:cNvSpPr>
            <a:spLocks noGrp="1"/>
          </p:cNvSpPr>
          <p:nvPr>
            <p:ph type="title"/>
          </p:nvPr>
        </p:nvSpPr>
        <p:spPr/>
        <p:txBody>
          <a:bodyPr>
            <a:normAutofit/>
          </a:bodyPr>
          <a:lstStyle/>
          <a:p>
            <a:r>
              <a:rPr lang="en-US" smtClean="0"/>
              <a:t>Substitution Groups in NIEM</a:t>
            </a:r>
          </a:p>
        </p:txBody>
      </p:sp>
      <p:sp>
        <p:nvSpPr>
          <p:cNvPr id="15" name="Rounded Rectangle 14"/>
          <p:cNvSpPr/>
          <p:nvPr/>
        </p:nvSpPr>
        <p:spPr bwMode="auto">
          <a:xfrm>
            <a:off x="3748881" y="1143000"/>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Entity</a:t>
            </a:r>
            <a:endParaRPr lang="en-US" b="1" spc="-50" dirty="0">
              <a:solidFill>
                <a:srgbClr val="304776"/>
              </a:solidFill>
              <a:latin typeface="+mj-lt"/>
              <a:cs typeface="Arial"/>
            </a:endParaRPr>
          </a:p>
        </p:txBody>
      </p:sp>
      <p:sp>
        <p:nvSpPr>
          <p:cNvPr id="25" name="TextBox 11"/>
          <p:cNvSpPr txBox="1">
            <a:spLocks noChangeArrowheads="1"/>
          </p:cNvSpPr>
          <p:nvPr/>
        </p:nvSpPr>
        <p:spPr bwMode="auto">
          <a:xfrm rot="19663338">
            <a:off x="3436755" y="2112530"/>
            <a:ext cx="114300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ctr" eaLnBrk="1" hangingPunct="1"/>
            <a:r>
              <a:rPr lang="en-US" sz="1200" b="1" dirty="0">
                <a:cs typeface="Arial" charset="0"/>
              </a:rPr>
              <a:t>Replaces</a:t>
            </a:r>
          </a:p>
        </p:txBody>
      </p:sp>
      <p:sp>
        <p:nvSpPr>
          <p:cNvPr id="26" name="TextBox 12"/>
          <p:cNvSpPr txBox="1">
            <a:spLocks noChangeArrowheads="1"/>
          </p:cNvSpPr>
          <p:nvPr/>
        </p:nvSpPr>
        <p:spPr bwMode="auto">
          <a:xfrm rot="1853120">
            <a:off x="4555883" y="2115522"/>
            <a:ext cx="114300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ctr" eaLnBrk="1" hangingPunct="1"/>
            <a:r>
              <a:rPr lang="en-US" sz="1200" b="1" dirty="0">
                <a:cs typeface="Arial" charset="0"/>
              </a:rPr>
              <a:t>Replaces</a:t>
            </a:r>
          </a:p>
        </p:txBody>
      </p:sp>
      <p:sp>
        <p:nvSpPr>
          <p:cNvPr id="13" name="Right Arrow 12"/>
          <p:cNvSpPr/>
          <p:nvPr/>
        </p:nvSpPr>
        <p:spPr>
          <a:xfrm rot="19800000">
            <a:off x="3307204" y="2018458"/>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7" name="Right Arrow 16"/>
          <p:cNvSpPr/>
          <p:nvPr/>
        </p:nvSpPr>
        <p:spPr>
          <a:xfrm rot="1800000" flipH="1">
            <a:off x="4539289" y="2018458"/>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6" name="Rounded Rectangle 15"/>
          <p:cNvSpPr/>
          <p:nvPr/>
        </p:nvSpPr>
        <p:spPr bwMode="auto">
          <a:xfrm>
            <a:off x="5592762" y="2211254"/>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Organization</a:t>
            </a:r>
            <a:endParaRPr lang="en-US" b="1" spc="-50" dirty="0">
              <a:solidFill>
                <a:srgbClr val="304776"/>
              </a:solidFill>
              <a:latin typeface="+mj-lt"/>
              <a:cs typeface="Arial"/>
            </a:endParaRPr>
          </a:p>
        </p:txBody>
      </p:sp>
      <p:sp>
        <p:nvSpPr>
          <p:cNvPr id="12" name="Rounded Rectangle 11"/>
          <p:cNvSpPr/>
          <p:nvPr/>
        </p:nvSpPr>
        <p:spPr bwMode="auto">
          <a:xfrm>
            <a:off x="1905000" y="2208413"/>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a:t>
            </a:r>
            <a:endParaRPr lang="en-US" b="1" spc="-50" dirty="0">
              <a:solidFill>
                <a:srgbClr val="304776"/>
              </a:solidFill>
              <a:latin typeface="+mj-lt"/>
              <a:cs typeface="Arial"/>
            </a:endParaRPr>
          </a:p>
        </p:txBody>
      </p:sp>
      <p:grpSp>
        <p:nvGrpSpPr>
          <p:cNvPr id="14" name="Group 13"/>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78</a:t>
            </a:fld>
            <a:endParaRPr lang="en-US" dirty="0"/>
          </a:p>
        </p:txBody>
      </p:sp>
    </p:spTree>
    <p:extLst>
      <p:ext uri="{BB962C8B-B14F-4D97-AF65-F5344CB8AC3E}">
        <p14:creationId xmlns:p14="http://schemas.microsoft.com/office/powerpoint/2010/main" val="27760999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8" name="Text Placeholder 4"/>
          <p:cNvSpPr>
            <a:spLocks noGrp="1"/>
          </p:cNvSpPr>
          <p:nvPr>
            <p:ph idx="1"/>
          </p:nvPr>
        </p:nvSpPr>
        <p:spPr/>
        <p:txBody>
          <a:bodyPr/>
          <a:lstStyle/>
          <a:p>
            <a:pPr marL="0" indent="0">
              <a:buNone/>
            </a:pPr>
            <a:r>
              <a:rPr lang="en-US" dirty="0" smtClean="0">
                <a:solidFill>
                  <a:srgbClr val="686868"/>
                </a:solidFill>
              </a:rPr>
              <a:t>Substitution groups can be used to provide flexibility in the structure of a schema through substitutable elements</a:t>
            </a:r>
          </a:p>
        </p:txBody>
      </p:sp>
      <p:sp>
        <p:nvSpPr>
          <p:cNvPr id="66562" name="SHP_216"/>
          <p:cNvSpPr>
            <a:spLocks noGrp="1" noChangeArrowheads="1"/>
          </p:cNvSpPr>
          <p:nvPr>
            <p:ph type="title"/>
          </p:nvPr>
        </p:nvSpPr>
        <p:spPr/>
        <p:txBody>
          <a:bodyPr>
            <a:normAutofit fontScale="90000"/>
          </a:bodyPr>
          <a:lstStyle/>
          <a:p>
            <a:r>
              <a:rPr lang="en-US" dirty="0" smtClean="0"/>
              <a:t>Exercise 301-2:  </a:t>
            </a:r>
            <a:br>
              <a:rPr lang="en-US" dirty="0" smtClean="0"/>
            </a:br>
            <a:r>
              <a:rPr lang="en-US" dirty="0" smtClean="0"/>
              <a:t>Identify Substitution Groups</a:t>
            </a: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3" name="Group 2"/>
          <p:cNvGrpSpPr>
            <a:grpSpLocks/>
          </p:cNvGrpSpPr>
          <p:nvPr/>
        </p:nvGrpSpPr>
        <p:grpSpPr bwMode="auto">
          <a:xfrm>
            <a:off x="4712654" y="2514600"/>
            <a:ext cx="3374148" cy="2417763"/>
            <a:chOff x="3250288" y="3044974"/>
            <a:chExt cx="2598609" cy="1861238"/>
          </a:xfrm>
        </p:grpSpPr>
        <p:sp>
          <p:nvSpPr>
            <p:cNvPr id="24" name="Rounded Rectangle 23"/>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5" name="Rounded Rectangle 24"/>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Determine all ways in which Date can be represented in NIEM core</a:t>
              </a:r>
            </a:p>
          </p:txBody>
        </p:sp>
      </p:grpSp>
      <p:grpSp>
        <p:nvGrpSpPr>
          <p:cNvPr id="26" name="Group 1"/>
          <p:cNvGrpSpPr>
            <a:grpSpLocks/>
          </p:cNvGrpSpPr>
          <p:nvPr/>
        </p:nvGrpSpPr>
        <p:grpSpPr bwMode="auto">
          <a:xfrm>
            <a:off x="988060" y="2514601"/>
            <a:ext cx="3374149" cy="2417762"/>
            <a:chOff x="469656" y="3044974"/>
            <a:chExt cx="2598609" cy="1861238"/>
          </a:xfrm>
        </p:grpSpPr>
        <p:sp>
          <p:nvSpPr>
            <p:cNvPr id="27" name="Rounded Rectangle 26"/>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8" name="Rounded Rectangle 27"/>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Identify substitutable elements for a given substitution group</a:t>
              </a:r>
            </a:p>
          </p:txBody>
        </p:sp>
      </p:grpSp>
      <p:sp>
        <p:nvSpPr>
          <p:cNvPr id="29" name="Rounded Rectangle 28"/>
          <p:cNvSpPr/>
          <p:nvPr/>
        </p:nvSpPr>
        <p:spPr bwMode="auto">
          <a:xfrm>
            <a:off x="981364" y="5137731"/>
            <a:ext cx="7054272" cy="716973"/>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1600" b="1" spc="-50" dirty="0">
                <a:solidFill>
                  <a:srgbClr val="304776"/>
                </a:solidFill>
                <a:cs typeface="Arial"/>
              </a:rPr>
              <a:t>Hint: Non-code table substitution groups often use the term "Representation" in the Substitution Group Head </a:t>
            </a:r>
          </a:p>
        </p:txBody>
      </p:sp>
      <p:sp>
        <p:nvSpPr>
          <p:cNvPr id="3" name="Slide Number Placeholder 2"/>
          <p:cNvSpPr>
            <a:spLocks noGrp="1"/>
          </p:cNvSpPr>
          <p:nvPr>
            <p:ph type="sldNum" sz="quarter" idx="4"/>
          </p:nvPr>
        </p:nvSpPr>
        <p:spPr/>
        <p:txBody>
          <a:bodyPr/>
          <a:lstStyle/>
          <a:p>
            <a:fld id="{6E6030FC-FB78-5E4D-92EA-5D9433591EA9}" type="slidenum">
              <a:rPr lang="en-US" smtClean="0"/>
              <a:pPr/>
              <a:t>79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After this </a:t>
            </a:r>
            <a:r>
              <a:rPr lang="en-US" sz="2600" b="1" dirty="0" smtClean="0">
                <a:solidFill>
                  <a:srgbClr val="1F497D"/>
                </a:solidFill>
              </a:rPr>
              <a:t>module, </a:t>
            </a:r>
            <a:r>
              <a:rPr lang="en-US" sz="2600" b="1" dirty="0">
                <a:solidFill>
                  <a:srgbClr val="1F497D"/>
                </a:solidFill>
              </a:rPr>
              <a:t>you should be able to…</a:t>
            </a:r>
          </a:p>
          <a:p>
            <a:pPr marL="0" indent="0">
              <a:spcBef>
                <a:spcPts val="1632"/>
              </a:spcBef>
              <a:spcAft>
                <a:spcPts val="600"/>
              </a:spcAft>
              <a:buNone/>
              <a:defRPr/>
            </a:pPr>
            <a:r>
              <a:rPr lang="en-US" dirty="0">
                <a:solidFill>
                  <a:srgbClr val="646769"/>
                </a:solidFill>
              </a:rPr>
              <a:t>Define conformance </a:t>
            </a:r>
          </a:p>
          <a:p>
            <a:pPr marL="0" indent="0">
              <a:spcBef>
                <a:spcPts val="1632"/>
              </a:spcBef>
              <a:spcAft>
                <a:spcPts val="600"/>
              </a:spcAft>
              <a:buNone/>
              <a:defRPr/>
            </a:pPr>
            <a:r>
              <a:rPr lang="en-US" dirty="0">
                <a:solidFill>
                  <a:srgbClr val="646769"/>
                </a:solidFill>
              </a:rPr>
              <a:t>List the </a:t>
            </a:r>
            <a:r>
              <a:rPr lang="en-US" dirty="0" smtClean="0">
                <a:solidFill>
                  <a:srgbClr val="646769"/>
                </a:solidFill>
              </a:rPr>
              <a:t>concepts for </a:t>
            </a:r>
            <a:r>
              <a:rPr lang="en-US" dirty="0">
                <a:solidFill>
                  <a:srgbClr val="646769"/>
                </a:solidFill>
              </a:rPr>
              <a:t>which the NIEM Naming and Design Rules (NDR) document provide rules and guidelines</a:t>
            </a:r>
          </a:p>
          <a:p>
            <a:pPr marL="0" indent="0">
              <a:spcBef>
                <a:spcPts val="1632"/>
              </a:spcBef>
              <a:spcAft>
                <a:spcPts val="600"/>
              </a:spcAft>
              <a:buNone/>
              <a:defRPr/>
            </a:pPr>
            <a:r>
              <a:rPr lang="en-US" dirty="0">
                <a:solidFill>
                  <a:srgbClr val="646769"/>
                </a:solidFill>
              </a:rPr>
              <a:t>Identify the documents which the IEPD must </a:t>
            </a:r>
            <a:r>
              <a:rPr lang="en-US" dirty="0" smtClean="0">
                <a:solidFill>
                  <a:srgbClr val="646769"/>
                </a:solidFill>
              </a:rPr>
              <a:t>conform to </a:t>
            </a:r>
            <a:endParaRPr lang="en-US" dirty="0">
              <a:solidFill>
                <a:srgbClr val="646769"/>
              </a:solidFill>
            </a:endParaRPr>
          </a:p>
          <a:p>
            <a:pPr marL="0" indent="0">
              <a:spcBef>
                <a:spcPts val="1632"/>
              </a:spcBef>
              <a:spcAft>
                <a:spcPts val="600"/>
              </a:spcAft>
              <a:buNone/>
              <a:defRPr/>
            </a:pPr>
            <a:r>
              <a:rPr lang="en-US" dirty="0">
                <a:solidFill>
                  <a:srgbClr val="646769"/>
                </a:solidFill>
              </a:rPr>
              <a:t>Explain what conformance is NOT </a:t>
            </a:r>
          </a:p>
        </p:txBody>
      </p:sp>
      <p:sp>
        <p:nvSpPr>
          <p:cNvPr id="302081" name="Title 2"/>
          <p:cNvSpPr>
            <a:spLocks noGrp="1"/>
          </p:cNvSpPr>
          <p:nvPr>
            <p:ph type="title"/>
          </p:nvPr>
        </p:nvSpPr>
        <p:spPr/>
        <p:txBody>
          <a:bodyPr>
            <a:normAutofit/>
          </a:bodyPr>
          <a:lstStyle/>
          <a:p>
            <a:r>
              <a:rPr lang="en-US" dirty="0" smtClean="0"/>
              <a:t>module </a:t>
            </a:r>
            <a:r>
              <a:rPr lang="en-US" dirty="0" smtClean="0"/>
              <a:t>1 – NIEM Conformance </a:t>
            </a:r>
          </a:p>
        </p:txBody>
      </p:sp>
      <p:sp>
        <p:nvSpPr>
          <p:cNvPr id="10" name="SHP_271"/>
          <p:cNvSpPr txBox="1">
            <a:spLocks noChangeArrowheads="1"/>
          </p:cNvSpPr>
          <p:nvPr/>
        </p:nvSpPr>
        <p:spPr bwMode="auto">
          <a:xfrm>
            <a:off x="304800" y="1168400"/>
            <a:ext cx="7970838" cy="621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buFont typeface="Arial" charset="0"/>
              <a:buNone/>
            </a:pPr>
            <a:r>
              <a:rPr lang="en-US" sz="2000" dirty="0">
                <a:solidFill>
                  <a:srgbClr val="686868"/>
                </a:solidFill>
              </a:rPr>
              <a:t>This </a:t>
            </a:r>
            <a:r>
              <a:rPr lang="en-US" sz="2000" dirty="0" smtClean="0">
                <a:solidFill>
                  <a:srgbClr val="686868"/>
                </a:solidFill>
              </a:rPr>
              <a:t>module </a:t>
            </a:r>
            <a:r>
              <a:rPr lang="en-US" sz="2000" dirty="0">
                <a:solidFill>
                  <a:srgbClr val="686868"/>
                </a:solidFill>
              </a:rPr>
              <a:t>will introduce guidelines for NIEM Conformance.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384348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57200" y="296603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57200" y="447790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8</a:t>
            </a:fld>
            <a:endParaRPr lang="en-US" dirty="0"/>
          </a:p>
        </p:txBody>
      </p:sp>
    </p:spTree>
    <p:extLst>
      <p:ext uri="{BB962C8B-B14F-4D97-AF65-F5344CB8AC3E}">
        <p14:creationId xmlns:p14="http://schemas.microsoft.com/office/powerpoint/2010/main" val="34789628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Content Placeholder 1"/>
          <p:cNvSpPr>
            <a:spLocks noGrp="1"/>
          </p:cNvSpPr>
          <p:nvPr>
            <p:ph idx="1"/>
          </p:nvPr>
        </p:nvSpPr>
        <p:spPr/>
        <p:txBody>
          <a:bodyPr/>
          <a:lstStyle/>
          <a:p>
            <a:pPr marL="342900" indent="-342900">
              <a:buClrTx/>
              <a:buFont typeface="Arial"/>
              <a:buChar char="•"/>
            </a:pPr>
            <a:r>
              <a:rPr lang="en-US" dirty="0" err="1" smtClean="0">
                <a:solidFill>
                  <a:srgbClr val="686868"/>
                </a:solidFill>
              </a:rPr>
              <a:t>nc:DateRepresentation</a:t>
            </a:r>
            <a:r>
              <a:rPr lang="en-US" dirty="0" smtClean="0">
                <a:solidFill>
                  <a:srgbClr val="686868"/>
                </a:solidFill>
              </a:rPr>
              <a:t> must be substituted by one of these:</a:t>
            </a:r>
          </a:p>
          <a:p>
            <a:pPr marL="742950" lvl="1" indent="-285750">
              <a:buClrTx/>
              <a:buFont typeface="Lucida Grande"/>
              <a:buChar char="-"/>
            </a:pPr>
            <a:r>
              <a:rPr lang="en-US" sz="1800" dirty="0" err="1" smtClean="0">
                <a:solidFill>
                  <a:srgbClr val="686868"/>
                </a:solidFill>
              </a:rPr>
              <a:t>nc:Date</a:t>
            </a:r>
            <a:r>
              <a:rPr lang="en-US" sz="1800" dirty="0" smtClean="0">
                <a:solidFill>
                  <a:srgbClr val="686868"/>
                </a:solidFill>
              </a:rPr>
              <a:t> (A full date)</a:t>
            </a:r>
          </a:p>
          <a:p>
            <a:pPr marL="742950" lvl="1" indent="-285750">
              <a:buClrTx/>
              <a:buFont typeface="Lucida Grande"/>
              <a:buChar char="-"/>
            </a:pPr>
            <a:r>
              <a:rPr lang="en-US" sz="1800" dirty="0" err="1" smtClean="0">
                <a:solidFill>
                  <a:srgbClr val="686868"/>
                </a:solidFill>
              </a:rPr>
              <a:t>nc:DateTime</a:t>
            </a:r>
            <a:r>
              <a:rPr lang="en-US" sz="1800" dirty="0" smtClean="0">
                <a:solidFill>
                  <a:srgbClr val="686868"/>
                </a:solidFill>
              </a:rPr>
              <a:t> (A full date and time)</a:t>
            </a:r>
          </a:p>
          <a:p>
            <a:pPr marL="742950" lvl="1" indent="-285750">
              <a:buClrTx/>
              <a:buFont typeface="Lucida Grande"/>
              <a:buChar char="-"/>
            </a:pPr>
            <a:r>
              <a:rPr lang="en-US" sz="1800" dirty="0" err="1" smtClean="0">
                <a:solidFill>
                  <a:srgbClr val="686868"/>
                </a:solidFill>
              </a:rPr>
              <a:t>nc:Year</a:t>
            </a:r>
            <a:r>
              <a:rPr lang="en-US" sz="1800" dirty="0" smtClean="0">
                <a:solidFill>
                  <a:srgbClr val="686868"/>
                </a:solidFill>
              </a:rPr>
              <a:t> (A year)</a:t>
            </a:r>
          </a:p>
          <a:p>
            <a:pPr marL="742950" lvl="1" indent="-285750">
              <a:buClrTx/>
              <a:buFont typeface="Lucida Grande"/>
              <a:buChar char="-"/>
            </a:pPr>
            <a:r>
              <a:rPr lang="en-US" sz="1800" dirty="0" err="1" smtClean="0">
                <a:solidFill>
                  <a:srgbClr val="686868"/>
                </a:solidFill>
              </a:rPr>
              <a:t>nc:YearMonth</a:t>
            </a:r>
            <a:r>
              <a:rPr lang="en-US" sz="1800" dirty="0" smtClean="0">
                <a:solidFill>
                  <a:srgbClr val="686868"/>
                </a:solidFill>
              </a:rPr>
              <a:t> (A year and month)</a:t>
            </a:r>
          </a:p>
        </p:txBody>
      </p:sp>
      <p:sp>
        <p:nvSpPr>
          <p:cNvPr id="67587" name="Title 2"/>
          <p:cNvSpPr>
            <a:spLocks noGrp="1"/>
          </p:cNvSpPr>
          <p:nvPr>
            <p:ph type="title"/>
          </p:nvPr>
        </p:nvSpPr>
        <p:spPr/>
        <p:txBody>
          <a:bodyPr>
            <a:normAutofit fontScale="90000"/>
          </a:bodyPr>
          <a:lstStyle/>
          <a:p>
            <a:r>
              <a:rPr lang="en-US" dirty="0" smtClean="0"/>
              <a:t>Solution 301-2:  Identify Substitution Groups</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Content Placeholder 1"/>
          <p:cNvSpPr>
            <a:spLocks noGrp="1"/>
          </p:cNvSpPr>
          <p:nvPr>
            <p:ph idx="1"/>
          </p:nvPr>
        </p:nvSpPr>
        <p:spPr>
          <a:xfrm>
            <a:off x="324069" y="1351547"/>
            <a:ext cx="8362731" cy="3391903"/>
          </a:xfrm>
        </p:spPr>
        <p:txBody>
          <a:bodyPr/>
          <a:lstStyle/>
          <a:p>
            <a:pPr marL="342900" indent="-342900">
              <a:buClrTx/>
              <a:buFont typeface="Arial"/>
              <a:buChar char="•"/>
            </a:pPr>
            <a:r>
              <a:rPr lang="en-US" dirty="0" smtClean="0">
                <a:solidFill>
                  <a:srgbClr val="686868"/>
                </a:solidFill>
              </a:rPr>
              <a:t>Explicit substitution forces substitution of an element for an abstract head element</a:t>
            </a:r>
          </a:p>
          <a:p>
            <a:pPr marL="342900" indent="-342900">
              <a:buClrTx/>
              <a:buFont typeface="Arial"/>
              <a:buChar char="•"/>
            </a:pPr>
            <a:r>
              <a:rPr lang="en-US" dirty="0" smtClean="0">
                <a:solidFill>
                  <a:srgbClr val="686868"/>
                </a:solidFill>
              </a:rPr>
              <a:t>Explicit substitution has the following characteristics:</a:t>
            </a:r>
          </a:p>
          <a:p>
            <a:pPr marL="742950" lvl="1" indent="-285750">
              <a:buClrTx/>
              <a:buFont typeface="Lucida Grande"/>
              <a:buChar char="-"/>
            </a:pPr>
            <a:r>
              <a:rPr lang="en-US" sz="1800" dirty="0" smtClean="0">
                <a:solidFill>
                  <a:srgbClr val="686868"/>
                </a:solidFill>
              </a:rPr>
              <a:t>Substitutable head elements are marked as abstract=true</a:t>
            </a:r>
          </a:p>
          <a:p>
            <a:pPr marL="742950" lvl="1" indent="-285750">
              <a:buClrTx/>
              <a:buFont typeface="Lucida Grande"/>
              <a:buChar char="-"/>
            </a:pPr>
            <a:r>
              <a:rPr lang="en-US" sz="1800" dirty="0" smtClean="0">
                <a:solidFill>
                  <a:srgbClr val="686868"/>
                </a:solidFill>
              </a:rPr>
              <a:t>Abstract head elements act as placeholders for substitute elements  </a:t>
            </a:r>
          </a:p>
          <a:p>
            <a:pPr marL="742950" lvl="1" indent="-285750">
              <a:buClrTx/>
              <a:buFont typeface="Lucida Grande"/>
              <a:buChar char="-"/>
            </a:pPr>
            <a:r>
              <a:rPr lang="en-US" sz="1800" dirty="0" smtClean="0">
                <a:solidFill>
                  <a:srgbClr val="686868"/>
                </a:solidFill>
              </a:rPr>
              <a:t>Elements intended for substitution must identify the abstract head element as its substitution group</a:t>
            </a:r>
          </a:p>
          <a:p>
            <a:pPr marL="742950" lvl="1" indent="-285750">
              <a:buClrTx/>
              <a:buFont typeface="Lucida Grande"/>
              <a:buChar char="-"/>
            </a:pPr>
            <a:r>
              <a:rPr lang="en-US" sz="1800" dirty="0" smtClean="0">
                <a:solidFill>
                  <a:srgbClr val="686868"/>
                </a:solidFill>
              </a:rPr>
              <a:t>Abstract head elements are NOT allowed to appear within the XML instance</a:t>
            </a:r>
          </a:p>
          <a:p>
            <a:pPr marL="342900" indent="-342900">
              <a:buClrTx/>
              <a:buFont typeface="Arial"/>
              <a:buChar char="•"/>
            </a:pPr>
            <a:endParaRPr lang="en-US" dirty="0" smtClean="0">
              <a:solidFill>
                <a:srgbClr val="686868"/>
              </a:solidFill>
            </a:endParaRPr>
          </a:p>
        </p:txBody>
      </p:sp>
      <p:sp>
        <p:nvSpPr>
          <p:cNvPr id="68611" name="Title 2"/>
          <p:cNvSpPr>
            <a:spLocks noGrp="1"/>
          </p:cNvSpPr>
          <p:nvPr>
            <p:ph type="title"/>
          </p:nvPr>
        </p:nvSpPr>
        <p:spPr/>
        <p:txBody>
          <a:bodyPr>
            <a:normAutofit/>
          </a:bodyPr>
          <a:lstStyle/>
          <a:p>
            <a:r>
              <a:rPr lang="en-US" smtClean="0"/>
              <a:t>Explicit Substitution</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371600"/>
            <a:ext cx="8305800" cy="4724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simplified code snippet from </a:t>
            </a:r>
            <a:r>
              <a:rPr lang="en-US" sz="1600" dirty="0" err="1" smtClean="0">
                <a:solidFill>
                  <a:srgbClr val="000000"/>
                </a:solidFill>
                <a:highlight>
                  <a:srgbClr val="FFFFFF"/>
                </a:highlight>
                <a:latin typeface="+mj-lt"/>
              </a:rPr>
              <a:t>niem</a:t>
            </a:r>
            <a:r>
              <a:rPr lang="en-US" sz="1600" dirty="0">
                <a:solidFill>
                  <a:srgbClr val="000000"/>
                </a:solidFill>
                <a:highlight>
                  <a:srgbClr val="FFFFFF"/>
                </a:highlight>
                <a:latin typeface="+mj-lt"/>
              </a:rPr>
              <a:t> </a:t>
            </a:r>
            <a:r>
              <a:rPr lang="en-US" sz="1600" dirty="0" smtClean="0">
                <a:solidFill>
                  <a:srgbClr val="000000"/>
                </a:solidFill>
                <a:highlight>
                  <a:srgbClr val="FFFFFF"/>
                </a:highlight>
                <a:latin typeface="+mj-lt"/>
              </a:rPr>
              <a:t>core </a:t>
            </a:r>
            <a:r>
              <a:rPr lang="en-US" sz="1600" dirty="0">
                <a:solidFill>
                  <a:srgbClr val="000000"/>
                </a:solidFill>
                <a:highlight>
                  <a:srgbClr val="FFFFFF"/>
                </a:highlight>
                <a:latin typeface="+mj-lt"/>
              </a:rPr>
              <a:t>namespace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 base</a:t>
            </a:r>
            <a:r>
              <a:rPr lang="en-US" sz="1600" dirty="0" smtClean="0">
                <a:solidFill>
                  <a:srgbClr val="000000"/>
                </a:solidFill>
                <a:highlight>
                  <a:srgbClr val="FFFFFF"/>
                </a:highlight>
                <a:latin typeface="+mj-lt"/>
              </a:rPr>
              <a:t>="</a:t>
            </a:r>
            <a:r>
              <a:rPr lang="en-US" sz="1600" dirty="0" err="1" smtClean="0">
                <a:solidFill>
                  <a:srgbClr val="000000"/>
                </a:solidFill>
                <a:latin typeface="+mj-lt"/>
              </a:rPr>
              <a:t>structures:ObjectType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&lt;xsd:element ref</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abstract</a:t>
            </a:r>
            <a:r>
              <a:rPr lang="en-US" sz="1600" dirty="0" smtClean="0">
                <a:solidFill>
                  <a:srgbClr val="000000"/>
                </a:solidFill>
                <a:highlight>
                  <a:srgbClr val="FFFFFF"/>
                </a:highlight>
                <a:latin typeface="+mj-lt"/>
              </a:rPr>
              <a:t>="true"/&gt;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ContactTelephoneNumber</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nc:TelephoneNumberType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ContactMailingAddress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nc:AddressType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ContactEmailID</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niem-xsd:string</a:t>
            </a:r>
            <a:r>
              <a:rPr lang="en-US" sz="1600" dirty="0" smtClean="0">
                <a:solidFill>
                  <a:srgbClr val="000000"/>
                </a:solidFill>
                <a:highlight>
                  <a:srgbClr val="FFFFFF"/>
                </a:highlight>
                <a:latin typeface="+mj-lt"/>
              </a:rPr>
              <a:t>"/&gt;</a:t>
            </a:r>
            <a:endParaRPr lang="en-US" sz="1600" dirty="0">
              <a:solidFill>
                <a:srgbClr val="000000"/>
              </a:solidFill>
              <a:latin typeface="+mj-lt"/>
            </a:endParaRPr>
          </a:p>
        </p:txBody>
      </p:sp>
      <p:sp>
        <p:nvSpPr>
          <p:cNvPr id="69635" name="Title 2"/>
          <p:cNvSpPr>
            <a:spLocks noGrp="1"/>
          </p:cNvSpPr>
          <p:nvPr>
            <p:ph type="title"/>
          </p:nvPr>
        </p:nvSpPr>
        <p:spPr/>
        <p:txBody>
          <a:bodyPr>
            <a:normAutofit/>
          </a:bodyPr>
          <a:lstStyle/>
          <a:p>
            <a:r>
              <a:rPr lang="en-US" smtClean="0"/>
              <a:t>Explicit Substitution Example</a:t>
            </a:r>
          </a:p>
        </p:txBody>
      </p:sp>
      <p:grpSp>
        <p:nvGrpSpPr>
          <p:cNvPr id="3" name="Group 27"/>
          <p:cNvGrpSpPr>
            <a:grpSpLocks/>
          </p:cNvGrpSpPr>
          <p:nvPr/>
        </p:nvGrpSpPr>
        <p:grpSpPr bwMode="auto">
          <a:xfrm>
            <a:off x="457200" y="2512748"/>
            <a:ext cx="8185570" cy="3507052"/>
            <a:chOff x="457200" y="2512748"/>
            <a:chExt cx="8185570" cy="3507052"/>
          </a:xfrm>
        </p:grpSpPr>
        <p:sp>
          <p:nvSpPr>
            <p:cNvPr id="10" name="Rectangle 9"/>
            <p:cNvSpPr/>
            <p:nvPr/>
          </p:nvSpPr>
          <p:spPr>
            <a:xfrm>
              <a:off x="1352550" y="2628900"/>
              <a:ext cx="36576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endCxn id="69639" idx="1"/>
            </p:cNvCxnSpPr>
            <p:nvPr/>
          </p:nvCxnSpPr>
          <p:spPr>
            <a:xfrm>
              <a:off x="5029200" y="2774358"/>
              <a:ext cx="304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9639" name="TextBox 11"/>
            <p:cNvSpPr txBox="1">
              <a:spLocks noChangeArrowheads="1"/>
            </p:cNvSpPr>
            <p:nvPr/>
          </p:nvSpPr>
          <p:spPr bwMode="auto">
            <a:xfrm>
              <a:off x="5334000" y="2512748"/>
              <a:ext cx="1524000" cy="523220"/>
            </a:xfrm>
            <a:prstGeom prst="rect">
              <a:avLst/>
            </a:prstGeom>
            <a:noFill/>
            <a:ln w="9525">
              <a:noFill/>
              <a:miter lim="800000"/>
              <a:headEnd/>
              <a:tailEnd/>
            </a:ln>
          </p:spPr>
          <p:txBody>
            <a:bodyPr>
              <a:spAutoFit/>
            </a:bodyPr>
            <a:lstStyle/>
            <a:p>
              <a:pPr algn="ctr"/>
              <a:r>
                <a:rPr lang="en-US" sz="1400" b="1" dirty="0">
                  <a:solidFill>
                    <a:srgbClr val="002060"/>
                  </a:solidFill>
                </a:rPr>
                <a:t>Abstract Head Element</a:t>
              </a:r>
            </a:p>
          </p:txBody>
        </p:sp>
        <p:sp>
          <p:nvSpPr>
            <p:cNvPr id="18" name="Rectangle 17"/>
            <p:cNvSpPr/>
            <p:nvPr/>
          </p:nvSpPr>
          <p:spPr>
            <a:xfrm>
              <a:off x="457200" y="4343400"/>
              <a:ext cx="50292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9" name="Straight Connector 18"/>
            <p:cNvCxnSpPr/>
            <p:nvPr/>
          </p:nvCxnSpPr>
          <p:spPr>
            <a:xfrm flipV="1">
              <a:off x="6096000" y="3124200"/>
              <a:ext cx="0" cy="129540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457200" y="4572000"/>
              <a:ext cx="8185570" cy="1447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3" name="Straight Connector 22"/>
            <p:cNvCxnSpPr>
              <a:endCxn id="69644" idx="2"/>
            </p:cNvCxnSpPr>
            <p:nvPr/>
          </p:nvCxnSpPr>
          <p:spPr>
            <a:xfrm flipV="1">
              <a:off x="7772400" y="3862864"/>
              <a:ext cx="0" cy="709136"/>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9644" name="TextBox 25"/>
            <p:cNvSpPr txBox="1">
              <a:spLocks noChangeArrowheads="1"/>
            </p:cNvSpPr>
            <p:nvPr/>
          </p:nvSpPr>
          <p:spPr bwMode="auto">
            <a:xfrm>
              <a:off x="7010400" y="3124200"/>
              <a:ext cx="1524000" cy="738664"/>
            </a:xfrm>
            <a:prstGeom prst="rect">
              <a:avLst/>
            </a:prstGeom>
            <a:noFill/>
            <a:ln w="9525">
              <a:noFill/>
              <a:miter lim="800000"/>
              <a:headEnd/>
              <a:tailEnd/>
            </a:ln>
          </p:spPr>
          <p:txBody>
            <a:bodyPr>
              <a:spAutoFit/>
            </a:bodyPr>
            <a:lstStyle/>
            <a:p>
              <a:pPr algn="ctr"/>
              <a:r>
                <a:rPr lang="en-US" sz="1400" b="1" dirty="0">
                  <a:solidFill>
                    <a:srgbClr val="002060"/>
                  </a:solidFill>
                </a:rPr>
                <a:t>Elements available for substitution</a:t>
              </a:r>
            </a:p>
          </p:txBody>
        </p:sp>
      </p:grpSp>
      <p:cxnSp>
        <p:nvCxnSpPr>
          <p:cNvPr id="20" name="Straight Connector 19"/>
          <p:cNvCxnSpPr/>
          <p:nvPr/>
        </p:nvCxnSpPr>
        <p:spPr bwMode="auto">
          <a:xfrm flipV="1">
            <a:off x="5486400" y="4443664"/>
            <a:ext cx="609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407343" y="730894"/>
            <a:ext cx="1235427" cy="143483"/>
            <a:chOff x="7407343" y="730894"/>
            <a:chExt cx="1235427" cy="143483"/>
          </a:xfrm>
        </p:grpSpPr>
        <p:cxnSp>
          <p:nvCxnSpPr>
            <p:cNvPr id="25" name="Straight Connector 24"/>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82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0659" name="Title 2"/>
          <p:cNvSpPr>
            <a:spLocks noGrp="1"/>
          </p:cNvSpPr>
          <p:nvPr>
            <p:ph type="title"/>
          </p:nvPr>
        </p:nvSpPr>
        <p:spPr/>
        <p:txBody>
          <a:bodyPr>
            <a:normAutofit/>
          </a:bodyPr>
          <a:lstStyle/>
          <a:p>
            <a:r>
              <a:rPr lang="en-US" smtClean="0"/>
              <a:t>Explicit Substitution Example</a:t>
            </a:r>
          </a:p>
        </p:txBody>
      </p:sp>
      <p:grpSp>
        <p:nvGrpSpPr>
          <p:cNvPr id="70660" name="Group 27"/>
          <p:cNvGrpSpPr>
            <a:grpSpLocks/>
          </p:cNvGrpSpPr>
          <p:nvPr/>
        </p:nvGrpSpPr>
        <p:grpSpPr bwMode="auto">
          <a:xfrm>
            <a:off x="457200" y="2362200"/>
            <a:ext cx="8077200" cy="3657600"/>
            <a:chOff x="457200" y="2362200"/>
            <a:chExt cx="8077200" cy="3657600"/>
          </a:xfrm>
        </p:grpSpPr>
        <p:sp>
          <p:nvSpPr>
            <p:cNvPr id="10" name="Rectangle 9"/>
            <p:cNvSpPr/>
            <p:nvPr/>
          </p:nvSpPr>
          <p:spPr>
            <a:xfrm>
              <a:off x="1295400" y="2667000"/>
              <a:ext cx="3429000" cy="2286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a:endCxn id="70674" idx="1"/>
            </p:cNvCxnSpPr>
            <p:nvPr/>
          </p:nvCxnSpPr>
          <p:spPr>
            <a:xfrm flipV="1">
              <a:off x="4724400" y="2624138"/>
              <a:ext cx="609600" cy="157162"/>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70674" name="TextBox 11"/>
            <p:cNvSpPr txBox="1">
              <a:spLocks noChangeArrowheads="1"/>
            </p:cNvSpPr>
            <p:nvPr/>
          </p:nvSpPr>
          <p:spPr bwMode="auto">
            <a:xfrm>
              <a:off x="5334000" y="2362200"/>
              <a:ext cx="1524000" cy="523220"/>
            </a:xfrm>
            <a:prstGeom prst="rect">
              <a:avLst/>
            </a:prstGeom>
            <a:noFill/>
            <a:ln w="9525">
              <a:noFill/>
              <a:miter lim="800000"/>
              <a:headEnd/>
              <a:tailEnd/>
            </a:ln>
          </p:spPr>
          <p:txBody>
            <a:bodyPr>
              <a:spAutoFit/>
            </a:bodyPr>
            <a:lstStyle/>
            <a:p>
              <a:r>
                <a:rPr lang="en-US" sz="1400" b="1" dirty="0">
                  <a:solidFill>
                    <a:srgbClr val="00CC00"/>
                  </a:solidFill>
                </a:rPr>
                <a:t>Abstract Head Element</a:t>
              </a:r>
            </a:p>
          </p:txBody>
        </p:sp>
        <p:sp>
          <p:nvSpPr>
            <p:cNvPr id="18" name="Rectangle 17"/>
            <p:cNvSpPr/>
            <p:nvPr/>
          </p:nvSpPr>
          <p:spPr>
            <a:xfrm>
              <a:off x="457200" y="4343400"/>
              <a:ext cx="4724400" cy="2286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9" name="Straight Connector 18"/>
            <p:cNvCxnSpPr>
              <a:stCxn id="18" idx="3"/>
              <a:endCxn id="70674" idx="2"/>
            </p:cNvCxnSpPr>
            <p:nvPr/>
          </p:nvCxnSpPr>
          <p:spPr>
            <a:xfrm flipV="1">
              <a:off x="5181600" y="2886075"/>
              <a:ext cx="914400" cy="1571625"/>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457200" y="4572000"/>
              <a:ext cx="7848600" cy="14478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3" name="Straight Connector 22"/>
            <p:cNvCxnSpPr>
              <a:endCxn id="70679" idx="2"/>
            </p:cNvCxnSpPr>
            <p:nvPr/>
          </p:nvCxnSpPr>
          <p:spPr>
            <a:xfrm rot="5400000" flipH="1" flipV="1">
              <a:off x="7188994" y="3988594"/>
              <a:ext cx="709612" cy="4572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70679" name="TextBox 25"/>
            <p:cNvSpPr txBox="1">
              <a:spLocks noChangeArrowheads="1"/>
            </p:cNvSpPr>
            <p:nvPr/>
          </p:nvSpPr>
          <p:spPr bwMode="auto">
            <a:xfrm>
              <a:off x="7010400" y="3124200"/>
              <a:ext cx="1524000" cy="738664"/>
            </a:xfrm>
            <a:prstGeom prst="rect">
              <a:avLst/>
            </a:prstGeom>
            <a:noFill/>
            <a:ln w="9525">
              <a:noFill/>
              <a:miter lim="800000"/>
              <a:headEnd/>
              <a:tailEnd/>
            </a:ln>
          </p:spPr>
          <p:txBody>
            <a:bodyPr>
              <a:spAutoFit/>
            </a:bodyPr>
            <a:lstStyle/>
            <a:p>
              <a:r>
                <a:rPr lang="en-US" sz="1400" b="1">
                  <a:solidFill>
                    <a:srgbClr val="00CC00"/>
                  </a:solidFill>
                </a:rPr>
                <a:t>Elements available for substitution</a:t>
              </a:r>
            </a:p>
          </p:txBody>
        </p:sp>
      </p:grpSp>
      <p:sp>
        <p:nvSpPr>
          <p:cNvPr id="27" name="Rectangle 26"/>
          <p:cNvSpPr/>
          <p:nvPr/>
        </p:nvSpPr>
        <p:spPr bwMode="auto">
          <a:xfrm>
            <a:off x="381000" y="1371600"/>
            <a:ext cx="8305800" cy="4724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simplified code snippet from </a:t>
            </a:r>
            <a:r>
              <a:rPr lang="en-US" sz="1600" dirty="0" err="1">
                <a:solidFill>
                  <a:srgbClr val="000000"/>
                </a:solidFill>
                <a:highlight>
                  <a:srgbClr val="FFFFFF"/>
                </a:highlight>
                <a:latin typeface="+mj-lt"/>
              </a:rPr>
              <a:t>niem</a:t>
            </a:r>
            <a:r>
              <a:rPr lang="en-US" sz="1600" dirty="0">
                <a:solidFill>
                  <a:srgbClr val="000000"/>
                </a:solidFill>
                <a:highlight>
                  <a:srgbClr val="FFFFFF"/>
                </a:highlight>
                <a:latin typeface="+mj-lt"/>
              </a:rPr>
              <a:t>-core namespace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 base</a:t>
            </a:r>
            <a:r>
              <a:rPr lang="en-US" sz="1600" dirty="0" smtClean="0">
                <a:solidFill>
                  <a:srgbClr val="000000"/>
                </a:solidFill>
                <a:highlight>
                  <a:srgbClr val="FFFFFF"/>
                </a:highlight>
                <a:latin typeface="+mj-lt"/>
              </a:rPr>
              <a:t>="</a:t>
            </a:r>
            <a:r>
              <a:rPr lang="en-US" sz="1600" b="1" dirty="0" err="1" smtClean="0">
                <a:solidFill>
                  <a:srgbClr val="000000"/>
                </a:solidFill>
                <a:latin typeface="+mj-lt"/>
              </a:rPr>
              <a:t>structures:ObjectType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&lt;xsd:element ref</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abstract</a:t>
            </a:r>
            <a:r>
              <a:rPr lang="en-US" sz="1600" dirty="0" smtClean="0">
                <a:solidFill>
                  <a:srgbClr val="000000"/>
                </a:solidFill>
                <a:highlight>
                  <a:srgbClr val="FFFFFF"/>
                </a:highlight>
                <a:latin typeface="+mj-lt"/>
              </a:rPr>
              <a:t>="true"/&gt;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ContactTelephoneNumber</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nc:TelephoneNumberType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ContactMailingAddress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nc:AddressType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ContactEmailID</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niem-xsd:string</a:t>
            </a:r>
            <a:r>
              <a:rPr lang="en-US" sz="1600" dirty="0" smtClean="0">
                <a:solidFill>
                  <a:srgbClr val="000000"/>
                </a:solidFill>
                <a:highlight>
                  <a:srgbClr val="FFFFFF"/>
                </a:highlight>
                <a:latin typeface="+mj-lt"/>
              </a:rPr>
              <a:t>"/&gt;</a:t>
            </a:r>
            <a:endParaRPr lang="en-US" sz="1600" dirty="0">
              <a:solidFill>
                <a:srgbClr val="000000"/>
              </a:solidFill>
              <a:latin typeface="+mj-lt"/>
            </a:endParaRPr>
          </a:p>
        </p:txBody>
      </p:sp>
      <p:grpSp>
        <p:nvGrpSpPr>
          <p:cNvPr id="31" name="Group 27"/>
          <p:cNvGrpSpPr>
            <a:grpSpLocks/>
          </p:cNvGrpSpPr>
          <p:nvPr/>
        </p:nvGrpSpPr>
        <p:grpSpPr bwMode="auto">
          <a:xfrm>
            <a:off x="4876800" y="2514600"/>
            <a:ext cx="3810000" cy="2209800"/>
            <a:chOff x="4724400" y="2362200"/>
            <a:chExt cx="3810000" cy="2209800"/>
          </a:xfrm>
        </p:grpSpPr>
        <p:cxnSp>
          <p:nvCxnSpPr>
            <p:cNvPr id="33" name="Straight Connector 32"/>
            <p:cNvCxnSpPr>
              <a:endCxn id="34" idx="1"/>
            </p:cNvCxnSpPr>
            <p:nvPr/>
          </p:nvCxnSpPr>
          <p:spPr>
            <a:xfrm flipV="1">
              <a:off x="4724400" y="2624138"/>
              <a:ext cx="609600" cy="157162"/>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34" name="TextBox 11"/>
            <p:cNvSpPr txBox="1">
              <a:spLocks noChangeArrowheads="1"/>
            </p:cNvSpPr>
            <p:nvPr/>
          </p:nvSpPr>
          <p:spPr bwMode="auto">
            <a:xfrm>
              <a:off x="5334000" y="2362200"/>
              <a:ext cx="1524000" cy="523220"/>
            </a:xfrm>
            <a:prstGeom prst="rect">
              <a:avLst/>
            </a:prstGeom>
            <a:noFill/>
            <a:ln w="9525">
              <a:noFill/>
              <a:miter lim="800000"/>
              <a:headEnd/>
              <a:tailEnd/>
            </a:ln>
          </p:spPr>
          <p:txBody>
            <a:bodyPr>
              <a:spAutoFit/>
            </a:bodyPr>
            <a:lstStyle/>
            <a:p>
              <a:r>
                <a:rPr lang="en-US" sz="1400" b="1" dirty="0">
                  <a:solidFill>
                    <a:srgbClr val="00CC00"/>
                  </a:solidFill>
                </a:rPr>
                <a:t>Abstract Head Element</a:t>
              </a:r>
            </a:p>
          </p:txBody>
        </p:sp>
        <p:cxnSp>
          <p:nvCxnSpPr>
            <p:cNvPr id="39" name="Straight Connector 38"/>
            <p:cNvCxnSpPr>
              <a:endCxn id="34" idx="2"/>
            </p:cNvCxnSpPr>
            <p:nvPr/>
          </p:nvCxnSpPr>
          <p:spPr>
            <a:xfrm flipV="1">
              <a:off x="5181600" y="2886075"/>
              <a:ext cx="914400" cy="1571625"/>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endCxn id="43" idx="2"/>
            </p:cNvCxnSpPr>
            <p:nvPr/>
          </p:nvCxnSpPr>
          <p:spPr>
            <a:xfrm rot="5400000" flipH="1" flipV="1">
              <a:off x="7188994" y="3988594"/>
              <a:ext cx="709612" cy="4572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43" name="TextBox 25"/>
            <p:cNvSpPr txBox="1">
              <a:spLocks noChangeArrowheads="1"/>
            </p:cNvSpPr>
            <p:nvPr/>
          </p:nvSpPr>
          <p:spPr bwMode="auto">
            <a:xfrm>
              <a:off x="7010400" y="3124200"/>
              <a:ext cx="1524000" cy="738664"/>
            </a:xfrm>
            <a:prstGeom prst="rect">
              <a:avLst/>
            </a:prstGeom>
            <a:noFill/>
            <a:ln w="9525">
              <a:noFill/>
              <a:miter lim="800000"/>
              <a:headEnd/>
              <a:tailEnd/>
            </a:ln>
          </p:spPr>
          <p:txBody>
            <a:bodyPr>
              <a:spAutoFit/>
            </a:bodyPr>
            <a:lstStyle/>
            <a:p>
              <a:r>
                <a:rPr lang="en-US" sz="1400" b="1">
                  <a:solidFill>
                    <a:srgbClr val="00CC00"/>
                  </a:solidFill>
                </a:rPr>
                <a:t>Elements available for substitution</a:t>
              </a:r>
            </a:p>
          </p:txBody>
        </p:sp>
      </p:grpSp>
      <p:sp>
        <p:nvSpPr>
          <p:cNvPr id="53" name="Rectangle 52"/>
          <p:cNvSpPr/>
          <p:nvPr/>
        </p:nvSpPr>
        <p:spPr bwMode="auto">
          <a:xfrm>
            <a:off x="2667000" y="1066800"/>
            <a:ext cx="6324600" cy="5029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Example substituting for </a:t>
            </a:r>
            <a:r>
              <a:rPr lang="en-US" sz="1600" dirty="0" err="1">
                <a:solidFill>
                  <a:srgbClr val="000000"/>
                </a:solidFill>
                <a:highlight>
                  <a:srgbClr val="FFFFFF"/>
                </a:highlight>
                <a:latin typeface="+mj-lt"/>
              </a:rPr>
              <a:t>nc:ContactMeans</a:t>
            </a:r>
            <a:r>
              <a:rPr lang="en-US" sz="1600" dirty="0">
                <a:solidFill>
                  <a:srgbClr val="000000"/>
                </a:solidFill>
                <a:highlight>
                  <a:srgbClr val="FFFFFF"/>
                </a:highlight>
                <a:latin typeface="+mj-lt"/>
              </a:rPr>
              <a:t>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nc:FullTelephoneNumber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703-948-7777</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nc:FullTelephoneNumber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OR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nc:ContactMailingAddress</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nc:AddressFullText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2833 Winchester Blvd, Winchester VA</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nc:AddressFullText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nc:ContactMailingAddress</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OR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nc:ContactEmailID</a:t>
            </a:r>
            <a:r>
              <a:rPr lang="en-US" sz="1600" dirty="0">
                <a:solidFill>
                  <a:srgbClr val="000000"/>
                </a:solidFill>
                <a:highlight>
                  <a:srgbClr val="FFFFFF"/>
                </a:highlight>
                <a:latin typeface="+mj-lt"/>
              </a:rPr>
              <a:t>&gt;nobody@nobody.com&lt;/</a:t>
            </a:r>
            <a:r>
              <a:rPr lang="en-US" sz="1600" dirty="0" err="1">
                <a:solidFill>
                  <a:srgbClr val="000000"/>
                </a:solidFill>
                <a:highlight>
                  <a:srgbClr val="FFFFFF"/>
                </a:highlight>
                <a:latin typeface="+mj-lt"/>
              </a:rPr>
              <a:t>nc:ContactEmailID</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endParaRPr lang="en-US" sz="1600" dirty="0">
              <a:solidFill>
                <a:srgbClr val="000000"/>
              </a:solidFill>
              <a:latin typeface="+mj-lt"/>
            </a:endParaRPr>
          </a:p>
        </p:txBody>
      </p:sp>
      <p:grpSp>
        <p:nvGrpSpPr>
          <p:cNvPr id="44" name="Group 46"/>
          <p:cNvGrpSpPr>
            <a:grpSpLocks/>
          </p:cNvGrpSpPr>
          <p:nvPr/>
        </p:nvGrpSpPr>
        <p:grpSpPr bwMode="auto">
          <a:xfrm>
            <a:off x="2830830" y="1600200"/>
            <a:ext cx="5855970" cy="4191000"/>
            <a:chOff x="2449830" y="1905000"/>
            <a:chExt cx="5855970" cy="4191000"/>
          </a:xfrm>
        </p:grpSpPr>
        <p:sp>
          <p:nvSpPr>
            <p:cNvPr id="45" name="Rectangle 44"/>
            <p:cNvSpPr/>
            <p:nvPr/>
          </p:nvSpPr>
          <p:spPr>
            <a:xfrm>
              <a:off x="2449830" y="1905000"/>
              <a:ext cx="310134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6" name="Straight Connector 45"/>
            <p:cNvCxnSpPr>
              <a:stCxn id="45" idx="3"/>
              <a:endCxn id="47" idx="1"/>
            </p:cNvCxnSpPr>
            <p:nvPr/>
          </p:nvCxnSpPr>
          <p:spPr>
            <a:xfrm>
              <a:off x="5551170" y="2019300"/>
              <a:ext cx="1002030" cy="1983568"/>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7" name="TextBox 30"/>
            <p:cNvSpPr txBox="1">
              <a:spLocks noChangeArrowheads="1"/>
            </p:cNvSpPr>
            <p:nvPr/>
          </p:nvSpPr>
          <p:spPr bwMode="auto">
            <a:xfrm>
              <a:off x="6553200" y="3633536"/>
              <a:ext cx="1752600" cy="738664"/>
            </a:xfrm>
            <a:prstGeom prst="rect">
              <a:avLst/>
            </a:prstGeom>
            <a:noFill/>
            <a:ln w="9525">
              <a:noFill/>
              <a:miter lim="800000"/>
              <a:headEnd/>
              <a:tailEnd/>
            </a:ln>
          </p:spPr>
          <p:txBody>
            <a:bodyPr>
              <a:spAutoFit/>
            </a:bodyPr>
            <a:lstStyle/>
            <a:p>
              <a:pPr algn="ctr"/>
              <a:r>
                <a:rPr lang="en-US" sz="1400" b="1" dirty="0">
                  <a:solidFill>
                    <a:srgbClr val="002060"/>
                  </a:solidFill>
                </a:rPr>
                <a:t>Elements that can replace </a:t>
              </a:r>
              <a:r>
                <a:rPr lang="en-US" sz="1400" b="1" dirty="0" err="1">
                  <a:solidFill>
                    <a:srgbClr val="002060"/>
                  </a:solidFill>
                </a:rPr>
                <a:t>nc:ContactMeans</a:t>
              </a:r>
              <a:endParaRPr lang="en-US" sz="1400" b="1" dirty="0">
                <a:solidFill>
                  <a:srgbClr val="002060"/>
                </a:solidFill>
              </a:endParaRPr>
            </a:p>
          </p:txBody>
        </p:sp>
        <p:cxnSp>
          <p:nvCxnSpPr>
            <p:cNvPr id="48" name="Straight Connector 47"/>
            <p:cNvCxnSpPr/>
            <p:nvPr/>
          </p:nvCxnSpPr>
          <p:spPr>
            <a:xfrm>
              <a:off x="5326380" y="4000500"/>
              <a:ext cx="122682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2560320" y="3867150"/>
              <a:ext cx="276606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0" name="Rectangle 49"/>
            <p:cNvSpPr/>
            <p:nvPr/>
          </p:nvSpPr>
          <p:spPr>
            <a:xfrm>
              <a:off x="2541270" y="5791200"/>
              <a:ext cx="1927860"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1" name="Straight Connector 50"/>
            <p:cNvCxnSpPr>
              <a:stCxn id="50" idx="3"/>
              <a:endCxn id="47" idx="1"/>
            </p:cNvCxnSpPr>
            <p:nvPr/>
          </p:nvCxnSpPr>
          <p:spPr>
            <a:xfrm flipV="1">
              <a:off x="4469130" y="4002868"/>
              <a:ext cx="2084070" cy="1940732"/>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37" name="Rectangle 36"/>
          <p:cNvSpPr/>
          <p:nvPr/>
        </p:nvSpPr>
        <p:spPr>
          <a:xfrm>
            <a:off x="2667000"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2" name="Group 31"/>
          <p:cNvGrpSpPr/>
          <p:nvPr/>
        </p:nvGrpSpPr>
        <p:grpSpPr>
          <a:xfrm>
            <a:off x="7407343" y="730894"/>
            <a:ext cx="1235427" cy="143483"/>
            <a:chOff x="7407343" y="730894"/>
            <a:chExt cx="1235427" cy="143483"/>
          </a:xfrm>
        </p:grpSpPr>
        <p:cxnSp>
          <p:nvCxnSpPr>
            <p:cNvPr id="35" name="Straight Connector 34"/>
            <p:cNvCxnSpPr>
              <a:endCxn id="5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6" name="Oval 5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4"/>
                                        </p:tgtEl>
                                        <p:attrNameLst>
                                          <p:attrName>style.visibility</p:attrName>
                                        </p:attrNameLst>
                                      </p:cBhvr>
                                      <p:to>
                                        <p:strVal val="visible"/>
                                      </p:to>
                                    </p:set>
                                    <p:anim calcmode="lin" valueType="num">
                                      <p:cBhvr additive="base">
                                        <p:cTn id="13" dur="500" fill="hold"/>
                                        <p:tgtEl>
                                          <p:spTgt spid="44"/>
                                        </p:tgtEl>
                                        <p:attrNameLst>
                                          <p:attrName>ppt_x</p:attrName>
                                        </p:attrNameLst>
                                      </p:cBhvr>
                                      <p:tavLst>
                                        <p:tav tm="0">
                                          <p:val>
                                            <p:strVal val="#ppt_x"/>
                                          </p:val>
                                        </p:tav>
                                        <p:tav tm="100000">
                                          <p:val>
                                            <p:strVal val="#ppt_x"/>
                                          </p:val>
                                        </p:tav>
                                      </p:tavLst>
                                    </p:anim>
                                    <p:anim calcmode="lin" valueType="num">
                                      <p:cBhvr additive="base">
                                        <p:cTn id="14"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Content Placeholder 1"/>
          <p:cNvSpPr>
            <a:spLocks noGrp="1"/>
          </p:cNvSpPr>
          <p:nvPr>
            <p:ph idx="1"/>
          </p:nvPr>
        </p:nvSpPr>
        <p:spPr/>
        <p:txBody>
          <a:bodyPr/>
          <a:lstStyle/>
          <a:p>
            <a:pPr marL="342900" indent="-342900">
              <a:buClrTx/>
              <a:buFont typeface="Arial"/>
              <a:buChar char="•"/>
            </a:pPr>
            <a:r>
              <a:rPr lang="en-US" dirty="0" smtClean="0">
                <a:solidFill>
                  <a:srgbClr val="686868"/>
                </a:solidFill>
              </a:rPr>
              <a:t>Implied substitution provides flexibility in substitution by not requiring replacement of head element</a:t>
            </a:r>
          </a:p>
          <a:p>
            <a:pPr marL="342900" indent="-342900">
              <a:buClrTx/>
              <a:buFont typeface="Arial"/>
              <a:buChar char="•"/>
            </a:pPr>
            <a:r>
              <a:rPr lang="en-US" dirty="0" smtClean="0">
                <a:solidFill>
                  <a:srgbClr val="686868"/>
                </a:solidFill>
              </a:rPr>
              <a:t>Implied substitution has the following characteristics:</a:t>
            </a:r>
          </a:p>
          <a:p>
            <a:pPr marL="742950" lvl="1" indent="-285750">
              <a:buClrTx/>
              <a:buFont typeface="Courier New"/>
              <a:buChar char="o"/>
            </a:pPr>
            <a:r>
              <a:rPr lang="en-US" sz="1800" dirty="0" smtClean="0">
                <a:solidFill>
                  <a:srgbClr val="686868"/>
                </a:solidFill>
              </a:rPr>
              <a:t>Substitutable head elements are </a:t>
            </a:r>
            <a:r>
              <a:rPr lang="en-US" sz="1800" b="1" dirty="0" smtClean="0">
                <a:solidFill>
                  <a:srgbClr val="686868"/>
                </a:solidFill>
              </a:rPr>
              <a:t>NOT</a:t>
            </a:r>
            <a:r>
              <a:rPr lang="en-US" sz="1800" dirty="0" smtClean="0">
                <a:solidFill>
                  <a:srgbClr val="686868"/>
                </a:solidFill>
              </a:rPr>
              <a:t> defined as abstract</a:t>
            </a:r>
          </a:p>
          <a:p>
            <a:pPr marL="742950" lvl="1" indent="-285750">
              <a:buClrTx/>
              <a:buFont typeface="Courier New"/>
              <a:buChar char="o"/>
            </a:pPr>
            <a:r>
              <a:rPr lang="en-US" sz="1800" dirty="0" smtClean="0">
                <a:solidFill>
                  <a:srgbClr val="686868"/>
                </a:solidFill>
              </a:rPr>
              <a:t>May or may not be substituted</a:t>
            </a:r>
          </a:p>
          <a:p>
            <a:pPr marL="742950" lvl="1" indent="-285750">
              <a:buClrTx/>
              <a:buFont typeface="Courier New"/>
              <a:buChar char="o"/>
            </a:pPr>
            <a:r>
              <a:rPr lang="en-US" sz="1800" dirty="0" smtClean="0">
                <a:solidFill>
                  <a:srgbClr val="686868"/>
                </a:solidFill>
              </a:rPr>
              <a:t>The element that is doing the substituting has to be of the same type or derived type of the substitutable element </a:t>
            </a:r>
          </a:p>
          <a:p>
            <a:pPr marL="742950" lvl="1" indent="-285750">
              <a:buClrTx/>
              <a:buFont typeface="Courier New"/>
              <a:buChar char="o"/>
            </a:pPr>
            <a:r>
              <a:rPr lang="en-US" sz="1800" dirty="0" smtClean="0">
                <a:solidFill>
                  <a:srgbClr val="686868"/>
                </a:solidFill>
              </a:rPr>
              <a:t>Substitutable head elements are allowed to appear within the XML instance</a:t>
            </a:r>
          </a:p>
          <a:p>
            <a:pPr marL="800100" lvl="1" indent="-342900">
              <a:buClrTx/>
              <a:buFont typeface="Arial"/>
              <a:buChar char="•"/>
            </a:pPr>
            <a:endParaRPr lang="en-US" dirty="0" smtClean="0">
              <a:solidFill>
                <a:srgbClr val="686868"/>
              </a:solidFill>
            </a:endParaRPr>
          </a:p>
          <a:p>
            <a:pPr marL="342900" indent="-342900">
              <a:buClrTx/>
              <a:buFont typeface="Arial"/>
              <a:buChar char="•"/>
            </a:pPr>
            <a:endParaRPr lang="en-US" dirty="0" smtClean="0">
              <a:solidFill>
                <a:srgbClr val="686868"/>
              </a:solidFill>
            </a:endParaRPr>
          </a:p>
        </p:txBody>
      </p:sp>
      <p:sp>
        <p:nvSpPr>
          <p:cNvPr id="71683" name="Title 2"/>
          <p:cNvSpPr>
            <a:spLocks noGrp="1"/>
          </p:cNvSpPr>
          <p:nvPr>
            <p:ph type="title"/>
          </p:nvPr>
        </p:nvSpPr>
        <p:spPr/>
        <p:txBody>
          <a:bodyPr/>
          <a:lstStyle/>
          <a:p>
            <a:r>
              <a:rPr lang="en-US" smtClean="0"/>
              <a:t>Implied Substitution</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84</a:t>
            </a:fld>
            <a:endParaRPr lang="en-US" dirty="0"/>
          </a:p>
        </p:txBody>
      </p:sp>
      <p:sp>
        <p:nvSpPr>
          <p:cNvPr id="15" name="Rounded Rectangle 14"/>
          <p:cNvSpPr/>
          <p:nvPr/>
        </p:nvSpPr>
        <p:spPr bwMode="auto">
          <a:xfrm>
            <a:off x="579495" y="4299360"/>
            <a:ext cx="7977303" cy="142129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nSpc>
                <a:spcPts val="1400"/>
              </a:lnSpc>
              <a:spcAft>
                <a:spcPts val="1200"/>
              </a:spcAft>
              <a:defRPr/>
            </a:pPr>
            <a:r>
              <a:rPr lang="en-US" sz="1400" b="1" spc="-50" dirty="0">
                <a:solidFill>
                  <a:srgbClr val="304776"/>
                </a:solidFill>
                <a:cs typeface="Arial"/>
              </a:rPr>
              <a:t>Two things to remember:</a:t>
            </a:r>
          </a:p>
          <a:p>
            <a:pPr>
              <a:lnSpc>
                <a:spcPts val="1400"/>
              </a:lnSpc>
              <a:spcAft>
                <a:spcPts val="1200"/>
              </a:spcAft>
              <a:defRPr/>
            </a:pPr>
            <a:r>
              <a:rPr lang="en-US" sz="1400" spc="-50" dirty="0">
                <a:solidFill>
                  <a:srgbClr val="304776"/>
                </a:solidFill>
                <a:cs typeface="Arial"/>
              </a:rPr>
              <a:t>An element can be assigned to ONE AND ONLY ONE substitution group. XML Schema does not allow an element to be substituted for multiple (different) substitution heads.</a:t>
            </a:r>
          </a:p>
          <a:p>
            <a:pPr>
              <a:lnSpc>
                <a:spcPts val="1400"/>
              </a:lnSpc>
              <a:spcAft>
                <a:spcPts val="1200"/>
              </a:spcAft>
              <a:defRPr/>
            </a:pPr>
            <a:r>
              <a:rPr lang="en-US" sz="1400" spc="-50" dirty="0">
                <a:solidFill>
                  <a:srgbClr val="304776"/>
                </a:solidFill>
                <a:cs typeface="Arial"/>
              </a:rPr>
              <a:t>An element CAN be substituted into the same head multiple times consistent with the cardinality (min/maxOccurs range) of the head of the substitute group. </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351392" y="914400"/>
            <a:ext cx="1553608" cy="457200"/>
          </a:xfrm>
          <a:prstGeom prst="rect">
            <a:avLst/>
          </a:prstGeom>
          <a:gradFill flip="none" rotWithShape="1">
            <a:gsLst>
              <a:gs pos="0">
                <a:srgbClr val="0A5683"/>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371600"/>
            <a:ext cx="5715000" cy="4343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686868"/>
                </a:solidFill>
                <a:highlight>
                  <a:srgbClr val="FFFFFF"/>
                </a:highlight>
              </a:rPr>
              <a:t>&lt;!-- simplified code snippet from </a:t>
            </a:r>
            <a:r>
              <a:rPr lang="en-US" dirty="0" err="1">
                <a:solidFill>
                  <a:srgbClr val="686868"/>
                </a:solidFill>
                <a:highlight>
                  <a:srgbClr val="FFFFFF"/>
                </a:highlight>
              </a:rPr>
              <a:t>niem</a:t>
            </a:r>
            <a:r>
              <a:rPr lang="en-US" dirty="0">
                <a:solidFill>
                  <a:srgbClr val="686868"/>
                </a:solidFill>
                <a:highlight>
                  <a:srgbClr val="FFFFFF"/>
                </a:highlight>
              </a:rPr>
              <a:t>-core namespace </a:t>
            </a:r>
            <a:r>
              <a:rPr lang="en-US" dirty="0" smtClean="0">
                <a:solidFill>
                  <a:srgbClr val="686868"/>
                </a:solidFill>
                <a:highlight>
                  <a:srgbClr val="FFFFFF"/>
                </a:highlight>
                <a:sym typeface="Wingdings" pitchFamily="2" charset="2"/>
              </a:rPr>
              <a:t></a:t>
            </a:r>
          </a:p>
          <a:p>
            <a:pPr>
              <a:tabLst>
                <a:tab pos="228600" algn="l"/>
                <a:tab pos="457200" algn="l"/>
                <a:tab pos="685800" algn="l"/>
                <a:tab pos="914400" algn="l"/>
                <a:tab pos="1143000" algn="l"/>
                <a:tab pos="1371600" algn="l"/>
                <a:tab pos="1600200" algn="l"/>
                <a:tab pos="1828800" algn="l"/>
              </a:tabLst>
              <a:defRPr/>
            </a:pPr>
            <a:endParaRPr lang="en-US" dirty="0">
              <a:solidFill>
                <a:srgbClr val="686868"/>
              </a:solidFill>
              <a:highlight>
                <a:srgbClr val="FFFFFF"/>
              </a:highlight>
            </a:endParaRPr>
          </a:p>
        </p:txBody>
      </p:sp>
      <p:sp>
        <p:nvSpPr>
          <p:cNvPr id="72707" name="Title 2"/>
          <p:cNvSpPr>
            <a:spLocks noGrp="1"/>
          </p:cNvSpPr>
          <p:nvPr>
            <p:ph type="title"/>
          </p:nvPr>
        </p:nvSpPr>
        <p:spPr/>
        <p:txBody>
          <a:bodyPr/>
          <a:lstStyle/>
          <a:p>
            <a:r>
              <a:rPr lang="en-US" smtClean="0"/>
              <a:t>Implied Substitution Example</a:t>
            </a:r>
          </a:p>
        </p:txBody>
      </p:sp>
      <p:grpSp>
        <p:nvGrpSpPr>
          <p:cNvPr id="3" name="Group 31"/>
          <p:cNvGrpSpPr>
            <a:grpSpLocks/>
          </p:cNvGrpSpPr>
          <p:nvPr/>
        </p:nvGrpSpPr>
        <p:grpSpPr bwMode="auto">
          <a:xfrm>
            <a:off x="457200" y="1676400"/>
            <a:ext cx="7696200" cy="3609472"/>
            <a:chOff x="457200" y="1905000"/>
            <a:chExt cx="7696200" cy="3609472"/>
          </a:xfrm>
        </p:grpSpPr>
        <p:sp>
          <p:nvSpPr>
            <p:cNvPr id="10" name="Rectangle 9"/>
            <p:cNvSpPr/>
            <p:nvPr/>
          </p:nvSpPr>
          <p:spPr>
            <a:xfrm>
              <a:off x="457200" y="1905000"/>
              <a:ext cx="5334000" cy="1066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p:cNvCxnSpPr>
            <p:nvPr/>
          </p:nvCxnSpPr>
          <p:spPr>
            <a:xfrm>
              <a:off x="5791200" y="2438400"/>
              <a:ext cx="533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72711" name="TextBox 11"/>
            <p:cNvSpPr txBox="1">
              <a:spLocks noChangeArrowheads="1"/>
            </p:cNvSpPr>
            <p:nvPr/>
          </p:nvSpPr>
          <p:spPr bwMode="auto">
            <a:xfrm>
              <a:off x="6388768" y="2175985"/>
              <a:ext cx="17526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Extending </a:t>
              </a:r>
              <a:r>
                <a:rPr lang="en-US" sz="1400" b="1" dirty="0" err="1">
                  <a:solidFill>
                    <a:srgbClr val="002060"/>
                  </a:solidFill>
                </a:rPr>
                <a:t>nc:VehicleType</a:t>
              </a:r>
              <a:endParaRPr lang="en-US" sz="1400" b="1" dirty="0">
                <a:solidFill>
                  <a:srgbClr val="002060"/>
                </a:solidFill>
              </a:endParaRPr>
            </a:p>
          </p:txBody>
        </p:sp>
        <p:sp>
          <p:nvSpPr>
            <p:cNvPr id="18" name="Rectangle 17"/>
            <p:cNvSpPr/>
            <p:nvPr/>
          </p:nvSpPr>
          <p:spPr>
            <a:xfrm>
              <a:off x="457200" y="2971800"/>
              <a:ext cx="5334000" cy="5334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0" name="Rectangle 19"/>
            <p:cNvSpPr/>
            <p:nvPr/>
          </p:nvSpPr>
          <p:spPr>
            <a:xfrm>
              <a:off x="457200" y="4800600"/>
              <a:ext cx="5334000" cy="4572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2714" name="TextBox 20"/>
            <p:cNvSpPr txBox="1">
              <a:spLocks noChangeArrowheads="1"/>
            </p:cNvSpPr>
            <p:nvPr/>
          </p:nvSpPr>
          <p:spPr bwMode="auto">
            <a:xfrm>
              <a:off x="6400800" y="2981980"/>
              <a:ext cx="1752600" cy="523220"/>
            </a:xfrm>
            <a:prstGeom prst="rect">
              <a:avLst/>
            </a:prstGeom>
            <a:noFill/>
            <a:ln w="9525">
              <a:solidFill>
                <a:srgbClr val="002060"/>
              </a:solidFill>
              <a:miter lim="800000"/>
              <a:headEnd/>
              <a:tailEnd/>
            </a:ln>
          </p:spPr>
          <p:txBody>
            <a:bodyPr>
              <a:spAutoFit/>
            </a:bodyPr>
            <a:lstStyle/>
            <a:p>
              <a:r>
                <a:rPr lang="en-US" sz="1400" b="1" dirty="0" smtClean="0">
                  <a:solidFill>
                    <a:srgbClr val="002060"/>
                  </a:solidFill>
                </a:rPr>
                <a:t>Reference Newly Created Element</a:t>
              </a:r>
              <a:endParaRPr lang="en-US" sz="1400" b="1" dirty="0">
                <a:solidFill>
                  <a:srgbClr val="002060"/>
                </a:solidFill>
              </a:endParaRPr>
            </a:p>
          </p:txBody>
        </p:sp>
        <p:cxnSp>
          <p:nvCxnSpPr>
            <p:cNvPr id="22" name="Straight Connector 21"/>
            <p:cNvCxnSpPr>
              <a:stCxn id="18" idx="3"/>
            </p:cNvCxnSpPr>
            <p:nvPr/>
          </p:nvCxnSpPr>
          <p:spPr>
            <a:xfrm>
              <a:off x="5791200" y="3238500"/>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20" idx="3"/>
            </p:cNvCxnSpPr>
            <p:nvPr/>
          </p:nvCxnSpPr>
          <p:spPr>
            <a:xfrm>
              <a:off x="5791200" y="5029200"/>
              <a:ext cx="609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1" name="TextBox 11"/>
            <p:cNvSpPr txBox="1">
              <a:spLocks noChangeArrowheads="1"/>
            </p:cNvSpPr>
            <p:nvPr/>
          </p:nvSpPr>
          <p:spPr bwMode="auto">
            <a:xfrm>
              <a:off x="6388768" y="4560365"/>
              <a:ext cx="1752600" cy="954107"/>
            </a:xfrm>
            <a:prstGeom prst="rect">
              <a:avLst/>
            </a:prstGeom>
            <a:noFill/>
            <a:ln w="9525">
              <a:solidFill>
                <a:srgbClr val="002060"/>
              </a:solidFill>
              <a:miter lim="800000"/>
              <a:headEnd/>
              <a:tailEnd/>
            </a:ln>
          </p:spPr>
          <p:txBody>
            <a:bodyPr>
              <a:spAutoFit/>
            </a:bodyPr>
            <a:lstStyle/>
            <a:p>
              <a:r>
                <a:rPr lang="en-US" sz="1400" b="1" dirty="0">
                  <a:solidFill>
                    <a:srgbClr val="002060"/>
                  </a:solidFill>
                </a:rPr>
                <a:t>Define element as allowable substitution for the extended type</a:t>
              </a:r>
            </a:p>
          </p:txBody>
        </p:sp>
      </p:grpSp>
      <p:sp>
        <p:nvSpPr>
          <p:cNvPr id="17" name="Rectangle 15"/>
          <p:cNvSpPr>
            <a:spLocks noChangeArrowheads="1"/>
          </p:cNvSpPr>
          <p:nvPr/>
        </p:nvSpPr>
        <p:spPr bwMode="auto">
          <a:xfrm>
            <a:off x="381000" y="1947385"/>
            <a:ext cx="5715000" cy="3046988"/>
          </a:xfrm>
          <a:prstGeom prst="rect">
            <a:avLst/>
          </a:prstGeom>
          <a:noFill/>
          <a:ln w="9525">
            <a:noFill/>
            <a:miter lim="800000"/>
            <a:headEnd/>
            <a:tailEnd/>
          </a:ln>
          <a:effectLst>
            <a:prstShdw prst="shdw17" dist="17961" dir="2700000">
              <a:schemeClr val="accent1">
                <a:gamma/>
                <a:shade val="60000"/>
                <a:invGamma/>
              </a:schemeClr>
            </a:prstShdw>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 simplified code snippet from </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niem</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-core namespace --&gt;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&lt;xsd:complexType name="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HybridVehicleType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&lt;xsd:complexContent&gt;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&lt;xsd:extension base="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nc:VehicleType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&lt;xsd:sequence&gt;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&lt;xsd:element ref="</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local-ns:HybridVehicleBatteryCategoryText</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&lt;/xsd:sequence&gt;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&lt;/xsd:extension&gt;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&lt;/xsd:complexContent&gt;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&lt;/xsd:complexType&gt;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&lt;xsd:element name="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local-ns:HybridVehicleBatteryCategoryText</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type="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nc:TextType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&lt;xsd:element name="Vehicle" type="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local-ns:HybridVehicleType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substitutionGroup</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nc:Vehicle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1800" b="0" i="0" u="none" strike="noStrike" cap="none" normalizeH="0" baseline="0" dirty="0" smtClean="0">
              <a:ln>
                <a:noFill/>
              </a:ln>
              <a:solidFill>
                <a:schemeClr val="tx1"/>
              </a:solidFill>
              <a:effectLst/>
              <a:latin typeface="+mj-lt"/>
              <a:cs typeface="Arial" pitchFamily="34" charset="0"/>
            </a:endParaRPr>
          </a:p>
        </p:txBody>
      </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85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381000" y="1371600"/>
            <a:ext cx="5715000" cy="4343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endParaRPr lang="en-US" sz="1600" dirty="0">
              <a:solidFill>
                <a:srgbClr val="686868"/>
              </a:solidFill>
              <a:highlight>
                <a:srgbClr val="FFFFFF"/>
              </a:highlight>
              <a:latin typeface="+mj-lt"/>
            </a:endParaRPr>
          </a:p>
        </p:txBody>
      </p:sp>
      <p:sp>
        <p:nvSpPr>
          <p:cNvPr id="17" name="Rectangle 15"/>
          <p:cNvSpPr>
            <a:spLocks noChangeArrowheads="1"/>
          </p:cNvSpPr>
          <p:nvPr/>
        </p:nvSpPr>
        <p:spPr bwMode="auto">
          <a:xfrm>
            <a:off x="381000" y="1454943"/>
            <a:ext cx="5715000" cy="4031873"/>
          </a:xfrm>
          <a:prstGeom prst="rect">
            <a:avLst/>
          </a:prstGeom>
          <a:noFill/>
          <a:ln w="9525">
            <a:noFill/>
            <a:miter lim="800000"/>
            <a:headEnd/>
            <a:tailEnd/>
          </a:ln>
          <a:effectLst>
            <a:prstShdw prst="shdw17" dist="17961" dir="2700000">
              <a:schemeClr val="accent1">
                <a:gamma/>
                <a:shade val="60000"/>
                <a:invGamma/>
              </a:schemeClr>
            </a:prstShdw>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 simplified code snippet from </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niem</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-core namespace --&gt;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&lt;xsd:complexType name="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HybridVehicleType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&lt;xsd:complexContent&gt;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&lt;xsd:extension base="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nc:VehicleType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&lt;xsd:sequence&gt;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&lt;xsd:element ref="</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local-ns:HybridVehicleBatteryCategoryText</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&lt;/xsd:sequence&gt;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&lt;/xsd:extension&gt;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&lt;/xsd:complexContent&gt;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&lt;/xsd:complexType&gt;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&lt;xsd:element name="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local-ns:HybridVehicleBatteryCategoryText</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type="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nc:TextType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&lt;xsd:element name="Vehicle" type="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local-ns:HybridVehicleType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substitutionGroup</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nc:Vehicle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p:txBody>
      </p:sp>
      <p:sp>
        <p:nvSpPr>
          <p:cNvPr id="19" name="Rectangle 18"/>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2707" name="Title 2"/>
          <p:cNvSpPr>
            <a:spLocks noGrp="1"/>
          </p:cNvSpPr>
          <p:nvPr>
            <p:ph type="title"/>
          </p:nvPr>
        </p:nvSpPr>
        <p:spPr/>
        <p:txBody>
          <a:bodyPr/>
          <a:lstStyle/>
          <a:p>
            <a:r>
              <a:rPr lang="en-US" smtClean="0"/>
              <a:t>Implied Substitution Example</a:t>
            </a:r>
          </a:p>
        </p:txBody>
      </p:sp>
      <p:grpSp>
        <p:nvGrpSpPr>
          <p:cNvPr id="3" name="Group 31"/>
          <p:cNvGrpSpPr>
            <a:grpSpLocks/>
          </p:cNvGrpSpPr>
          <p:nvPr/>
        </p:nvGrpSpPr>
        <p:grpSpPr bwMode="auto">
          <a:xfrm>
            <a:off x="457200" y="1790700"/>
            <a:ext cx="7696200" cy="3895222"/>
            <a:chOff x="457200" y="2019300"/>
            <a:chExt cx="7696200" cy="3895222"/>
          </a:xfrm>
        </p:grpSpPr>
        <p:sp>
          <p:nvSpPr>
            <p:cNvPr id="10" name="Rectangle 9"/>
            <p:cNvSpPr/>
            <p:nvPr/>
          </p:nvSpPr>
          <p:spPr>
            <a:xfrm>
              <a:off x="457200" y="2019300"/>
              <a:ext cx="5334000" cy="96012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p:cNvCxnSpPr>
            <p:nvPr/>
          </p:nvCxnSpPr>
          <p:spPr>
            <a:xfrm>
              <a:off x="5791200" y="2499360"/>
              <a:ext cx="533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72711" name="TextBox 11"/>
            <p:cNvSpPr txBox="1">
              <a:spLocks noChangeArrowheads="1"/>
            </p:cNvSpPr>
            <p:nvPr/>
          </p:nvSpPr>
          <p:spPr bwMode="auto">
            <a:xfrm>
              <a:off x="6388768" y="2175985"/>
              <a:ext cx="1752600" cy="523220"/>
            </a:xfrm>
            <a:prstGeom prst="rect">
              <a:avLst/>
            </a:prstGeom>
            <a:noFill/>
            <a:ln w="9525">
              <a:noFill/>
              <a:miter lim="800000"/>
              <a:headEnd/>
              <a:tailEnd/>
            </a:ln>
          </p:spPr>
          <p:txBody>
            <a:bodyPr>
              <a:spAutoFit/>
            </a:bodyPr>
            <a:lstStyle/>
            <a:p>
              <a:r>
                <a:rPr lang="en-US" sz="1400" b="1" dirty="0">
                  <a:solidFill>
                    <a:srgbClr val="002060"/>
                  </a:solidFill>
                </a:rPr>
                <a:t>Extending </a:t>
              </a:r>
              <a:r>
                <a:rPr lang="en-US" sz="1400" b="1" dirty="0" err="1">
                  <a:solidFill>
                    <a:srgbClr val="002060"/>
                  </a:solidFill>
                </a:rPr>
                <a:t>nc:VehicleType</a:t>
              </a:r>
              <a:endParaRPr lang="en-US" sz="1400" b="1" dirty="0">
                <a:solidFill>
                  <a:srgbClr val="002060"/>
                </a:solidFill>
              </a:endParaRPr>
            </a:p>
          </p:txBody>
        </p:sp>
        <p:sp>
          <p:nvSpPr>
            <p:cNvPr id="18" name="Rectangle 17"/>
            <p:cNvSpPr/>
            <p:nvPr/>
          </p:nvSpPr>
          <p:spPr>
            <a:xfrm>
              <a:off x="457200" y="2971800"/>
              <a:ext cx="5334000" cy="5334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0" name="Rectangle 19"/>
            <p:cNvSpPr/>
            <p:nvPr/>
          </p:nvSpPr>
          <p:spPr>
            <a:xfrm>
              <a:off x="457200" y="5200650"/>
              <a:ext cx="5334000" cy="53381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2714" name="TextBox 20"/>
            <p:cNvSpPr txBox="1">
              <a:spLocks noChangeArrowheads="1"/>
            </p:cNvSpPr>
            <p:nvPr/>
          </p:nvSpPr>
          <p:spPr bwMode="auto">
            <a:xfrm>
              <a:off x="6400800" y="2981980"/>
              <a:ext cx="1752600" cy="523220"/>
            </a:xfrm>
            <a:prstGeom prst="rect">
              <a:avLst/>
            </a:prstGeom>
            <a:noFill/>
            <a:ln w="9525">
              <a:noFill/>
              <a:miter lim="800000"/>
              <a:headEnd/>
              <a:tailEnd/>
            </a:ln>
          </p:spPr>
          <p:txBody>
            <a:bodyPr>
              <a:spAutoFit/>
            </a:bodyPr>
            <a:lstStyle/>
            <a:p>
              <a:r>
                <a:rPr lang="en-US" sz="1400" b="1" dirty="0" smtClean="0">
                  <a:solidFill>
                    <a:srgbClr val="002060"/>
                  </a:solidFill>
                </a:rPr>
                <a:t>Reference Newly Created Element</a:t>
              </a:r>
              <a:endParaRPr lang="en-US" sz="1400" b="1" dirty="0">
                <a:solidFill>
                  <a:srgbClr val="002060"/>
                </a:solidFill>
              </a:endParaRPr>
            </a:p>
          </p:txBody>
        </p:sp>
        <p:cxnSp>
          <p:nvCxnSpPr>
            <p:cNvPr id="22" name="Straight Connector 21"/>
            <p:cNvCxnSpPr>
              <a:stCxn id="18" idx="3"/>
            </p:cNvCxnSpPr>
            <p:nvPr/>
          </p:nvCxnSpPr>
          <p:spPr>
            <a:xfrm>
              <a:off x="5791200" y="3238500"/>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20" idx="3"/>
            </p:cNvCxnSpPr>
            <p:nvPr/>
          </p:nvCxnSpPr>
          <p:spPr>
            <a:xfrm flipV="1">
              <a:off x="5791200" y="5429250"/>
              <a:ext cx="609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1" name="TextBox 11"/>
            <p:cNvSpPr txBox="1">
              <a:spLocks noChangeArrowheads="1"/>
            </p:cNvSpPr>
            <p:nvPr/>
          </p:nvSpPr>
          <p:spPr bwMode="auto">
            <a:xfrm>
              <a:off x="6388768" y="4960415"/>
              <a:ext cx="1752600" cy="954107"/>
            </a:xfrm>
            <a:prstGeom prst="rect">
              <a:avLst/>
            </a:prstGeom>
            <a:noFill/>
            <a:ln w="9525">
              <a:noFill/>
              <a:miter lim="800000"/>
              <a:headEnd/>
              <a:tailEnd/>
            </a:ln>
          </p:spPr>
          <p:txBody>
            <a:bodyPr>
              <a:spAutoFit/>
            </a:bodyPr>
            <a:lstStyle/>
            <a:p>
              <a:r>
                <a:rPr lang="en-US" sz="1400" b="1" dirty="0">
                  <a:solidFill>
                    <a:srgbClr val="002060"/>
                  </a:solidFill>
                </a:rPr>
                <a:t>Define element as allowable substitution for the extended type</a:t>
              </a:r>
            </a:p>
          </p:txBody>
        </p:sp>
      </p:gr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86</a:t>
            </a:fld>
            <a:endParaRPr lang="en-US" dirty="0"/>
          </a:p>
        </p:txBody>
      </p:sp>
    </p:spTree>
    <p:extLst>
      <p:ext uri="{BB962C8B-B14F-4D97-AF65-F5344CB8AC3E}">
        <p14:creationId xmlns:p14="http://schemas.microsoft.com/office/powerpoint/2010/main" val="37407654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371600"/>
            <a:ext cx="5715000" cy="4343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endParaRPr lang="en-US" dirty="0">
              <a:solidFill>
                <a:srgbClr val="686868"/>
              </a:solidFill>
              <a:highlight>
                <a:srgbClr val="FFFFFF"/>
              </a:highlight>
            </a:endParaRPr>
          </a:p>
        </p:txBody>
      </p:sp>
      <p:sp>
        <p:nvSpPr>
          <p:cNvPr id="72707" name="Title 2"/>
          <p:cNvSpPr>
            <a:spLocks noGrp="1"/>
          </p:cNvSpPr>
          <p:nvPr>
            <p:ph type="title"/>
          </p:nvPr>
        </p:nvSpPr>
        <p:spPr/>
        <p:txBody>
          <a:bodyPr/>
          <a:lstStyle/>
          <a:p>
            <a:r>
              <a:rPr lang="en-US" smtClean="0"/>
              <a:t>Implied Substitution Example</a:t>
            </a:r>
          </a:p>
        </p:txBody>
      </p:sp>
      <p:sp>
        <p:nvSpPr>
          <p:cNvPr id="17" name="Rectangle 15"/>
          <p:cNvSpPr>
            <a:spLocks noChangeArrowheads="1"/>
          </p:cNvSpPr>
          <p:nvPr/>
        </p:nvSpPr>
        <p:spPr bwMode="auto">
          <a:xfrm>
            <a:off x="381000" y="1454943"/>
            <a:ext cx="5715000" cy="4031873"/>
          </a:xfrm>
          <a:prstGeom prst="rect">
            <a:avLst/>
          </a:prstGeom>
          <a:noFill/>
          <a:ln w="9525">
            <a:noFill/>
            <a:miter lim="800000"/>
            <a:headEnd/>
            <a:tailEnd/>
          </a:ln>
          <a:effectLst>
            <a:prstShdw prst="shdw17" dist="17961" dir="2700000">
              <a:schemeClr val="accent1">
                <a:gamma/>
                <a:shade val="60000"/>
                <a:invGamma/>
              </a:schemeClr>
            </a:prstShdw>
          </a:effectLst>
        </p:spPr>
        <p:txBody>
          <a:bodyPr vert="horz" wrap="square" lIns="91440" tIns="45720" rIns="91440" bIns="45720" numCol="1" anchor="ctr" anchorCtr="0" compatLnSpc="1">
            <a:prstTxWarp prst="textNoShape">
              <a:avLst/>
            </a:prstTxWarp>
            <a:spAutoFit/>
          </a:bodyPr>
          <a:lstStyle/>
          <a:p>
            <a:pPr lvl="0" eaLnBrk="0" hangingPunct="0"/>
            <a:r>
              <a:rPr lang="en-US" sz="1600" dirty="0">
                <a:solidFill>
                  <a:srgbClr val="000000"/>
                </a:solidFill>
                <a:latin typeface="Arial"/>
                <a:ea typeface="MS Mincho" pitchFamily="49" charset="-128"/>
              </a:rPr>
              <a:t>&lt;!-- simplified code snippet from </a:t>
            </a:r>
            <a:r>
              <a:rPr lang="en-US" sz="1600" dirty="0" err="1">
                <a:solidFill>
                  <a:srgbClr val="000000"/>
                </a:solidFill>
                <a:latin typeface="Arial"/>
                <a:ea typeface="MS Mincho" pitchFamily="49" charset="-128"/>
              </a:rPr>
              <a:t>niem</a:t>
            </a:r>
            <a:r>
              <a:rPr lang="en-US" sz="1600" dirty="0">
                <a:solidFill>
                  <a:srgbClr val="000000"/>
                </a:solidFill>
                <a:latin typeface="Arial"/>
                <a:ea typeface="MS Mincho" pitchFamily="49" charset="-128"/>
              </a:rPr>
              <a:t>-core namespace --&gt;</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xsd:complexType</a:t>
            </a:r>
            <a:r>
              <a:rPr lang="en-US" sz="1600" dirty="0">
                <a:solidFill>
                  <a:srgbClr val="000000"/>
                </a:solidFill>
                <a:latin typeface="Arial"/>
                <a:ea typeface="MS Mincho" pitchFamily="49" charset="-128"/>
              </a:rPr>
              <a:t> name="</a:t>
            </a:r>
            <a:r>
              <a:rPr lang="en-US" sz="1600" dirty="0" err="1">
                <a:solidFill>
                  <a:srgbClr val="000000"/>
                </a:solidFill>
                <a:latin typeface="Arial"/>
                <a:ea typeface="MS Mincho" pitchFamily="49" charset="-128"/>
              </a:rPr>
              <a:t>HybridVehicleType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xsd:complexContent</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9144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xsd:extension</a:t>
            </a:r>
            <a:r>
              <a:rPr lang="en-US" sz="1600" dirty="0">
                <a:solidFill>
                  <a:srgbClr val="000000"/>
                </a:solidFill>
                <a:latin typeface="Arial"/>
                <a:ea typeface="MS Mincho" pitchFamily="49" charset="-128"/>
              </a:rPr>
              <a:t> base="</a:t>
            </a:r>
            <a:r>
              <a:rPr lang="en-US" sz="1600" dirty="0" err="1">
                <a:solidFill>
                  <a:srgbClr val="000000"/>
                </a:solidFill>
                <a:latin typeface="Arial"/>
                <a:ea typeface="MS Mincho" pitchFamily="49" charset="-128"/>
              </a:rPr>
              <a:t>nc:VehicleType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13716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xsd:sequence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		&lt;</a:t>
            </a:r>
            <a:r>
              <a:rPr lang="en-US" sz="1600" dirty="0" err="1">
                <a:solidFill>
                  <a:srgbClr val="000000"/>
                </a:solidFill>
                <a:latin typeface="Arial"/>
                <a:ea typeface="MS Mincho" pitchFamily="49" charset="-128"/>
              </a:rPr>
              <a:t>xsd:element</a:t>
            </a:r>
            <a:r>
              <a:rPr lang="en-US" sz="1600" dirty="0">
                <a:solidFill>
                  <a:srgbClr val="000000"/>
                </a:solidFill>
                <a:latin typeface="Arial"/>
                <a:ea typeface="MS Mincho" pitchFamily="49" charset="-128"/>
              </a:rPr>
              <a:t> ref="</a:t>
            </a:r>
            <a:r>
              <a:rPr lang="en-US" sz="1600" dirty="0" err="1">
                <a:solidFill>
                  <a:srgbClr val="000000"/>
                </a:solidFill>
                <a:latin typeface="Arial"/>
                <a:ea typeface="MS Mincho" pitchFamily="49" charset="-128"/>
              </a:rPr>
              <a:t>local-ns:HybridVehicleBatteryCategoryText</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13716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xsd:sequence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9144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xsd:extension</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xsd:complexContent</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	</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xsd:element</a:t>
            </a:r>
            <a:r>
              <a:rPr lang="en-US" sz="1600" dirty="0">
                <a:solidFill>
                  <a:srgbClr val="000000"/>
                </a:solidFill>
                <a:latin typeface="Arial"/>
                <a:ea typeface="MS Mincho" pitchFamily="49" charset="-128"/>
              </a:rPr>
              <a:t> name="</a:t>
            </a:r>
            <a:r>
              <a:rPr lang="en-US" sz="1600" dirty="0" err="1">
                <a:solidFill>
                  <a:srgbClr val="000000"/>
                </a:solidFill>
                <a:latin typeface="Arial"/>
                <a:ea typeface="MS Mincho" pitchFamily="49" charset="-128"/>
              </a:rPr>
              <a:t>local-ns:HybridVehicleBatteryCategoryText</a:t>
            </a:r>
            <a:r>
              <a:rPr lang="en-US" sz="1600" dirty="0">
                <a:solidFill>
                  <a:srgbClr val="000000"/>
                </a:solidFill>
                <a:latin typeface="Arial"/>
                <a:ea typeface="MS Mincho" pitchFamily="49" charset="-128"/>
              </a:rPr>
              <a:t>" type="</a:t>
            </a:r>
            <a:r>
              <a:rPr lang="en-US" sz="1600" dirty="0" err="1">
                <a:solidFill>
                  <a:srgbClr val="000000"/>
                </a:solidFill>
                <a:latin typeface="Arial"/>
                <a:ea typeface="MS Mincho" pitchFamily="49" charset="-128"/>
              </a:rPr>
              <a:t>nc:TextType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xsd:element</a:t>
            </a:r>
            <a:r>
              <a:rPr lang="en-US" sz="1600" dirty="0">
                <a:solidFill>
                  <a:srgbClr val="000000"/>
                </a:solidFill>
                <a:latin typeface="Arial"/>
                <a:ea typeface="MS Mincho" pitchFamily="49" charset="-128"/>
              </a:rPr>
              <a:t> name="Vehicle" type="</a:t>
            </a:r>
            <a:r>
              <a:rPr lang="en-US" sz="1600" dirty="0" err="1">
                <a:solidFill>
                  <a:srgbClr val="000000"/>
                </a:solidFill>
                <a:latin typeface="Arial"/>
                <a:ea typeface="MS Mincho" pitchFamily="49" charset="-128"/>
              </a:rPr>
              <a:t>local-ns:HybridVehicleType</a:t>
            </a:r>
            <a:r>
              <a:rPr lang="en-US" sz="1600" dirty="0">
                <a:solidFill>
                  <a:srgbClr val="000000"/>
                </a:solidFill>
                <a:latin typeface="Arial"/>
                <a:ea typeface="MS Mincho" pitchFamily="49" charset="-128"/>
              </a:rPr>
              <a:t>" </a:t>
            </a:r>
            <a:r>
              <a:rPr lang="en-US" sz="1600" dirty="0" err="1">
                <a:solidFill>
                  <a:srgbClr val="000000"/>
                </a:solidFill>
                <a:latin typeface="Arial"/>
                <a:ea typeface="MS Mincho" pitchFamily="49" charset="-128"/>
              </a:rPr>
              <a:t>substitutionGroup</a:t>
            </a:r>
            <a:r>
              <a:rPr lang="en-US" sz="1600" dirty="0">
                <a:solidFill>
                  <a:srgbClr val="000000"/>
                </a:solidFill>
                <a:latin typeface="Arial"/>
                <a:ea typeface="MS Mincho" pitchFamily="49" charset="-128"/>
              </a:rPr>
              <a:t>="</a:t>
            </a:r>
            <a:r>
              <a:rPr lang="en-US" sz="1600" dirty="0" err="1">
                <a:solidFill>
                  <a:srgbClr val="000000"/>
                </a:solidFill>
                <a:latin typeface="Arial"/>
                <a:ea typeface="MS Mincho" pitchFamily="49" charset="-128"/>
              </a:rPr>
              <a:t>nc:Vehicle</a:t>
            </a:r>
            <a:r>
              <a:rPr lang="en-US" sz="1600" dirty="0">
                <a:solidFill>
                  <a:srgbClr val="000000"/>
                </a:solidFill>
                <a:latin typeface="Arial"/>
                <a:ea typeface="MS Mincho" pitchFamily="49" charset="-128"/>
              </a:rPr>
              <a:t>"/&gt;</a:t>
            </a:r>
            <a:endParaRPr lang="en-US" sz="1600" dirty="0">
              <a:solidFill>
                <a:srgbClr val="000000"/>
              </a:solidFill>
              <a:latin typeface="Arial"/>
            </a:endParaRPr>
          </a:p>
        </p:txBody>
      </p:sp>
      <p:grpSp>
        <p:nvGrpSpPr>
          <p:cNvPr id="20" name="Group 19"/>
          <p:cNvGrpSpPr/>
          <p:nvPr/>
        </p:nvGrpSpPr>
        <p:grpSpPr>
          <a:xfrm>
            <a:off x="7407343" y="730894"/>
            <a:ext cx="1235427" cy="143483"/>
            <a:chOff x="7407343" y="730894"/>
            <a:chExt cx="1235427" cy="143483"/>
          </a:xfrm>
        </p:grpSpPr>
        <p:cxnSp>
          <p:nvCxnSpPr>
            <p:cNvPr id="21" name="Straight Connector 20"/>
            <p:cNvCxnSpPr>
              <a:endCxn id="3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0" name="Oval 2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0" name="Rectangle 49"/>
          <p:cNvSpPr/>
          <p:nvPr/>
        </p:nvSpPr>
        <p:spPr>
          <a:xfrm>
            <a:off x="2811379"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1" name="Rectangle 50"/>
          <p:cNvSpPr/>
          <p:nvPr/>
        </p:nvSpPr>
        <p:spPr bwMode="auto">
          <a:xfrm>
            <a:off x="2743200" y="1371600"/>
            <a:ext cx="5638800" cy="4800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latin typeface="+mj-lt"/>
              </a:rPr>
              <a:t>&lt;local-</a:t>
            </a:r>
            <a:r>
              <a:rPr lang="en-US" sz="1600" dirty="0" err="1">
                <a:solidFill>
                  <a:srgbClr val="000000"/>
                </a:solidFill>
                <a:latin typeface="+mj-lt"/>
              </a:rPr>
              <a:t>ns:Vehicle</a:t>
            </a:r>
            <a:r>
              <a:rPr lang="en-US" sz="1600" dirty="0">
                <a:solidFill>
                  <a:srgbClr val="000000"/>
                </a:solidFill>
                <a:latin typeface="+mj-lt"/>
              </a:rPr>
              <a:t>&gt;</a:t>
            </a:r>
          </a:p>
          <a:p>
            <a:pPr>
              <a:defRPr/>
            </a:pPr>
            <a:r>
              <a:rPr lang="en-US" sz="1600" dirty="0">
                <a:solidFill>
                  <a:srgbClr val="000000"/>
                </a:solidFill>
                <a:latin typeface="+mj-lt"/>
              </a:rPr>
              <a:t>    &lt;</a:t>
            </a:r>
            <a:r>
              <a:rPr lang="en-US" sz="1600" dirty="0" err="1">
                <a:solidFill>
                  <a:srgbClr val="000000"/>
                </a:solidFill>
                <a:latin typeface="+mj-lt"/>
              </a:rPr>
              <a:t>nc:VehicleID</a:t>
            </a:r>
            <a:r>
              <a:rPr lang="en-US" sz="1600" dirty="0">
                <a:solidFill>
                  <a:srgbClr val="000000"/>
                </a:solidFill>
                <a:latin typeface="+mj-lt"/>
              </a:rPr>
              <a:t>&gt;WFM30EFC2981&lt;/</a:t>
            </a:r>
            <a:r>
              <a:rPr lang="en-US" sz="1600" dirty="0" err="1">
                <a:solidFill>
                  <a:srgbClr val="000000"/>
                </a:solidFill>
                <a:latin typeface="+mj-lt"/>
              </a:rPr>
              <a:t>nc:VehicleID</a:t>
            </a:r>
            <a:r>
              <a:rPr lang="en-US" sz="1600" dirty="0">
                <a:solidFill>
                  <a:srgbClr val="000000"/>
                </a:solidFill>
                <a:latin typeface="+mj-lt"/>
              </a:rPr>
              <a:t>&gt;</a:t>
            </a:r>
          </a:p>
          <a:p>
            <a:pPr marL="169863">
              <a:defRPr/>
            </a:pPr>
            <a:r>
              <a:rPr lang="en-US" sz="1600" dirty="0">
                <a:solidFill>
                  <a:srgbClr val="000000"/>
                </a:solidFill>
                <a:latin typeface="+mj-lt"/>
              </a:rPr>
              <a:t>&lt;j:VehicleMakeCode&gt;FORD&lt;/j:VehicleMakeCode</a:t>
            </a:r>
            <a:r>
              <a:rPr lang="en-US" sz="1600" dirty="0" smtClean="0">
                <a:solidFill>
                  <a:srgbClr val="000000"/>
                </a:solidFill>
                <a:latin typeface="+mj-lt"/>
              </a:rPr>
              <a:t>&gt;    </a:t>
            </a:r>
            <a:r>
              <a:rPr lang="en-US" sz="1600" dirty="0">
                <a:solidFill>
                  <a:srgbClr val="000000"/>
                </a:solidFill>
                <a:latin typeface="+mj-lt"/>
              </a:rPr>
              <a:t>&lt;j:VehicleModelCode&gt;ECP&lt;/j:VehicleModelCode&gt;    &lt;</a:t>
            </a:r>
            <a:r>
              <a:rPr lang="en-US" sz="1600" dirty="0" smtClean="0">
                <a:solidFill>
                  <a:srgbClr val="000000"/>
                </a:solidFill>
                <a:latin typeface="+mj-lt"/>
              </a:rPr>
              <a:t>local-</a:t>
            </a:r>
            <a:r>
              <a:rPr lang="en-US" sz="1600" dirty="0" err="1" smtClean="0">
                <a:solidFill>
                  <a:srgbClr val="000000"/>
                </a:solidFill>
                <a:latin typeface="+mj-lt"/>
              </a:rPr>
              <a:t>ns:HybridVehicleBatteryType</a:t>
            </a:r>
            <a:r>
              <a:rPr lang="en-US" sz="1600" dirty="0" smtClean="0">
                <a:solidFill>
                  <a:srgbClr val="000000"/>
                </a:solidFill>
                <a:latin typeface="+mj-lt"/>
              </a:rPr>
              <a:t>&gt;</a:t>
            </a:r>
          </a:p>
          <a:p>
            <a:pPr marL="169863" indent="457200">
              <a:defRPr/>
            </a:pPr>
            <a:r>
              <a:rPr lang="en-US" sz="1600" dirty="0" err="1" smtClean="0">
                <a:solidFill>
                  <a:srgbClr val="000000"/>
                </a:solidFill>
                <a:latin typeface="+mj-lt"/>
              </a:rPr>
              <a:t>Dylithium</a:t>
            </a:r>
            <a:r>
              <a:rPr lang="en-US" sz="1600" dirty="0" smtClean="0">
                <a:solidFill>
                  <a:srgbClr val="000000"/>
                </a:solidFill>
                <a:latin typeface="+mj-lt"/>
              </a:rPr>
              <a:t> </a:t>
            </a:r>
            <a:r>
              <a:rPr lang="en-US" sz="1600" dirty="0">
                <a:solidFill>
                  <a:srgbClr val="000000"/>
                </a:solidFill>
                <a:latin typeface="+mj-lt"/>
              </a:rPr>
              <a:t>Crystal</a:t>
            </a:r>
          </a:p>
          <a:p>
            <a:pPr>
              <a:defRPr/>
            </a:pPr>
            <a:r>
              <a:rPr lang="en-US" sz="1600" dirty="0">
                <a:solidFill>
                  <a:srgbClr val="000000"/>
                </a:solidFill>
                <a:latin typeface="+mj-lt"/>
              </a:rPr>
              <a:t>    &lt;/</a:t>
            </a:r>
            <a:r>
              <a:rPr lang="en-US" sz="1600" dirty="0" err="1">
                <a:solidFill>
                  <a:srgbClr val="000000"/>
                </a:solidFill>
                <a:latin typeface="+mj-lt"/>
              </a:rPr>
              <a:t>local-ns:HybridVehicleBatteryType</a:t>
            </a:r>
            <a:r>
              <a:rPr lang="en-US" sz="1600" dirty="0">
                <a:solidFill>
                  <a:srgbClr val="000000"/>
                </a:solidFill>
                <a:latin typeface="+mj-lt"/>
              </a:rPr>
              <a:t>&gt;</a:t>
            </a:r>
          </a:p>
          <a:p>
            <a:pPr>
              <a:defRPr/>
            </a:pPr>
            <a:r>
              <a:rPr lang="en-US" sz="1600" dirty="0">
                <a:solidFill>
                  <a:srgbClr val="000000"/>
                </a:solidFill>
                <a:latin typeface="+mj-lt"/>
              </a:rPr>
              <a:t>&lt;/local-</a:t>
            </a:r>
            <a:r>
              <a:rPr lang="en-US" sz="1600" dirty="0" err="1">
                <a:solidFill>
                  <a:srgbClr val="000000"/>
                </a:solidFill>
                <a:latin typeface="+mj-lt"/>
              </a:rPr>
              <a:t>ns:Vehicle</a:t>
            </a:r>
            <a:r>
              <a:rPr lang="en-US" sz="1600" dirty="0">
                <a:solidFill>
                  <a:srgbClr val="000000"/>
                </a:solidFill>
                <a:latin typeface="+mj-lt"/>
              </a:rPr>
              <a:t>&gt;</a:t>
            </a:r>
          </a:p>
        </p:txBody>
      </p:sp>
      <p:grpSp>
        <p:nvGrpSpPr>
          <p:cNvPr id="52" name="Group 48"/>
          <p:cNvGrpSpPr>
            <a:grpSpLocks/>
          </p:cNvGrpSpPr>
          <p:nvPr/>
        </p:nvGrpSpPr>
        <p:grpSpPr bwMode="auto">
          <a:xfrm>
            <a:off x="2819400" y="1423988"/>
            <a:ext cx="3581400" cy="3105627"/>
            <a:chOff x="3505200" y="1599730"/>
            <a:chExt cx="3581400" cy="3107573"/>
          </a:xfrm>
        </p:grpSpPr>
        <p:sp>
          <p:nvSpPr>
            <p:cNvPr id="53" name="Rectangle 52"/>
            <p:cNvSpPr/>
            <p:nvPr/>
          </p:nvSpPr>
          <p:spPr>
            <a:xfrm>
              <a:off x="3505200" y="1599730"/>
              <a:ext cx="1828800" cy="22874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4" name="Straight Connector 53"/>
            <p:cNvCxnSpPr/>
            <p:nvPr/>
          </p:nvCxnSpPr>
          <p:spPr>
            <a:xfrm>
              <a:off x="4591050" y="1847535"/>
              <a:ext cx="0" cy="2044394"/>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5" name="TextBox 34"/>
            <p:cNvSpPr txBox="1">
              <a:spLocks noChangeArrowheads="1"/>
            </p:cNvSpPr>
            <p:nvPr/>
          </p:nvSpPr>
          <p:spPr bwMode="auto">
            <a:xfrm>
              <a:off x="3692692" y="3968176"/>
              <a:ext cx="3393908" cy="739127"/>
            </a:xfrm>
            <a:prstGeom prst="rect">
              <a:avLst/>
            </a:prstGeom>
            <a:noFill/>
            <a:ln w="9525">
              <a:noFill/>
              <a:miter lim="800000"/>
              <a:headEnd/>
              <a:tailEnd/>
            </a:ln>
          </p:spPr>
          <p:txBody>
            <a:bodyPr wrap="square">
              <a:spAutoFit/>
            </a:bodyPr>
            <a:lstStyle/>
            <a:p>
              <a:r>
                <a:rPr lang="en-US" sz="1400" b="1" dirty="0">
                  <a:solidFill>
                    <a:srgbClr val="002060"/>
                  </a:solidFill>
                </a:rPr>
                <a:t>Substitution Group attribute explicitly allows extended </a:t>
              </a:r>
              <a:r>
                <a:rPr lang="en-US" sz="1400" b="1" dirty="0" err="1">
                  <a:solidFill>
                    <a:srgbClr val="002060"/>
                  </a:solidFill>
                </a:rPr>
                <a:t>HybridVehicleType</a:t>
              </a:r>
              <a:r>
                <a:rPr lang="en-US" sz="1400" b="1" dirty="0">
                  <a:solidFill>
                    <a:srgbClr val="002060"/>
                  </a:solidFill>
                </a:rPr>
                <a:t> to be used instead of the parent </a:t>
              </a: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ppt_x"/>
                                          </p:val>
                                        </p:tav>
                                        <p:tav tm="100000">
                                          <p:val>
                                            <p:strVal val="#ppt_x"/>
                                          </p:val>
                                        </p:tav>
                                      </p:tavLst>
                                    </p:anim>
                                    <p:anim calcmode="lin" valueType="num">
                                      <p:cBhvr additive="base">
                                        <p:cTn id="8"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60" name="Text Placeholder 4"/>
          <p:cNvSpPr>
            <a:spLocks noGrp="1"/>
          </p:cNvSpPr>
          <p:nvPr>
            <p:ph idx="1"/>
          </p:nvPr>
        </p:nvSpPr>
        <p:spPr/>
        <p:txBody>
          <a:bodyPr/>
          <a:lstStyle/>
          <a:p>
            <a:pPr marL="0" indent="0">
              <a:buNone/>
            </a:pPr>
            <a:r>
              <a:rPr lang="en-US" dirty="0" smtClean="0">
                <a:solidFill>
                  <a:srgbClr val="686868"/>
                </a:solidFill>
              </a:rPr>
              <a:t>Substitution groups can be used to provide flexibility in the structure of a schema through substitutable elements</a:t>
            </a:r>
          </a:p>
        </p:txBody>
      </p:sp>
      <p:sp>
        <p:nvSpPr>
          <p:cNvPr id="74754" name="SHP_216"/>
          <p:cNvSpPr>
            <a:spLocks noGrp="1" noChangeArrowheads="1"/>
          </p:cNvSpPr>
          <p:nvPr>
            <p:ph type="title"/>
          </p:nvPr>
        </p:nvSpPr>
        <p:spPr/>
        <p:txBody>
          <a:bodyPr>
            <a:normAutofit fontScale="90000"/>
          </a:bodyPr>
          <a:lstStyle/>
          <a:p>
            <a:r>
              <a:rPr lang="en-US" dirty="0" smtClean="0"/>
              <a:t>Exercise 301-3:  </a:t>
            </a:r>
            <a:br>
              <a:rPr lang="en-US" dirty="0" smtClean="0"/>
            </a:br>
            <a:r>
              <a:rPr lang="en-US" dirty="0" smtClean="0"/>
              <a:t>Using Substitution Groups</a:t>
            </a:r>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Based on information in the exercise, substitution groups will be created</a:t>
              </a: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Create substitution groups for the specified information exchange</a:t>
              </a: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 name="Rectangle 4"/>
          <p:cNvSpPr/>
          <p:nvPr/>
        </p:nvSpPr>
        <p:spPr bwMode="auto">
          <a:xfrm>
            <a:off x="381000" y="1371600"/>
            <a:ext cx="8534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PersonType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lvl="1">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 base</a:t>
            </a:r>
            <a:r>
              <a:rPr lang="en-US" sz="1600" dirty="0" smtClean="0">
                <a:solidFill>
                  <a:srgbClr val="000000"/>
                </a:solidFill>
                <a:highlight>
                  <a:srgbClr val="FFFFFF"/>
                </a:highlight>
                <a:latin typeface="+mj-lt"/>
              </a:rPr>
              <a:t>="</a:t>
            </a:r>
            <a:r>
              <a:rPr lang="en-US" sz="1600" dirty="0" err="1" smtClean="0">
                <a:solidFill>
                  <a:srgbClr val="000000"/>
                </a:solidFill>
                <a:latin typeface="+mj-lt"/>
              </a:rPr>
              <a:t>structures:ObjectType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&lt;xsd:element ref</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nc:PersonSex</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marL="688975"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&lt;/xsd:extension&gt;</a:t>
            </a:r>
          </a:p>
          <a:p>
            <a:pPr marL="688975" lvl="2" indent="-463550">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&lt;/xsd:complexContent&gt;</a:t>
            </a: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&lt;/xsd:complexType&gt;</a:t>
            </a:r>
          </a:p>
          <a:p>
            <a:pPr marL="688975" lvl="2" indent="-688975">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PersonSex</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abstract</a:t>
            </a:r>
            <a:r>
              <a:rPr lang="en-US" sz="1600" dirty="0" smtClean="0">
                <a:solidFill>
                  <a:srgbClr val="000000"/>
                </a:solidFill>
                <a:highlight>
                  <a:srgbClr val="FFFFFF"/>
                </a:highlight>
                <a:latin typeface="+mj-lt"/>
              </a:rPr>
              <a:t>="true"/&gt;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xsd:element</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substitutionGroup</a:t>
            </a:r>
            <a:r>
              <a:rPr lang="en-US" sz="1600" dirty="0">
                <a:solidFill>
                  <a:srgbClr val="000000"/>
                </a:solidFill>
                <a:highlight>
                  <a:srgbClr val="FFFFFF"/>
                </a:highlight>
                <a:latin typeface="+mj-lt"/>
              </a:rPr>
              <a:t>="</a:t>
            </a:r>
            <a:r>
              <a:rPr lang="en-US" sz="1600" dirty="0" err="1">
                <a:solidFill>
                  <a:srgbClr val="000000"/>
                </a:solidFill>
                <a:highlight>
                  <a:srgbClr val="FFFFFF"/>
                </a:highlight>
                <a:latin typeface="+mj-lt"/>
              </a:rPr>
              <a:t>nc:PersonSex</a:t>
            </a:r>
            <a:r>
              <a:rPr lang="en-US" sz="1600" dirty="0">
                <a:solidFill>
                  <a:srgbClr val="000000"/>
                </a:solidFill>
                <a:highlight>
                  <a:srgbClr val="FFFFFF"/>
                </a:highlight>
                <a:latin typeface="+mj-lt"/>
              </a:rPr>
              <a:t>" name="</a:t>
            </a:r>
            <a:r>
              <a:rPr lang="en-US" sz="1600" dirty="0" err="1">
                <a:solidFill>
                  <a:srgbClr val="000000"/>
                </a:solidFill>
                <a:highlight>
                  <a:srgbClr val="FFFFFF"/>
                </a:highlight>
                <a:latin typeface="+mj-lt"/>
              </a:rPr>
              <a:t>PersonSexText</a:t>
            </a:r>
            <a:r>
              <a:rPr lang="en-US" sz="1600" dirty="0">
                <a:solidFill>
                  <a:srgbClr val="000000"/>
                </a:solidFill>
                <a:highlight>
                  <a:srgbClr val="FFFFFF"/>
                </a:highlight>
                <a:latin typeface="+mj-lt"/>
              </a:rPr>
              <a:t>" type="</a:t>
            </a:r>
            <a:r>
              <a:rPr lang="en-US" sz="1600" dirty="0" err="1">
                <a:solidFill>
                  <a:srgbClr val="000000"/>
                </a:solidFill>
                <a:highlight>
                  <a:srgbClr val="FFFFFF"/>
                </a:highlight>
                <a:latin typeface="+mj-lt"/>
              </a:rPr>
              <a:t>nc:TextType</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nillable</a:t>
            </a:r>
            <a:r>
              <a:rPr lang="en-US" sz="1600" dirty="0">
                <a:solidFill>
                  <a:srgbClr val="000000"/>
                </a:solidFill>
                <a:highlight>
                  <a:srgbClr val="FFFFFF"/>
                </a:highlight>
                <a:latin typeface="+mj-lt"/>
              </a:rPr>
              <a:t>=”true”/&gt;</a:t>
            </a:r>
          </a:p>
        </p:txBody>
      </p:sp>
      <p:grpSp>
        <p:nvGrpSpPr>
          <p:cNvPr id="3" name="Group 33"/>
          <p:cNvGrpSpPr>
            <a:grpSpLocks/>
          </p:cNvGrpSpPr>
          <p:nvPr/>
        </p:nvGrpSpPr>
        <p:grpSpPr bwMode="auto">
          <a:xfrm>
            <a:off x="457200" y="2185736"/>
            <a:ext cx="8001449" cy="1920042"/>
            <a:chOff x="457200" y="2185736"/>
            <a:chExt cx="8001000" cy="1920042"/>
          </a:xfrm>
        </p:grpSpPr>
        <p:sp>
          <p:nvSpPr>
            <p:cNvPr id="13" name="Rectangle 12"/>
            <p:cNvSpPr/>
            <p:nvPr/>
          </p:nvSpPr>
          <p:spPr>
            <a:xfrm>
              <a:off x="1828723" y="2353178"/>
              <a:ext cx="4343156"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5783" name="TextBox 13"/>
            <p:cNvSpPr txBox="1">
              <a:spLocks noChangeArrowheads="1"/>
            </p:cNvSpPr>
            <p:nvPr/>
          </p:nvSpPr>
          <p:spPr bwMode="auto">
            <a:xfrm>
              <a:off x="6705600" y="2185736"/>
              <a:ext cx="1752600" cy="738664"/>
            </a:xfrm>
            <a:prstGeom prst="rect">
              <a:avLst/>
            </a:prstGeom>
            <a:noFill/>
            <a:ln w="9525">
              <a:noFill/>
              <a:miter lim="800000"/>
              <a:headEnd/>
              <a:tailEnd/>
            </a:ln>
          </p:spPr>
          <p:txBody>
            <a:bodyPr>
              <a:spAutoFit/>
            </a:bodyPr>
            <a:lstStyle/>
            <a:p>
              <a:r>
                <a:rPr lang="en-US" sz="1400" b="1" dirty="0">
                  <a:solidFill>
                    <a:srgbClr val="002060"/>
                  </a:solidFill>
                </a:rPr>
                <a:t>Abstract head element that must be substituted for</a:t>
              </a:r>
            </a:p>
          </p:txBody>
        </p:sp>
        <p:cxnSp>
          <p:nvCxnSpPr>
            <p:cNvPr id="15" name="Straight Connector 14"/>
            <p:cNvCxnSpPr>
              <a:stCxn id="13" idx="3"/>
              <a:endCxn id="75783" idx="1"/>
            </p:cNvCxnSpPr>
            <p:nvPr/>
          </p:nvCxnSpPr>
          <p:spPr>
            <a:xfrm>
              <a:off x="6171879" y="2505578"/>
              <a:ext cx="533721" cy="4949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457200" y="3800978"/>
              <a:ext cx="5105114"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0" name="Straight Connector 19"/>
            <p:cNvCxnSpPr>
              <a:stCxn id="19" idx="3"/>
              <a:endCxn id="75783" idx="1"/>
            </p:cNvCxnSpPr>
            <p:nvPr/>
          </p:nvCxnSpPr>
          <p:spPr>
            <a:xfrm flipV="1">
              <a:off x="5562314" y="2555068"/>
              <a:ext cx="1143286" cy="139831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75781" name="TextBox 9"/>
          <p:cNvSpPr txBox="1">
            <a:spLocks noChangeArrowheads="1"/>
          </p:cNvSpPr>
          <p:nvPr/>
        </p:nvSpPr>
        <p:spPr bwMode="auto">
          <a:xfrm>
            <a:off x="3338513" y="849313"/>
            <a:ext cx="2466975" cy="369887"/>
          </a:xfrm>
          <a:prstGeom prst="rect">
            <a:avLst/>
          </a:prstGeom>
          <a:noFill/>
          <a:ln w="9525">
            <a:noFill/>
            <a:miter lim="800000"/>
            <a:headEnd/>
            <a:tailEnd/>
          </a:ln>
        </p:spPr>
        <p:txBody>
          <a:bodyPr>
            <a:spAutoFit/>
          </a:bodyPr>
          <a:lstStyle/>
          <a:p>
            <a:r>
              <a:rPr lang="en-US" b="1"/>
              <a:t>Explicit Substitution</a:t>
            </a:r>
          </a:p>
        </p:txBody>
      </p:sp>
      <p:grpSp>
        <p:nvGrpSpPr>
          <p:cNvPr id="18" name="Group 17"/>
          <p:cNvGrpSpPr/>
          <p:nvPr/>
        </p:nvGrpSpPr>
        <p:grpSpPr>
          <a:xfrm>
            <a:off x="7407343" y="730894"/>
            <a:ext cx="1235427" cy="143483"/>
            <a:chOff x="7407343" y="730894"/>
            <a:chExt cx="1235427" cy="143483"/>
          </a:xfrm>
        </p:grpSpPr>
        <p:cxnSp>
          <p:nvCxnSpPr>
            <p:cNvPr id="21" name="Straight Connector 20"/>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4" name="Oval 2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2" name="SHP_216"/>
          <p:cNvSpPr>
            <a:spLocks noGrp="1" noChangeArrowheads="1"/>
          </p:cNvSpPr>
          <p:nvPr>
            <p:ph type="title"/>
          </p:nvPr>
        </p:nvSpPr>
        <p:spPr/>
        <p:txBody>
          <a:bodyPr>
            <a:normAutofit fontScale="90000"/>
          </a:bodyPr>
          <a:lstStyle/>
          <a:p>
            <a:r>
              <a:rPr lang="en-US" dirty="0" smtClean="0"/>
              <a:t>Solution 301-3:  </a:t>
            </a:r>
            <a:br>
              <a:rPr lang="en-US" dirty="0" smtClean="0"/>
            </a:br>
            <a:r>
              <a:rPr lang="en-US" dirty="0" smtClean="0"/>
              <a:t>Using Substitution Groups</a:t>
            </a:r>
          </a:p>
        </p:txBody>
      </p:sp>
      <p:sp>
        <p:nvSpPr>
          <p:cNvPr id="4" name="Slide Number Placeholder 3"/>
          <p:cNvSpPr>
            <a:spLocks noGrp="1"/>
          </p:cNvSpPr>
          <p:nvPr>
            <p:ph type="sldNum" sz="quarter" idx="4"/>
          </p:nvPr>
        </p:nvSpPr>
        <p:spPr/>
        <p:txBody>
          <a:bodyPr/>
          <a:lstStyle/>
          <a:p>
            <a:fld id="{6E6030FC-FB78-5E4D-92EA-5D9433591EA9}" type="slidenum">
              <a:rPr lang="en-US" smtClean="0"/>
              <a:pPr/>
              <a:t>89</a:t>
            </a:fld>
            <a:endParaRPr lang="en-US" dirty="0"/>
          </a:p>
        </p:txBody>
      </p:sp>
    </p:spTree>
    <p:extLst>
      <p:ext uri="{BB962C8B-B14F-4D97-AF65-F5344CB8AC3E}">
        <p14:creationId xmlns:p14="http://schemas.microsoft.com/office/powerpoint/2010/main" val="4268033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ounded Rectangle 20"/>
          <p:cNvSpPr/>
          <p:nvPr/>
        </p:nvSpPr>
        <p:spPr bwMode="auto">
          <a:xfrm>
            <a:off x="4712654" y="2946116"/>
            <a:ext cx="3374148" cy="1332044"/>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200" b="1" spc="-50" dirty="0">
                <a:solidFill>
                  <a:srgbClr val="304776"/>
                </a:solidFill>
                <a:latin typeface="+mj-lt"/>
                <a:cs typeface="Arial"/>
              </a:rPr>
              <a:t>Model Package Description (MPD) Specification</a:t>
            </a:r>
          </a:p>
        </p:txBody>
      </p:sp>
      <p:sp>
        <p:nvSpPr>
          <p:cNvPr id="24" name="Rounded Rectangle 23"/>
          <p:cNvSpPr/>
          <p:nvPr/>
        </p:nvSpPr>
        <p:spPr bwMode="auto">
          <a:xfrm>
            <a:off x="988060" y="2946116"/>
            <a:ext cx="3374149" cy="1332043"/>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200" b="1" spc="-50" dirty="0">
                <a:solidFill>
                  <a:srgbClr val="304776"/>
                </a:solidFill>
                <a:latin typeface="+mj-lt"/>
                <a:cs typeface="Arial"/>
              </a:rPr>
              <a:t>NIEM Naming and </a:t>
            </a:r>
          </a:p>
          <a:p>
            <a:pPr algn="ctr">
              <a:lnSpc>
                <a:spcPct val="90000"/>
              </a:lnSpc>
              <a:defRPr/>
            </a:pPr>
            <a:r>
              <a:rPr lang="en-US" sz="2200" b="1" spc="-50" dirty="0">
                <a:solidFill>
                  <a:srgbClr val="304776"/>
                </a:solidFill>
                <a:latin typeface="+mj-lt"/>
                <a:cs typeface="Arial"/>
              </a:rPr>
              <a:t>Design Rules (NDR)</a:t>
            </a:r>
          </a:p>
        </p:txBody>
      </p:sp>
      <p:sp>
        <p:nvSpPr>
          <p:cNvPr id="16386" name="Content Placeholder 1"/>
          <p:cNvSpPr>
            <a:spLocks noGrp="1"/>
          </p:cNvSpPr>
          <p:nvPr>
            <p:ph idx="1"/>
          </p:nvPr>
        </p:nvSpPr>
        <p:spPr>
          <a:xfrm>
            <a:off x="324069" y="1122947"/>
            <a:ext cx="8362731" cy="1658353"/>
          </a:xfrm>
        </p:spPr>
        <p:txBody>
          <a:bodyPr/>
          <a:lstStyle/>
          <a:p>
            <a:pPr marL="0" indent="0">
              <a:buNone/>
            </a:pPr>
            <a:r>
              <a:rPr lang="en-US" sz="1800" dirty="0" smtClean="0"/>
              <a:t>NIEM conformance applies to XML Instances, IEPD schemas as well as to the IEPD itself.</a:t>
            </a:r>
          </a:p>
          <a:p>
            <a:pPr marL="0" indent="0">
              <a:buNone/>
            </a:pPr>
            <a:endParaRPr lang="en-US" sz="1800" dirty="0" smtClean="0"/>
          </a:p>
          <a:p>
            <a:pPr marL="0" indent="0">
              <a:buNone/>
            </a:pPr>
            <a:r>
              <a:rPr lang="en-US" sz="1800" dirty="0" smtClean="0"/>
              <a:t>NIEM conformance is defined by two technical specifications:</a:t>
            </a:r>
          </a:p>
        </p:txBody>
      </p:sp>
      <p:sp>
        <p:nvSpPr>
          <p:cNvPr id="16387" name="Title 2"/>
          <p:cNvSpPr>
            <a:spLocks noGrp="1"/>
          </p:cNvSpPr>
          <p:nvPr>
            <p:ph type="title"/>
          </p:nvPr>
        </p:nvSpPr>
        <p:spPr/>
        <p:txBody>
          <a:bodyPr>
            <a:normAutofit/>
          </a:bodyPr>
          <a:lstStyle/>
          <a:p>
            <a:r>
              <a:rPr lang="en-US" smtClean="0"/>
              <a:t>NIEM Conformant IEPDs</a:t>
            </a:r>
          </a:p>
        </p:txBody>
      </p:sp>
      <p:sp>
        <p:nvSpPr>
          <p:cNvPr id="36" name="Rounded Rectangle 35"/>
          <p:cNvSpPr/>
          <p:nvPr/>
        </p:nvSpPr>
        <p:spPr>
          <a:xfrm>
            <a:off x="2248478" y="4545244"/>
            <a:ext cx="4602162" cy="304800"/>
          </a:xfrm>
          <a:prstGeom prst="roundRect">
            <a:avLst/>
          </a:prstGeom>
          <a:noFill/>
          <a:ln>
            <a:noFill/>
          </a:ln>
          <a:effectLst/>
        </p:spPr>
        <p:style>
          <a:lnRef idx="1">
            <a:schemeClr val="dk1"/>
          </a:lnRef>
          <a:fillRef idx="2">
            <a:schemeClr val="dk1"/>
          </a:fillRef>
          <a:effectRef idx="1">
            <a:schemeClr val="dk1"/>
          </a:effectRef>
          <a:fontRef idx="minor">
            <a:schemeClr val="dk1"/>
          </a:fontRef>
        </p:style>
        <p:txBody>
          <a:bodyPr anchor="ctr"/>
          <a:lstStyle/>
          <a:p>
            <a:pPr algn="ctr" fontAlgn="auto">
              <a:lnSpc>
                <a:spcPct val="106000"/>
              </a:lnSpc>
              <a:spcBef>
                <a:spcPts val="0"/>
              </a:spcBef>
              <a:spcAft>
                <a:spcPts val="0"/>
              </a:spcAft>
              <a:buFont typeface="Wingdings 2" pitchFamily="18" charset="2"/>
              <a:buNone/>
              <a:defRPr/>
            </a:pPr>
            <a:r>
              <a:rPr lang="en-US" sz="1400" b="1" dirty="0">
                <a:solidFill>
                  <a:srgbClr val="666869"/>
                </a:solidFill>
                <a:latin typeface="+mj-lt"/>
                <a:cs typeface="Arial"/>
              </a:rPr>
              <a:t>Documents available at </a:t>
            </a:r>
            <a:r>
              <a:rPr lang="en-US" sz="1400" b="1" dirty="0" smtClean="0">
                <a:solidFill>
                  <a:schemeClr val="accent1"/>
                </a:solidFill>
                <a:latin typeface="+mj-lt"/>
                <a:cs typeface="Arial"/>
              </a:rPr>
              <a:t>www.niem.gov/reference </a:t>
            </a:r>
            <a:endParaRPr lang="en-US" sz="1400" b="1" dirty="0">
              <a:solidFill>
                <a:schemeClr val="accent1"/>
              </a:solidFill>
              <a:latin typeface="+mj-lt"/>
              <a:cs typeface="Arial"/>
            </a:endParaRPr>
          </a:p>
        </p:txBody>
      </p:sp>
      <p:grpSp>
        <p:nvGrpSpPr>
          <p:cNvPr id="31" name="Group 30"/>
          <p:cNvGrpSpPr/>
          <p:nvPr/>
        </p:nvGrpSpPr>
        <p:grpSpPr>
          <a:xfrm>
            <a:off x="7407343" y="730894"/>
            <a:ext cx="1235427" cy="143483"/>
            <a:chOff x="7407343" y="730894"/>
            <a:chExt cx="1235427" cy="143483"/>
          </a:xfrm>
        </p:grpSpPr>
        <p:cxnSp>
          <p:nvCxnSpPr>
            <p:cNvPr id="38" name="Straight Connector 37"/>
            <p:cNvCxnSpPr>
              <a:endCxn id="4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Oval 4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Oval 4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351392" y="914400"/>
            <a:ext cx="1553608" cy="457200"/>
          </a:xfrm>
          <a:prstGeom prst="rect">
            <a:avLst/>
          </a:prstGeom>
          <a:gradFill flip="none" rotWithShape="1">
            <a:gsLst>
              <a:gs pos="0">
                <a:schemeClr val="tx2">
                  <a:lumMod val="75000"/>
                </a:schemeClr>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bwMode="auto">
          <a:xfrm>
            <a:off x="381000" y="1371600"/>
            <a:ext cx="8534400" cy="4724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xsd:complexType</a:t>
            </a:r>
            <a:r>
              <a:rPr lang="en-US" sz="1600" dirty="0">
                <a:solidFill>
                  <a:srgbClr val="000000"/>
                </a:solidFill>
                <a:highlight>
                  <a:srgbClr val="FFFFFF"/>
                </a:highlight>
              </a:rPr>
              <a:t> name="</a:t>
            </a:r>
            <a:r>
              <a:rPr lang="en-US" sz="1600" dirty="0" err="1">
                <a:solidFill>
                  <a:srgbClr val="000000"/>
                </a:solidFill>
                <a:highlight>
                  <a:srgbClr val="FFFFFF"/>
                </a:highlight>
              </a:rPr>
              <a:t>PersonType</a:t>
            </a:r>
            <a:r>
              <a:rPr lang="en-US" sz="16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xsd:complexContent</a:t>
            </a:r>
            <a:r>
              <a:rPr lang="en-US" sz="1600" dirty="0">
                <a:solidFill>
                  <a:srgbClr val="000000"/>
                </a:solidFill>
                <a:highlight>
                  <a:srgbClr val="FFFFFF"/>
                </a:highlight>
              </a:rPr>
              <a:t>&gt;</a:t>
            </a:r>
          </a:p>
          <a:p>
            <a:pPr lvl="1">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xsd:extension</a:t>
            </a:r>
            <a:r>
              <a:rPr lang="en-US" sz="1600" dirty="0">
                <a:solidFill>
                  <a:srgbClr val="000000"/>
                </a:solidFill>
                <a:highlight>
                  <a:srgbClr val="FFFFFF"/>
                </a:highlight>
              </a:rPr>
              <a:t> base="</a:t>
            </a:r>
            <a:r>
              <a:rPr lang="en-US" sz="1600" dirty="0" err="1">
                <a:solidFill>
                  <a:srgbClr val="000000"/>
                </a:solidFill>
              </a:rPr>
              <a:t>structures:ObjectType</a:t>
            </a:r>
            <a:r>
              <a:rPr lang="en-US" sz="1600" dirty="0">
                <a:solidFill>
                  <a:srgbClr val="000000"/>
                </a:solidFill>
                <a:highlight>
                  <a:srgbClr val="FFFFFF"/>
                </a:highlight>
              </a:rPr>
              <a:t>"&gt;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xsd:sequence</a:t>
            </a:r>
            <a:r>
              <a:rPr lang="en-US" sz="1600" dirty="0">
                <a:solidFill>
                  <a:srgbClr val="000000"/>
                </a:solidFill>
                <a:highlight>
                  <a:srgbClr val="FFFFFF"/>
                </a:highlight>
              </a:rPr>
              <a:t>&gt;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xsd:element</a:t>
            </a:r>
            <a:r>
              <a:rPr lang="en-US" sz="1600" dirty="0">
                <a:solidFill>
                  <a:srgbClr val="000000"/>
                </a:solidFill>
                <a:highlight>
                  <a:srgbClr val="FFFFFF"/>
                </a:highlight>
              </a:rPr>
              <a:t> ref="</a:t>
            </a:r>
            <a:r>
              <a:rPr lang="en-US" sz="1600" dirty="0" err="1">
                <a:solidFill>
                  <a:srgbClr val="000000"/>
                </a:solidFill>
                <a:highlight>
                  <a:srgbClr val="FFFFFF"/>
                </a:highlight>
              </a:rPr>
              <a:t>nc:PersonSex</a:t>
            </a:r>
            <a:r>
              <a:rPr lang="en-US" sz="1600" dirty="0">
                <a:solidFill>
                  <a:srgbClr val="000000"/>
                </a:solidFill>
                <a:highlight>
                  <a:srgbClr val="FFFFFF"/>
                </a:highlight>
              </a:rPr>
              <a:t>"/&gt;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xsd:sequence</a:t>
            </a:r>
            <a:r>
              <a:rPr lang="en-US" sz="1600" dirty="0">
                <a:solidFill>
                  <a:srgbClr val="000000"/>
                </a:solidFill>
                <a:highlight>
                  <a:srgbClr val="FFFFFF"/>
                </a:highlight>
              </a:rPr>
              <a:t>&gt;</a:t>
            </a:r>
          </a:p>
          <a:p>
            <a:pPr marL="688975"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xsd:extension</a:t>
            </a:r>
            <a:r>
              <a:rPr lang="en-US" sz="1600" dirty="0">
                <a:solidFill>
                  <a:srgbClr val="000000"/>
                </a:solidFill>
                <a:highlight>
                  <a:srgbClr val="FFFFFF"/>
                </a:highlight>
              </a:rPr>
              <a:t>&gt;</a:t>
            </a:r>
          </a:p>
          <a:p>
            <a:pPr marL="688975" lvl="2" indent="-463550">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xsd:complexContent</a:t>
            </a:r>
            <a:r>
              <a:rPr lang="en-US" sz="1600" dirty="0">
                <a:solidFill>
                  <a:srgbClr val="000000"/>
                </a:solidFill>
                <a:highlight>
                  <a:srgbClr val="FFFFFF"/>
                </a:highlight>
              </a:rPr>
              <a:t>&gt;</a:t>
            </a: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xsd:complexType</a:t>
            </a:r>
            <a:r>
              <a:rPr lang="en-US" sz="1600" dirty="0">
                <a:solidFill>
                  <a:srgbClr val="000000"/>
                </a:solidFill>
                <a:highlight>
                  <a:srgbClr val="FFFFFF"/>
                </a:highlight>
              </a:rPr>
              <a:t>&gt;</a:t>
            </a:r>
          </a:p>
          <a:p>
            <a:pPr marL="688975" lvl="2" indent="-688975">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a:t>
            </a:r>
            <a:r>
              <a:rPr lang="en-US" sz="1600" dirty="0" err="1">
                <a:solidFill>
                  <a:srgbClr val="000000"/>
                </a:solidFill>
                <a:highlight>
                  <a:srgbClr val="FFFFFF"/>
                </a:highlight>
              </a:rPr>
              <a:t>PersonSex</a:t>
            </a:r>
            <a:r>
              <a:rPr lang="en-US" sz="1600" dirty="0">
                <a:solidFill>
                  <a:srgbClr val="000000"/>
                </a:solidFill>
                <a:highlight>
                  <a:srgbClr val="FFFFFF"/>
                </a:highlight>
              </a:rPr>
              <a:t>" abstract="true"/&gt;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a:t>
            </a:r>
            <a:r>
              <a:rPr lang="en-US" sz="1600" dirty="0" err="1">
                <a:solidFill>
                  <a:srgbClr val="000000"/>
                </a:solidFill>
                <a:highlight>
                  <a:srgbClr val="FFFFFF"/>
                </a:highlight>
              </a:rPr>
              <a:t>PersonSexCode</a:t>
            </a:r>
            <a:r>
              <a:rPr lang="en-US" sz="1600" dirty="0">
                <a:solidFill>
                  <a:srgbClr val="000000"/>
                </a:solidFill>
                <a:highlight>
                  <a:srgbClr val="FFFFFF"/>
                </a:highlight>
              </a:rPr>
              <a:t>" </a:t>
            </a:r>
            <a:r>
              <a:rPr lang="en-US" sz="1600" dirty="0">
                <a:solidFill>
                  <a:srgbClr val="000000"/>
                </a:solidFill>
              </a:rPr>
              <a:t>type=</a:t>
            </a:r>
            <a:r>
              <a:rPr lang="en-US" sz="1600" dirty="0" err="1">
                <a:solidFill>
                  <a:srgbClr val="000000"/>
                </a:solidFill>
              </a:rPr>
              <a:t>ncic:SEXCodeType</a:t>
            </a:r>
            <a:r>
              <a:rPr lang="en-US" sz="1600" dirty="0">
                <a:solidFill>
                  <a:srgbClr val="000000"/>
                </a:solidFill>
                <a:highlight>
                  <a:srgbClr val="FFFFFF"/>
                </a:highlight>
              </a:rPr>
              <a:t>" </a:t>
            </a:r>
            <a:r>
              <a:rPr lang="en-US" sz="1600" dirty="0" err="1">
                <a:solidFill>
                  <a:srgbClr val="000000"/>
                </a:solidFill>
                <a:highlight>
                  <a:srgbClr val="FFFFFF"/>
                </a:highlight>
              </a:rPr>
              <a:t>substitutionGroup</a:t>
            </a:r>
            <a:r>
              <a:rPr lang="en-US" sz="1600" dirty="0">
                <a:solidFill>
                  <a:srgbClr val="000000"/>
                </a:solidFill>
                <a:highlight>
                  <a:srgbClr val="FFFFFF"/>
                </a:highlight>
              </a:rPr>
              <a:t>="</a:t>
            </a:r>
            <a:r>
              <a:rPr lang="en-US" sz="1600" dirty="0" err="1">
                <a:solidFill>
                  <a:srgbClr val="000000"/>
                </a:solidFill>
                <a:highlight>
                  <a:srgbClr val="FFFFFF"/>
                </a:highlight>
              </a:rPr>
              <a:t>nc:PersonSex</a:t>
            </a:r>
            <a:r>
              <a:rPr lang="en-US" sz="16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a:t>
            </a:r>
            <a:r>
              <a:rPr lang="en-US" sz="1600" dirty="0" err="1">
                <a:solidFill>
                  <a:srgbClr val="000000"/>
                </a:solidFill>
                <a:highlight>
                  <a:srgbClr val="FFFFFF"/>
                </a:highlight>
              </a:rPr>
              <a:t>PersonSexText</a:t>
            </a:r>
            <a:r>
              <a:rPr lang="en-US" sz="1600" dirty="0">
                <a:solidFill>
                  <a:srgbClr val="000000"/>
                </a:solidFill>
                <a:highlight>
                  <a:srgbClr val="FFFFFF"/>
                </a:highlight>
              </a:rPr>
              <a:t>" type="</a:t>
            </a:r>
            <a:r>
              <a:rPr lang="en-US" sz="1600" dirty="0" err="1">
                <a:solidFill>
                  <a:srgbClr val="000000"/>
                </a:solidFill>
                <a:highlight>
                  <a:srgbClr val="FFFFFF"/>
                </a:highlight>
              </a:rPr>
              <a:t>nc:TextType</a:t>
            </a:r>
            <a:r>
              <a:rPr lang="en-US" sz="1600" dirty="0">
                <a:solidFill>
                  <a:srgbClr val="000000"/>
                </a:solidFill>
                <a:highlight>
                  <a:srgbClr val="FFFFFF"/>
                </a:highlight>
              </a:rPr>
              <a:t>“ </a:t>
            </a:r>
            <a:r>
              <a:rPr lang="en-US" sz="1400" dirty="0" err="1">
                <a:solidFill>
                  <a:srgbClr val="000000"/>
                </a:solidFill>
                <a:highlight>
                  <a:srgbClr val="FFFFFF"/>
                </a:highlight>
              </a:rPr>
              <a:t>substitutionGroup</a:t>
            </a:r>
            <a:r>
              <a:rPr lang="en-US" sz="1400" dirty="0">
                <a:solidFill>
                  <a:srgbClr val="000000"/>
                </a:solidFill>
                <a:highlight>
                  <a:srgbClr val="FFFFFF"/>
                </a:highlight>
              </a:rPr>
              <a:t>="</a:t>
            </a:r>
            <a:r>
              <a:rPr lang="en-US" sz="1400" dirty="0" err="1">
                <a:solidFill>
                  <a:srgbClr val="000000"/>
                </a:solidFill>
                <a:highlight>
                  <a:srgbClr val="FFFFFF"/>
                </a:highlight>
              </a:rPr>
              <a:t>nc:PersonSex</a:t>
            </a:r>
            <a:r>
              <a:rPr lang="en-US" sz="14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name="Person" type="</a:t>
            </a:r>
            <a:r>
              <a:rPr lang="en-US" sz="1600" dirty="0" err="1">
                <a:solidFill>
                  <a:srgbClr val="000000"/>
                </a:solidFill>
                <a:highlight>
                  <a:srgbClr val="FFFFFF"/>
                </a:highlight>
              </a:rPr>
              <a:t>nc:PersonType</a:t>
            </a:r>
            <a:r>
              <a:rPr lang="en-US" sz="16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 </a:t>
            </a:r>
            <a:r>
              <a:rPr lang="en-US" sz="1600" dirty="0" err="1">
                <a:solidFill>
                  <a:srgbClr val="000000"/>
                </a:solidFill>
                <a:highlight>
                  <a:srgbClr val="FFFFFF"/>
                </a:highlight>
              </a:rPr>
              <a:t>ncic:SEXCodeType</a:t>
            </a:r>
            <a:r>
              <a:rPr lang="en-US" sz="1600" dirty="0">
                <a:solidFill>
                  <a:srgbClr val="000000"/>
                </a:solidFill>
                <a:highlight>
                  <a:srgbClr val="FFFFFF"/>
                </a:highlight>
              </a:rPr>
              <a:t> is defined elsewhere --&gt;</a:t>
            </a:r>
            <a:endParaRPr lang="en-US" sz="1600" dirty="0">
              <a:solidFill>
                <a:srgbClr val="000000"/>
              </a:solidFill>
            </a:endParaRPr>
          </a:p>
        </p:txBody>
      </p:sp>
      <p:sp>
        <p:nvSpPr>
          <p:cNvPr id="76805" name="TextBox 9"/>
          <p:cNvSpPr txBox="1">
            <a:spLocks noChangeArrowheads="1"/>
          </p:cNvSpPr>
          <p:nvPr/>
        </p:nvSpPr>
        <p:spPr bwMode="auto">
          <a:xfrm>
            <a:off x="3338513" y="849313"/>
            <a:ext cx="2466975" cy="369887"/>
          </a:xfrm>
          <a:prstGeom prst="rect">
            <a:avLst/>
          </a:prstGeom>
          <a:noFill/>
          <a:ln w="9525">
            <a:noFill/>
            <a:miter lim="800000"/>
            <a:headEnd/>
            <a:tailEnd/>
          </a:ln>
        </p:spPr>
        <p:txBody>
          <a:bodyPr>
            <a:spAutoFit/>
          </a:bodyPr>
          <a:lstStyle/>
          <a:p>
            <a:r>
              <a:rPr lang="en-US" b="1"/>
              <a:t>Explicit Substitution</a:t>
            </a:r>
          </a:p>
        </p:txBody>
      </p:sp>
      <p:sp>
        <p:nvSpPr>
          <p:cNvPr id="28" name="Rectangle 27"/>
          <p:cNvSpPr/>
          <p:nvPr/>
        </p:nvSpPr>
        <p:spPr>
          <a:xfrm>
            <a:off x="3018392" y="1447800"/>
            <a:ext cx="1553608" cy="457200"/>
          </a:xfrm>
          <a:prstGeom prst="rect">
            <a:avLst/>
          </a:prstGeom>
          <a:gradFill flip="none" rotWithShape="1">
            <a:gsLst>
              <a:gs pos="0">
                <a:schemeClr val="tx2">
                  <a:lumMod val="75000"/>
                </a:schemeClr>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 name="Rectangle 6"/>
          <p:cNvSpPr/>
          <p:nvPr/>
        </p:nvSpPr>
        <p:spPr bwMode="auto">
          <a:xfrm>
            <a:off x="3048000" y="1838409"/>
            <a:ext cx="5791200" cy="1453431"/>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nc:Person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nc:PersonSexText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Female</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nc:PersonSexText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nc:Person</a:t>
            </a:r>
            <a:r>
              <a:rPr lang="en-US" sz="1600" dirty="0">
                <a:solidFill>
                  <a:srgbClr val="000000"/>
                </a:solidFill>
                <a:highlight>
                  <a:srgbClr val="FFFFFF"/>
                </a:highlight>
                <a:latin typeface="+mj-lt"/>
              </a:rPr>
              <a:t>&gt;</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SHP_216"/>
          <p:cNvSpPr>
            <a:spLocks noGrp="1" noChangeArrowheads="1"/>
          </p:cNvSpPr>
          <p:nvPr>
            <p:ph type="title"/>
          </p:nvPr>
        </p:nvSpPr>
        <p:spPr/>
        <p:txBody>
          <a:bodyPr>
            <a:normAutofit fontScale="90000"/>
          </a:bodyPr>
          <a:lstStyle/>
          <a:p>
            <a:r>
              <a:rPr lang="en-US" dirty="0" smtClean="0"/>
              <a:t>Solution 301-3:  </a:t>
            </a:r>
            <a:br>
              <a:rPr lang="en-US" dirty="0" smtClean="0"/>
            </a:br>
            <a:r>
              <a:rPr lang="en-US" dirty="0" smtClean="0"/>
              <a:t>Using Substitution Groups</a:t>
            </a:r>
          </a:p>
        </p:txBody>
      </p:sp>
      <p:sp>
        <p:nvSpPr>
          <p:cNvPr id="3" name="Slide Number Placeholder 2"/>
          <p:cNvSpPr>
            <a:spLocks noGrp="1"/>
          </p:cNvSpPr>
          <p:nvPr>
            <p:ph type="sldNum" sz="quarter" idx="4"/>
          </p:nvPr>
        </p:nvSpPr>
        <p:spPr/>
        <p:txBody>
          <a:bodyPr/>
          <a:lstStyle/>
          <a:p>
            <a:fld id="{6E6030FC-FB78-5E4D-92EA-5D9433591EA9}" type="slidenum">
              <a:rPr lang="en-US" smtClean="0"/>
              <a:pPr/>
              <a:t>90</a:t>
            </a:fld>
            <a:endParaRPr lang="en-US" dirty="0"/>
          </a:p>
        </p:txBody>
      </p:sp>
      <p:grpSp>
        <p:nvGrpSpPr>
          <p:cNvPr id="5" name="Group 4"/>
          <p:cNvGrpSpPr/>
          <p:nvPr/>
        </p:nvGrpSpPr>
        <p:grpSpPr>
          <a:xfrm>
            <a:off x="3200400" y="2021840"/>
            <a:ext cx="5369560" cy="738664"/>
            <a:chOff x="3200400" y="2021840"/>
            <a:chExt cx="5369560" cy="738664"/>
          </a:xfrm>
        </p:grpSpPr>
        <p:grpSp>
          <p:nvGrpSpPr>
            <p:cNvPr id="9" name="Group 44"/>
            <p:cNvGrpSpPr>
              <a:grpSpLocks/>
            </p:cNvGrpSpPr>
            <p:nvPr/>
          </p:nvGrpSpPr>
          <p:grpSpPr bwMode="auto">
            <a:xfrm>
              <a:off x="3200400" y="2021840"/>
              <a:ext cx="5369560" cy="738664"/>
              <a:chOff x="3048000" y="1945640"/>
              <a:chExt cx="5369560" cy="738664"/>
            </a:xfrm>
          </p:grpSpPr>
          <p:sp>
            <p:nvSpPr>
              <p:cNvPr id="35" name="Rectangle 34"/>
              <p:cNvSpPr/>
              <p:nvPr/>
            </p:nvSpPr>
            <p:spPr>
              <a:xfrm>
                <a:off x="3048000" y="2067560"/>
                <a:ext cx="31242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6809" name="TextBox 35"/>
              <p:cNvSpPr txBox="1">
                <a:spLocks noChangeArrowheads="1"/>
              </p:cNvSpPr>
              <p:nvPr/>
            </p:nvSpPr>
            <p:spPr bwMode="auto">
              <a:xfrm>
                <a:off x="6512560" y="1945640"/>
                <a:ext cx="1905000" cy="738664"/>
              </a:xfrm>
              <a:prstGeom prst="rect">
                <a:avLst/>
              </a:prstGeom>
              <a:noFill/>
              <a:ln w="9525">
                <a:noFill/>
                <a:miter lim="800000"/>
                <a:headEnd/>
                <a:tailEnd/>
              </a:ln>
            </p:spPr>
            <p:txBody>
              <a:bodyPr>
                <a:spAutoFit/>
              </a:bodyPr>
              <a:lstStyle/>
              <a:p>
                <a:r>
                  <a:rPr lang="en-US" sz="1400" b="1" dirty="0">
                    <a:solidFill>
                      <a:srgbClr val="002060"/>
                    </a:solidFill>
                  </a:rPr>
                  <a:t>Elements allowed to substitute for </a:t>
                </a:r>
                <a:r>
                  <a:rPr lang="en-US" sz="1400" b="1" dirty="0" err="1">
                    <a:solidFill>
                      <a:srgbClr val="002060"/>
                    </a:solidFill>
                  </a:rPr>
                  <a:t>nc:PersonSex</a:t>
                </a:r>
                <a:endParaRPr lang="en-US" sz="1400" b="1" dirty="0">
                  <a:solidFill>
                    <a:srgbClr val="002060"/>
                  </a:solidFill>
                </a:endParaRPr>
              </a:p>
            </p:txBody>
          </p:sp>
        </p:grpSp>
        <p:cxnSp>
          <p:nvCxnSpPr>
            <p:cNvPr id="24" name="Straight Connector 23"/>
            <p:cNvCxnSpPr/>
            <p:nvPr/>
          </p:nvCxnSpPr>
          <p:spPr bwMode="auto">
            <a:xfrm>
              <a:off x="6329680" y="2250440"/>
              <a:ext cx="28448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1" name="Title 2"/>
          <p:cNvSpPr>
            <a:spLocks noGrp="1"/>
          </p:cNvSpPr>
          <p:nvPr>
            <p:ph type="title"/>
          </p:nvPr>
        </p:nvSpPr>
        <p:spPr/>
        <p:txBody>
          <a:bodyPr/>
          <a:lstStyle/>
          <a:p>
            <a:r>
              <a:rPr lang="en-US" dirty="0" smtClean="0"/>
              <a:t>Module </a:t>
            </a:r>
            <a:r>
              <a:rPr lang="en-US" dirty="0" smtClean="0"/>
              <a:t>4.2 – Code Lists </a:t>
            </a:r>
          </a:p>
        </p:txBody>
      </p:sp>
      <p:sp>
        <p:nvSpPr>
          <p:cNvPr id="10" name="SHP_264"/>
          <p:cNvSpPr>
            <a:spLocks noChangeArrowheads="1"/>
          </p:cNvSpPr>
          <p:nvPr/>
        </p:nvSpPr>
        <p:spPr bwMode="auto">
          <a:xfrm>
            <a:off x="381000" y="1470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a:t>
            </a:r>
            <a:r>
              <a:rPr lang="en-US" sz="2800" b="1" dirty="0">
                <a:solidFill>
                  <a:srgbClr val="1F497D"/>
                </a:solidFill>
              </a:rPr>
              <a:t>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reasons for using code lists and how they can be used </a:t>
            </a:r>
          </a:p>
          <a:p>
            <a:pPr>
              <a:spcBef>
                <a:spcPts val="1632"/>
              </a:spcBef>
              <a:spcAft>
                <a:spcPts val="600"/>
              </a:spcAft>
              <a:defRPr/>
            </a:pPr>
            <a:r>
              <a:rPr lang="en-US" sz="2000" dirty="0">
                <a:solidFill>
                  <a:srgbClr val="646769"/>
                </a:solidFill>
              </a:rPr>
              <a:t>List characteristics of code lists </a:t>
            </a:r>
          </a:p>
        </p:txBody>
      </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91</a:t>
            </a:fld>
            <a:endParaRPr lang="en-US" dirty="0"/>
          </a:p>
        </p:txBody>
      </p:sp>
    </p:spTree>
    <p:extLst>
      <p:ext uri="{BB962C8B-B14F-4D97-AF65-F5344CB8AC3E}">
        <p14:creationId xmlns:p14="http://schemas.microsoft.com/office/powerpoint/2010/main" val="28174564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Title 2"/>
          <p:cNvSpPr>
            <a:spLocks noGrp="1"/>
          </p:cNvSpPr>
          <p:nvPr>
            <p:ph type="title"/>
          </p:nvPr>
        </p:nvSpPr>
        <p:spPr/>
        <p:txBody>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708606915"/>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92</a:t>
            </a:fld>
            <a:endParaRPr lang="en-US" dirty="0"/>
          </a:p>
        </p:txBody>
      </p:sp>
    </p:spTree>
    <p:extLst>
      <p:ext uri="{BB962C8B-B14F-4D97-AF65-F5344CB8AC3E}">
        <p14:creationId xmlns:p14="http://schemas.microsoft.com/office/powerpoint/2010/main" val="29338719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ounded Rectangle 20"/>
          <p:cNvSpPr/>
          <p:nvPr/>
        </p:nvSpPr>
        <p:spPr bwMode="auto">
          <a:xfrm>
            <a:off x="4904522" y="2050470"/>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Possible Value</a:t>
            </a:r>
            <a:endParaRPr lang="en-US" b="1" spc="-50" dirty="0">
              <a:solidFill>
                <a:srgbClr val="304776"/>
              </a:solidFill>
              <a:latin typeface="+mj-lt"/>
              <a:cs typeface="Arial"/>
            </a:endParaRPr>
          </a:p>
        </p:txBody>
      </p:sp>
      <p:sp>
        <p:nvSpPr>
          <p:cNvPr id="22" name="Rounded Rectangle 21"/>
          <p:cNvSpPr/>
          <p:nvPr/>
        </p:nvSpPr>
        <p:spPr bwMode="auto">
          <a:xfrm>
            <a:off x="4904522" y="2684183"/>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Possible Value</a:t>
            </a:r>
            <a:endParaRPr lang="en-US" b="1" spc="-50" dirty="0">
              <a:solidFill>
                <a:srgbClr val="304776"/>
              </a:solidFill>
              <a:latin typeface="+mj-lt"/>
              <a:cs typeface="Arial"/>
            </a:endParaRPr>
          </a:p>
        </p:txBody>
      </p:sp>
      <p:sp>
        <p:nvSpPr>
          <p:cNvPr id="23" name="Rounded Rectangle 22"/>
          <p:cNvSpPr/>
          <p:nvPr/>
        </p:nvSpPr>
        <p:spPr bwMode="auto">
          <a:xfrm>
            <a:off x="4904522" y="3293783"/>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Possible Value</a:t>
            </a:r>
            <a:endParaRPr lang="en-US" b="1" spc="-50" dirty="0">
              <a:solidFill>
                <a:srgbClr val="304776"/>
              </a:solidFill>
              <a:latin typeface="+mj-lt"/>
              <a:cs typeface="Arial"/>
            </a:endParaRPr>
          </a:p>
        </p:txBody>
      </p:sp>
      <p:sp>
        <p:nvSpPr>
          <p:cNvPr id="80898" name="Content Placeholder 1"/>
          <p:cNvSpPr>
            <a:spLocks noGrp="1"/>
          </p:cNvSpPr>
          <p:nvPr>
            <p:ph idx="1"/>
          </p:nvPr>
        </p:nvSpPr>
        <p:spPr>
          <a:xfrm>
            <a:off x="324069" y="1122947"/>
            <a:ext cx="8362731" cy="5030780"/>
          </a:xfrm>
        </p:spPr>
        <p:txBody>
          <a:bodyPr/>
          <a:lstStyle/>
          <a:p>
            <a:pPr marL="0" indent="0">
              <a:buNone/>
            </a:pPr>
            <a:r>
              <a:rPr lang="en-US" dirty="0" smtClean="0">
                <a:solidFill>
                  <a:srgbClr val="686868"/>
                </a:solidFill>
              </a:rPr>
              <a:t>Code lists are used to limit the possible values for a data element</a:t>
            </a: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sz="1800" dirty="0" smtClean="0">
              <a:solidFill>
                <a:srgbClr val="686868"/>
              </a:solidFill>
            </a:endParaRPr>
          </a:p>
          <a:p>
            <a:pPr marL="0" indent="0">
              <a:buNone/>
            </a:pPr>
            <a:r>
              <a:rPr lang="en-US" sz="1800" b="1" dirty="0" smtClean="0">
                <a:solidFill>
                  <a:schemeClr val="tx2"/>
                </a:solidFill>
              </a:rPr>
              <a:t>Code </a:t>
            </a:r>
            <a:r>
              <a:rPr lang="en-US" sz="1800" b="1" dirty="0">
                <a:solidFill>
                  <a:schemeClr val="tx2"/>
                </a:solidFill>
              </a:rPr>
              <a:t>lists:</a:t>
            </a:r>
          </a:p>
          <a:p>
            <a:pPr marL="285750" indent="-285750">
              <a:buClrTx/>
              <a:buFont typeface="Arial"/>
              <a:buChar char="•"/>
            </a:pPr>
            <a:r>
              <a:rPr lang="en-US" sz="1600" dirty="0">
                <a:solidFill>
                  <a:srgbClr val="686868"/>
                </a:solidFill>
              </a:rPr>
              <a:t>Can be created using NIEM software tools based on values entered into a spreadsheet template</a:t>
            </a:r>
          </a:p>
          <a:p>
            <a:pPr marL="285750" indent="-285750">
              <a:buClrTx/>
              <a:buFont typeface="Arial"/>
              <a:buChar char="•"/>
            </a:pPr>
            <a:r>
              <a:rPr lang="en-US" sz="1600" dirty="0">
                <a:solidFill>
                  <a:srgbClr val="686868"/>
                </a:solidFill>
              </a:rPr>
              <a:t>Can be integrated into a NIEM domain if identified as highly reusable by domain stewards</a:t>
            </a:r>
          </a:p>
          <a:p>
            <a:pPr marL="285750" indent="-285750">
              <a:buClrTx/>
              <a:buFont typeface="Arial"/>
              <a:buChar char="•"/>
            </a:pPr>
            <a:r>
              <a:rPr lang="en-US" sz="1600" dirty="0">
                <a:solidFill>
                  <a:srgbClr val="686868"/>
                </a:solidFill>
              </a:rPr>
              <a:t>Can </a:t>
            </a:r>
            <a:r>
              <a:rPr lang="en-US" sz="1600" dirty="0" smtClean="0">
                <a:solidFill>
                  <a:srgbClr val="686868"/>
                </a:solidFill>
              </a:rPr>
              <a:t>decrease representation variety and focus meaning</a:t>
            </a:r>
          </a:p>
        </p:txBody>
      </p:sp>
      <p:sp>
        <p:nvSpPr>
          <p:cNvPr id="80899" name="Title 2"/>
          <p:cNvSpPr>
            <a:spLocks noGrp="1"/>
          </p:cNvSpPr>
          <p:nvPr>
            <p:ph type="title"/>
          </p:nvPr>
        </p:nvSpPr>
        <p:spPr/>
        <p:txBody>
          <a:bodyPr/>
          <a:lstStyle/>
          <a:p>
            <a:r>
              <a:rPr lang="en-US" smtClean="0"/>
              <a:t>Code Lists</a:t>
            </a:r>
          </a:p>
        </p:txBody>
      </p:sp>
      <p:grpSp>
        <p:nvGrpSpPr>
          <p:cNvPr id="80901" name="Group 21"/>
          <p:cNvGrpSpPr>
            <a:grpSpLocks/>
          </p:cNvGrpSpPr>
          <p:nvPr/>
        </p:nvGrpSpPr>
        <p:grpSpPr bwMode="auto">
          <a:xfrm>
            <a:off x="4495811" y="1616666"/>
            <a:ext cx="2237509" cy="2350349"/>
            <a:chOff x="4495800" y="1459651"/>
            <a:chExt cx="1295400" cy="2350349"/>
          </a:xfrm>
        </p:grpSpPr>
        <p:sp>
          <p:nvSpPr>
            <p:cNvPr id="20" name="Rectangle 19"/>
            <p:cNvSpPr/>
            <p:nvPr/>
          </p:nvSpPr>
          <p:spPr>
            <a:xfrm>
              <a:off x="4495800" y="1752600"/>
              <a:ext cx="1295400" cy="2057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0909" name="TextBox 20"/>
            <p:cNvSpPr txBox="1">
              <a:spLocks noChangeArrowheads="1"/>
            </p:cNvSpPr>
            <p:nvPr/>
          </p:nvSpPr>
          <p:spPr bwMode="auto">
            <a:xfrm>
              <a:off x="4626142" y="1459651"/>
              <a:ext cx="1143000" cy="338554"/>
            </a:xfrm>
            <a:prstGeom prst="rect">
              <a:avLst/>
            </a:prstGeom>
            <a:noFill/>
            <a:ln w="9525">
              <a:noFill/>
              <a:miter lim="800000"/>
              <a:headEnd/>
              <a:tailEnd/>
            </a:ln>
          </p:spPr>
          <p:txBody>
            <a:bodyPr>
              <a:spAutoFit/>
            </a:bodyPr>
            <a:lstStyle/>
            <a:p>
              <a:pPr algn="ctr"/>
              <a:r>
                <a:rPr lang="en-US" sz="1600" b="1" dirty="0"/>
                <a:t>Code List</a:t>
              </a:r>
            </a:p>
          </p:txBody>
        </p:sp>
      </p:grpSp>
      <p:sp>
        <p:nvSpPr>
          <p:cNvPr id="18" name="Right Arrow 17"/>
          <p:cNvSpPr/>
          <p:nvPr/>
        </p:nvSpPr>
        <p:spPr>
          <a:xfrm rot="9046641" flipH="1">
            <a:off x="3655945" y="2590815"/>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ight Arrow 23"/>
          <p:cNvSpPr/>
          <p:nvPr/>
        </p:nvSpPr>
        <p:spPr>
          <a:xfrm rot="10800000" flipH="1">
            <a:off x="3583017" y="2858208"/>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5" name="Right Arrow 24"/>
          <p:cNvSpPr/>
          <p:nvPr/>
        </p:nvSpPr>
        <p:spPr>
          <a:xfrm rot="12497892" flipH="1">
            <a:off x="3617275" y="3160501"/>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6" name="Rounded Rectangle 15"/>
          <p:cNvSpPr/>
          <p:nvPr/>
        </p:nvSpPr>
        <p:spPr bwMode="auto">
          <a:xfrm>
            <a:off x="2313720" y="2725992"/>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Data Element</a:t>
            </a:r>
            <a:endParaRPr lang="en-US" b="1" spc="-50" dirty="0">
              <a:solidFill>
                <a:srgbClr val="304776"/>
              </a:solidFill>
              <a:latin typeface="+mj-lt"/>
              <a:cs typeface="Arial"/>
            </a:endParaRPr>
          </a:p>
        </p:txBody>
      </p:sp>
      <p:grpSp>
        <p:nvGrpSpPr>
          <p:cNvPr id="15" name="Group 14"/>
          <p:cNvGrpSpPr/>
          <p:nvPr/>
        </p:nvGrpSpPr>
        <p:grpSpPr>
          <a:xfrm>
            <a:off x="7407343" y="730894"/>
            <a:ext cx="1235427" cy="143483"/>
            <a:chOff x="7407343" y="730894"/>
            <a:chExt cx="1235427" cy="143483"/>
          </a:xfrm>
        </p:grpSpPr>
        <p:cxnSp>
          <p:nvCxnSpPr>
            <p:cNvPr id="17" name="Straight Connector 16"/>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93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Content Placeholder 1"/>
          <p:cNvSpPr>
            <a:spLocks noGrp="1"/>
          </p:cNvSpPr>
          <p:nvPr>
            <p:ph idx="1"/>
          </p:nvPr>
        </p:nvSpPr>
        <p:spPr/>
        <p:txBody>
          <a:bodyPr/>
          <a:lstStyle/>
          <a:p>
            <a:pPr marL="0" indent="0">
              <a:buNone/>
            </a:pPr>
            <a:r>
              <a:rPr lang="en-US" dirty="0" smtClean="0">
                <a:solidFill>
                  <a:schemeClr val="tx1"/>
                </a:solidFill>
              </a:rPr>
              <a:t>Code lists are actively managed to make certain that they are accurate, current, and continue to follow the NIEM NDR</a:t>
            </a:r>
          </a:p>
        </p:txBody>
      </p:sp>
      <p:sp>
        <p:nvSpPr>
          <p:cNvPr id="81923" name="Title 2"/>
          <p:cNvSpPr>
            <a:spLocks noGrp="1"/>
          </p:cNvSpPr>
          <p:nvPr>
            <p:ph type="title"/>
          </p:nvPr>
        </p:nvSpPr>
        <p:spPr/>
        <p:txBody>
          <a:bodyPr/>
          <a:lstStyle/>
          <a:p>
            <a:r>
              <a:rPr lang="en-US" smtClean="0"/>
              <a:t>Code List Management</a:t>
            </a:r>
          </a:p>
        </p:txBody>
      </p:sp>
      <p:sp>
        <p:nvSpPr>
          <p:cNvPr id="13" name="Rounded Rectangle 12"/>
          <p:cNvSpPr/>
          <p:nvPr/>
        </p:nvSpPr>
        <p:spPr bwMode="auto">
          <a:xfrm>
            <a:off x="685800" y="1905791"/>
            <a:ext cx="7543800" cy="1595641"/>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Publication</a:t>
            </a:r>
          </a:p>
          <a:p>
            <a:pPr>
              <a:spcBef>
                <a:spcPts val="1032"/>
              </a:spcBef>
              <a:defRPr/>
            </a:pPr>
            <a:r>
              <a:rPr lang="en-US" sz="1400" dirty="0">
                <a:solidFill>
                  <a:srgbClr val="646769"/>
                </a:solidFill>
              </a:rPr>
              <a:t>Each code list has a governing body responsible for its content with authority over the timeline for updates and publication to the code list.</a:t>
            </a:r>
          </a:p>
          <a:p>
            <a:pPr>
              <a:spcBef>
                <a:spcPts val="1032"/>
              </a:spcBef>
              <a:defRPr/>
            </a:pPr>
            <a:r>
              <a:rPr lang="en-US" sz="1400" dirty="0">
                <a:solidFill>
                  <a:srgbClr val="646769"/>
                </a:solidFill>
              </a:rPr>
              <a:t>Code lists that are unique to an individual exchange and not published in a domain schema are managed locally by the schema developer for that exchange. </a:t>
            </a:r>
          </a:p>
          <a:p>
            <a:pPr>
              <a:spcBef>
                <a:spcPts val="1032"/>
              </a:spcBef>
              <a:defRPr/>
            </a:pPr>
            <a:endParaRPr lang="en-US" sz="1400" dirty="0">
              <a:solidFill>
                <a:srgbClr val="646769"/>
              </a:solidFill>
            </a:endParaRPr>
          </a:p>
          <a:p>
            <a:pPr algn="ctr">
              <a:lnSpc>
                <a:spcPct val="90000"/>
              </a:lnSpc>
              <a:defRPr/>
            </a:pPr>
            <a:endParaRPr lang="en-US" sz="1400" b="1" spc="-50" dirty="0">
              <a:solidFill>
                <a:srgbClr val="304776"/>
              </a:solidFill>
              <a:latin typeface="+mj-lt"/>
              <a:cs typeface="Arial"/>
            </a:endParaRPr>
          </a:p>
        </p:txBody>
      </p:sp>
      <p:sp>
        <p:nvSpPr>
          <p:cNvPr id="18" name="Rounded Rectangle 17"/>
          <p:cNvSpPr/>
          <p:nvPr/>
        </p:nvSpPr>
        <p:spPr bwMode="auto">
          <a:xfrm>
            <a:off x="350837" y="3733800"/>
            <a:ext cx="2773363" cy="215265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spcAft>
                <a:spcPts val="600"/>
              </a:spcAft>
              <a:defRPr/>
            </a:pPr>
            <a:r>
              <a:rPr lang="en-US" sz="2000" b="1" spc="-50" dirty="0">
                <a:solidFill>
                  <a:srgbClr val="304776"/>
                </a:solidFill>
                <a:latin typeface="+mj-lt"/>
                <a:cs typeface="Arial"/>
              </a:rPr>
              <a:t>Namespace</a:t>
            </a:r>
          </a:p>
          <a:p>
            <a:pPr algn="ctr">
              <a:lnSpc>
                <a:spcPct val="90000"/>
              </a:lnSpc>
              <a:defRPr/>
            </a:pPr>
            <a:r>
              <a:rPr lang="en-US" sz="1400" dirty="0">
                <a:solidFill>
                  <a:srgbClr val="646769"/>
                </a:solidFill>
              </a:rPr>
              <a:t>Namespaces have been established within NIEM to contain related code lists and to designate authority over these code lists (e.g. </a:t>
            </a:r>
            <a:r>
              <a:rPr lang="en-US" sz="1400" dirty="0" err="1">
                <a:solidFill>
                  <a:srgbClr val="646769"/>
                </a:solidFill>
              </a:rPr>
              <a:t>iso</a:t>
            </a:r>
            <a:r>
              <a:rPr lang="en-US" sz="1400" dirty="0">
                <a:solidFill>
                  <a:srgbClr val="646769"/>
                </a:solidFill>
              </a:rPr>
              <a:t>, </a:t>
            </a:r>
            <a:r>
              <a:rPr lang="en-US" sz="1400" dirty="0" err="1">
                <a:solidFill>
                  <a:srgbClr val="646769"/>
                </a:solidFill>
              </a:rPr>
              <a:t>fips</a:t>
            </a:r>
            <a:r>
              <a:rPr lang="en-US" sz="1400" dirty="0">
                <a:solidFill>
                  <a:srgbClr val="646769"/>
                </a:solidFill>
              </a:rPr>
              <a:t>, </a:t>
            </a:r>
            <a:r>
              <a:rPr lang="en-US" sz="1400" dirty="0" err="1">
                <a:solidFill>
                  <a:srgbClr val="646769"/>
                </a:solidFill>
              </a:rPr>
              <a:t>usps</a:t>
            </a:r>
            <a:r>
              <a:rPr lang="en-US" sz="1400" dirty="0">
                <a:solidFill>
                  <a:srgbClr val="646769"/>
                </a:solidFill>
              </a:rPr>
              <a:t>, etc.)</a:t>
            </a:r>
          </a:p>
          <a:p>
            <a:pPr algn="ctr">
              <a:lnSpc>
                <a:spcPct val="90000"/>
              </a:lnSpc>
              <a:defRPr/>
            </a:pPr>
            <a:endParaRPr lang="en-US" sz="2000" b="1" spc="-50" dirty="0">
              <a:solidFill>
                <a:srgbClr val="304776"/>
              </a:solidFill>
              <a:latin typeface="+mj-lt"/>
              <a:cs typeface="Arial"/>
            </a:endParaRPr>
          </a:p>
        </p:txBody>
      </p:sp>
      <p:sp>
        <p:nvSpPr>
          <p:cNvPr id="20" name="Rounded Rectangle 19"/>
          <p:cNvSpPr/>
          <p:nvPr/>
        </p:nvSpPr>
        <p:spPr bwMode="auto">
          <a:xfrm>
            <a:off x="3200401" y="3733800"/>
            <a:ext cx="2732084" cy="215265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spcAft>
                <a:spcPts val="600"/>
              </a:spcAft>
              <a:defRPr/>
            </a:pPr>
            <a:r>
              <a:rPr lang="en-US" sz="2000" b="1" spc="-50" dirty="0">
                <a:solidFill>
                  <a:srgbClr val="304776"/>
                </a:solidFill>
                <a:latin typeface="+mj-lt"/>
                <a:cs typeface="Arial"/>
              </a:rPr>
              <a:t>Version</a:t>
            </a:r>
          </a:p>
          <a:p>
            <a:pPr algn="ctr">
              <a:lnSpc>
                <a:spcPct val="90000"/>
              </a:lnSpc>
              <a:defRPr/>
            </a:pPr>
            <a:r>
              <a:rPr lang="en-US" sz="1400" dirty="0">
                <a:solidFill>
                  <a:srgbClr val="646769"/>
                </a:solidFill>
              </a:rPr>
              <a:t>Multiple versions of a code list may exist within NIEM to provide backward-compatibility</a:t>
            </a: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6" name="Rounded Rectangle 25"/>
          <p:cNvSpPr/>
          <p:nvPr/>
        </p:nvSpPr>
        <p:spPr bwMode="auto">
          <a:xfrm>
            <a:off x="6019801" y="3733800"/>
            <a:ext cx="2732084" cy="215265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spcAft>
                <a:spcPts val="600"/>
              </a:spcAft>
              <a:defRPr/>
            </a:pPr>
            <a:r>
              <a:rPr lang="en-US" sz="2000" b="1" spc="-50" dirty="0" smtClean="0">
                <a:solidFill>
                  <a:srgbClr val="304776"/>
                </a:solidFill>
                <a:latin typeface="+mj-lt"/>
                <a:cs typeface="Arial"/>
              </a:rPr>
              <a:t>Substitutions</a:t>
            </a:r>
          </a:p>
          <a:p>
            <a:pPr algn="ctr">
              <a:lnSpc>
                <a:spcPct val="90000"/>
              </a:lnSpc>
              <a:defRPr/>
            </a:pPr>
            <a:r>
              <a:rPr lang="en-US" sz="1400" spc="15" dirty="0">
                <a:solidFill>
                  <a:srgbClr val="5E5D60"/>
                </a:solidFill>
                <a:cs typeface="Arial"/>
              </a:rPr>
              <a:t>The</a:t>
            </a:r>
            <a:r>
              <a:rPr lang="en-US" sz="1400" spc="95" dirty="0">
                <a:solidFill>
                  <a:srgbClr val="5E5D60"/>
                </a:solidFill>
                <a:cs typeface="Arial"/>
              </a:rPr>
              <a:t> </a:t>
            </a:r>
            <a:r>
              <a:rPr lang="en-US" sz="1400" spc="10" dirty="0">
                <a:solidFill>
                  <a:srgbClr val="5E5D60"/>
                </a:solidFill>
                <a:cs typeface="Arial"/>
              </a:rPr>
              <a:t>NIEM</a:t>
            </a:r>
            <a:r>
              <a:rPr lang="en-US" sz="1400" spc="-15" dirty="0">
                <a:solidFill>
                  <a:srgbClr val="5E5D60"/>
                </a:solidFill>
                <a:cs typeface="Arial"/>
              </a:rPr>
              <a:t> </a:t>
            </a:r>
            <a:r>
              <a:rPr lang="en-US" sz="1400" spc="10" dirty="0">
                <a:solidFill>
                  <a:srgbClr val="5E5D60"/>
                </a:solidFill>
                <a:cs typeface="Arial"/>
              </a:rPr>
              <a:t>data</a:t>
            </a:r>
            <a:r>
              <a:rPr lang="en-US" sz="1400" spc="20" dirty="0">
                <a:solidFill>
                  <a:srgbClr val="5E5D60"/>
                </a:solidFill>
                <a:cs typeface="Arial"/>
              </a:rPr>
              <a:t> </a:t>
            </a:r>
            <a:r>
              <a:rPr lang="en-US" sz="1400" spc="15" dirty="0">
                <a:solidFill>
                  <a:srgbClr val="5E5D60"/>
                </a:solidFill>
                <a:cs typeface="Arial"/>
              </a:rPr>
              <a:t>model</a:t>
            </a:r>
            <a:r>
              <a:rPr lang="en-US" sz="1400" spc="20" dirty="0">
                <a:solidFill>
                  <a:srgbClr val="5E5D60"/>
                </a:solidFill>
                <a:cs typeface="Arial"/>
              </a:rPr>
              <a:t> </a:t>
            </a:r>
            <a:r>
              <a:rPr lang="en-US" sz="1400" spc="15" dirty="0">
                <a:solidFill>
                  <a:srgbClr val="5E5D60"/>
                </a:solidFill>
                <a:cs typeface="Arial"/>
              </a:rPr>
              <a:t>also</a:t>
            </a:r>
            <a:r>
              <a:rPr lang="en-US" sz="1400" spc="10" dirty="0">
                <a:solidFill>
                  <a:srgbClr val="5E5D60"/>
                </a:solidFill>
                <a:cs typeface="Arial"/>
              </a:rPr>
              <a:t> defines</a:t>
            </a:r>
            <a:r>
              <a:rPr lang="en-US" sz="1400" spc="5" dirty="0">
                <a:solidFill>
                  <a:srgbClr val="5E5D60"/>
                </a:solidFill>
                <a:cs typeface="Arial"/>
              </a:rPr>
              <a:t> abstract</a:t>
            </a:r>
            <a:r>
              <a:rPr lang="en-US" sz="1400" spc="70" dirty="0">
                <a:solidFill>
                  <a:srgbClr val="5E5D60"/>
                </a:solidFill>
                <a:cs typeface="Arial"/>
              </a:rPr>
              <a:t> </a:t>
            </a:r>
            <a:r>
              <a:rPr lang="en-US" sz="1400" spc="5" dirty="0">
                <a:solidFill>
                  <a:srgbClr val="5E5D60"/>
                </a:solidFill>
                <a:cs typeface="Arial"/>
              </a:rPr>
              <a:t>elements</a:t>
            </a:r>
            <a:r>
              <a:rPr lang="en-US" sz="1400" spc="25" dirty="0">
                <a:solidFill>
                  <a:srgbClr val="5E5D60"/>
                </a:solidFill>
                <a:cs typeface="Arial"/>
              </a:rPr>
              <a:t> </a:t>
            </a:r>
            <a:r>
              <a:rPr lang="en-US" sz="1400" spc="15" dirty="0">
                <a:solidFill>
                  <a:srgbClr val="5E5D60"/>
                </a:solidFill>
                <a:cs typeface="Arial"/>
              </a:rPr>
              <a:t>for</a:t>
            </a:r>
            <a:r>
              <a:rPr lang="en-US" sz="1400" spc="45" dirty="0">
                <a:solidFill>
                  <a:srgbClr val="5E5D60"/>
                </a:solidFill>
                <a:cs typeface="Arial"/>
              </a:rPr>
              <a:t> </a:t>
            </a:r>
            <a:r>
              <a:rPr lang="en-US" sz="1400" spc="15" dirty="0">
                <a:solidFill>
                  <a:srgbClr val="5E5D60"/>
                </a:solidFill>
                <a:cs typeface="Arial"/>
              </a:rPr>
              <a:t>code</a:t>
            </a:r>
            <a:r>
              <a:rPr lang="en-US" sz="1400" spc="40" dirty="0">
                <a:solidFill>
                  <a:srgbClr val="5E5D60"/>
                </a:solidFill>
                <a:cs typeface="Arial"/>
              </a:rPr>
              <a:t> </a:t>
            </a:r>
            <a:r>
              <a:rPr lang="en-US" sz="1400" spc="5" dirty="0">
                <a:solidFill>
                  <a:srgbClr val="5E5D60"/>
                </a:solidFill>
                <a:cs typeface="Arial"/>
              </a:rPr>
              <a:t>lists.</a:t>
            </a:r>
            <a:r>
              <a:rPr lang="en-US" sz="1400" dirty="0">
                <a:solidFill>
                  <a:srgbClr val="5E5D60"/>
                </a:solidFill>
                <a:cs typeface="Arial"/>
              </a:rPr>
              <a:t> </a:t>
            </a:r>
            <a:r>
              <a:rPr lang="en-US" sz="1400" spc="15" dirty="0">
                <a:solidFill>
                  <a:srgbClr val="5E5D60"/>
                </a:solidFill>
                <a:cs typeface="Arial"/>
              </a:rPr>
              <a:t>This</a:t>
            </a:r>
            <a:r>
              <a:rPr lang="en-US" sz="1400" spc="20" dirty="0">
                <a:solidFill>
                  <a:srgbClr val="5E5D60"/>
                </a:solidFill>
                <a:cs typeface="Arial"/>
              </a:rPr>
              <a:t> </a:t>
            </a:r>
            <a:r>
              <a:rPr lang="en-US" sz="1400" spc="5" dirty="0">
                <a:solidFill>
                  <a:srgbClr val="5E5D60"/>
                </a:solidFill>
                <a:cs typeface="Arial"/>
              </a:rPr>
              <a:t>functionality</a:t>
            </a:r>
            <a:r>
              <a:rPr lang="en-US" sz="1400" spc="110" dirty="0">
                <a:solidFill>
                  <a:srgbClr val="5E5D60"/>
                </a:solidFill>
                <a:cs typeface="Arial"/>
              </a:rPr>
              <a:t> </a:t>
            </a:r>
            <a:r>
              <a:rPr lang="en-US" sz="1400" spc="10" dirty="0">
                <a:solidFill>
                  <a:srgbClr val="5E5D60"/>
                </a:solidFill>
                <a:cs typeface="Arial"/>
              </a:rPr>
              <a:t>alleviates</a:t>
            </a:r>
            <a:r>
              <a:rPr lang="en-US" sz="1400" spc="40" dirty="0">
                <a:solidFill>
                  <a:srgbClr val="5E5D60"/>
                </a:solidFill>
                <a:cs typeface="Arial"/>
              </a:rPr>
              <a:t> </a:t>
            </a:r>
            <a:r>
              <a:rPr lang="en-US" sz="1400" spc="-5" dirty="0">
                <a:solidFill>
                  <a:srgbClr val="5E5D60"/>
                </a:solidFill>
                <a:cs typeface="Arial"/>
              </a:rPr>
              <a:t>the </a:t>
            </a:r>
            <a:r>
              <a:rPr lang="en-US" sz="1400" spc="10" dirty="0">
                <a:solidFill>
                  <a:srgbClr val="5E5D60"/>
                </a:solidFill>
                <a:cs typeface="Arial"/>
              </a:rPr>
              <a:t>dependence</a:t>
            </a:r>
            <a:r>
              <a:rPr lang="en-US" sz="1400" spc="90" dirty="0">
                <a:solidFill>
                  <a:srgbClr val="5E5D60"/>
                </a:solidFill>
                <a:cs typeface="Arial"/>
              </a:rPr>
              <a:t> </a:t>
            </a:r>
            <a:r>
              <a:rPr lang="en-US" sz="1400" spc="30" dirty="0">
                <a:solidFill>
                  <a:srgbClr val="5E5D60"/>
                </a:solidFill>
                <a:cs typeface="Arial"/>
              </a:rPr>
              <a:t>on</a:t>
            </a:r>
            <a:r>
              <a:rPr lang="en-US" sz="1400" spc="10" dirty="0">
                <a:solidFill>
                  <a:srgbClr val="5E5D60"/>
                </a:solidFill>
                <a:cs typeface="Arial"/>
              </a:rPr>
              <a:t> </a:t>
            </a:r>
            <a:r>
              <a:rPr lang="en-US" sz="1400" spc="15" dirty="0">
                <a:solidFill>
                  <a:srgbClr val="5E5D60"/>
                </a:solidFill>
                <a:cs typeface="Arial"/>
              </a:rPr>
              <a:t>NIEM Core</a:t>
            </a:r>
            <a:r>
              <a:rPr lang="en-US" sz="1400" spc="40" dirty="0">
                <a:solidFill>
                  <a:srgbClr val="5E5D60"/>
                </a:solidFill>
                <a:cs typeface="Arial"/>
              </a:rPr>
              <a:t> </a:t>
            </a:r>
            <a:r>
              <a:rPr lang="en-US" sz="1400" spc="5" dirty="0">
                <a:solidFill>
                  <a:srgbClr val="5E5D60"/>
                </a:solidFill>
                <a:cs typeface="Arial"/>
              </a:rPr>
              <a:t>as</a:t>
            </a:r>
            <a:r>
              <a:rPr lang="en-US" sz="1400" dirty="0">
                <a:solidFill>
                  <a:srgbClr val="5E5D60"/>
                </a:solidFill>
                <a:cs typeface="Arial"/>
              </a:rPr>
              <a:t> </a:t>
            </a:r>
            <a:r>
              <a:rPr lang="en-US" sz="1400" spc="15" dirty="0">
                <a:solidFill>
                  <a:srgbClr val="5E5D60"/>
                </a:solidFill>
                <a:cs typeface="Arial"/>
              </a:rPr>
              <a:t>code</a:t>
            </a:r>
            <a:r>
              <a:rPr lang="en-US" sz="1400" spc="40" dirty="0">
                <a:solidFill>
                  <a:srgbClr val="5E5D60"/>
                </a:solidFill>
                <a:cs typeface="Arial"/>
              </a:rPr>
              <a:t> </a:t>
            </a:r>
            <a:r>
              <a:rPr lang="en-US" sz="1400" spc="10" dirty="0">
                <a:solidFill>
                  <a:srgbClr val="5E5D60"/>
                </a:solidFill>
                <a:cs typeface="Arial"/>
              </a:rPr>
              <a:t>list</a:t>
            </a:r>
            <a:r>
              <a:rPr lang="en-US" sz="1400" spc="5" dirty="0">
                <a:solidFill>
                  <a:srgbClr val="5E5D60"/>
                </a:solidFill>
                <a:cs typeface="Arial"/>
              </a:rPr>
              <a:t> updates</a:t>
            </a:r>
            <a:r>
              <a:rPr lang="en-US" sz="1400" spc="30" dirty="0">
                <a:solidFill>
                  <a:srgbClr val="5E5D60"/>
                </a:solidFill>
                <a:cs typeface="Arial"/>
              </a:rPr>
              <a:t> </a:t>
            </a:r>
            <a:r>
              <a:rPr lang="en-US" sz="1400" spc="10" dirty="0">
                <a:solidFill>
                  <a:srgbClr val="5E5D60"/>
                </a:solidFill>
                <a:cs typeface="Arial"/>
              </a:rPr>
              <a:t>occur.</a:t>
            </a:r>
            <a:endParaRPr lang="en-US" sz="1400" dirty="0">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94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503792" y="85725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82946" name="Title 2"/>
          <p:cNvSpPr>
            <a:spLocks noGrp="1"/>
          </p:cNvSpPr>
          <p:nvPr>
            <p:ph type="title"/>
          </p:nvPr>
        </p:nvSpPr>
        <p:spPr/>
        <p:txBody>
          <a:bodyPr/>
          <a:lstStyle/>
          <a:p>
            <a:r>
              <a:rPr lang="en-US" smtClean="0"/>
              <a:t>Code List Example</a:t>
            </a:r>
          </a:p>
        </p:txBody>
      </p:sp>
      <p:sp>
        <p:nvSpPr>
          <p:cNvPr id="5" name="Rectangle 4"/>
          <p:cNvSpPr/>
          <p:nvPr/>
        </p:nvSpPr>
        <p:spPr>
          <a:xfrm>
            <a:off x="514350" y="1333500"/>
            <a:ext cx="8229600" cy="4648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xsd:schema</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xsd:simpleType</a:t>
            </a:r>
            <a:r>
              <a:rPr lang="en-US" sz="1400" dirty="0">
                <a:solidFill>
                  <a:srgbClr val="000000"/>
                </a:solidFill>
                <a:highlight>
                  <a:srgbClr val="FFFFFF"/>
                </a:highlight>
                <a:latin typeface="+mj-lt"/>
              </a:rPr>
              <a: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CountryCodeSimpleType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xsd:restriction</a:t>
            </a:r>
            <a:r>
              <a:rPr lang="en-US" sz="1400" dirty="0">
                <a:solidFill>
                  <a:srgbClr val="000000"/>
                </a:solidFill>
                <a:highlight>
                  <a:srgbClr val="FFFFFF"/>
                </a:highlight>
                <a:latin typeface="+mj-lt"/>
              </a:rPr>
              <a:t> base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xsd:token</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xsd:enumeration</a:t>
            </a:r>
            <a:r>
              <a:rPr lang="en-US" sz="1400" dirty="0">
                <a:solidFill>
                  <a:srgbClr val="000000"/>
                </a:solidFill>
                <a:highlight>
                  <a:srgbClr val="FFFFFF"/>
                </a:highlight>
                <a:latin typeface="+mj-lt"/>
              </a:rPr>
              <a:t> value</a:t>
            </a:r>
            <a:r>
              <a:rPr lang="en-US" sz="1400" dirty="0" smtClean="0">
                <a:solidFill>
                  <a:srgbClr val="000000"/>
                </a:solidFill>
                <a:highlight>
                  <a:srgbClr val="FFFFFF"/>
                </a:highlight>
                <a:latin typeface="+mj-lt"/>
              </a:rPr>
              <a:t>="AN"&gt;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xsd:annotation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xsd:documentation</a:t>
            </a:r>
            <a:r>
              <a:rPr lang="en-US" sz="1400" dirty="0">
                <a:solidFill>
                  <a:srgbClr val="000000"/>
                </a:solidFill>
                <a:highlight>
                  <a:srgbClr val="FFFFFF"/>
                </a:highlight>
                <a:latin typeface="+mj-lt"/>
              </a:rPr>
              <a:t>&gt;ANDORRA&lt;/</a:t>
            </a:r>
            <a:r>
              <a:rPr lang="en-US" sz="1400" dirty="0" err="1">
                <a:solidFill>
                  <a:srgbClr val="000000"/>
                </a:solidFill>
                <a:highlight>
                  <a:srgbClr val="FFFFFF"/>
                </a:highlight>
                <a:latin typeface="+mj-lt"/>
              </a:rPr>
              <a:t>xsd:documentation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xsd:annotation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xsd:enumeration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 Continue enumeration of code list values here --&gt;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xsd:restriction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xsd:simpleType</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&lt;xsd:complexType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CountryCodeType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xsd:simpleContent</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&lt;xsd:extension base</a:t>
            </a:r>
            <a:r>
              <a:rPr lang="en-US" sz="1400" dirty="0" smtClean="0">
                <a:solidFill>
                  <a:srgbClr val="000000"/>
                </a:solidFill>
                <a:highlight>
                  <a:srgbClr val="FFFFFF"/>
                </a:highlight>
                <a:latin typeface="+mj-lt"/>
              </a:rPr>
              <a:t>="f</a:t>
            </a:r>
            <a:r>
              <a:rPr lang="en-US" sz="1400" dirty="0" smtClean="0">
                <a:solidFill>
                  <a:srgbClr val="000000"/>
                </a:solidFill>
                <a:latin typeface="+mj-lt"/>
              </a:rPr>
              <a:t>ips_10-4:CountryCodeSimpleType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xsd:attributeGroup</a:t>
            </a:r>
            <a:r>
              <a:rPr lang="en-US" sz="1400" dirty="0">
                <a:solidFill>
                  <a:srgbClr val="000000"/>
                </a:solidFill>
                <a:highlight>
                  <a:srgbClr val="FFFFFF"/>
                </a:highlight>
                <a:latin typeface="+mj-lt"/>
              </a:rPr>
              <a: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structures:SimpleObjectAttributeGroup</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&lt;/xsd:extension&gt;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xsd:simpleContent</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&lt;/xsd:complexType&gt;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&lt;xsd:element</a:t>
            </a:r>
            <a:r>
              <a:rPr lang="en-US" sz="1400" dirty="0">
                <a:solidFill>
                  <a:srgbClr val="000000"/>
                </a:solidFill>
                <a:latin typeface="+mj-lt"/>
              </a:rPr>
              <a:t> </a:t>
            </a:r>
            <a:r>
              <a:rPr lang="en-US" sz="1400" dirty="0">
                <a:solidFill>
                  <a:srgbClr val="000000"/>
                </a:solidFill>
                <a:highlight>
                  <a:srgbClr val="FFFFFF"/>
                </a:highlight>
                <a:latin typeface="+mj-lt"/>
              </a:rPr>
              <a:t>name</a:t>
            </a:r>
            <a:r>
              <a:rPr lang="en-US" sz="1400" dirty="0" smtClean="0">
                <a:solidFill>
                  <a:srgbClr val="000000"/>
                </a:solidFill>
                <a:latin typeface="+mj-lt"/>
              </a:rPr>
              <a:t>=</a:t>
            </a:r>
            <a:r>
              <a:rPr lang="en-US" sz="1400" dirty="0" smtClean="0">
                <a:solidFill>
                  <a:srgbClr val="000000"/>
                </a:solidFill>
                <a:highlight>
                  <a:srgbClr val="FFFFFF"/>
                </a:highlight>
                <a:latin typeface="+mj-lt"/>
              </a:rPr>
              <a:t>"</a:t>
            </a:r>
            <a:r>
              <a:rPr lang="en-US" sz="1400" dirty="0" smtClean="0">
                <a:solidFill>
                  <a:srgbClr val="000000"/>
                </a:solidFill>
                <a:latin typeface="+mj-lt"/>
              </a:rPr>
              <a:t>nc:LocationCountryFIPS</a:t>
            </a:r>
            <a:r>
              <a:rPr lang="en-US" sz="1400" dirty="0" smtClean="0">
                <a:solidFill>
                  <a:srgbClr val="000000"/>
                </a:solidFill>
                <a:highlight>
                  <a:srgbClr val="FFFFFF"/>
                </a:highlight>
                <a:latin typeface="+mj-lt"/>
              </a:rPr>
              <a:t>10-4Code" </a:t>
            </a:r>
            <a:r>
              <a:rPr lang="en-US" sz="1400" dirty="0">
                <a:solidFill>
                  <a:srgbClr val="000000"/>
                </a:solidFill>
                <a:highlight>
                  <a:srgbClr val="FFFFFF"/>
                </a:highlight>
                <a:latin typeface="+mj-lt"/>
              </a:rPr>
              <a:t>type</a:t>
            </a:r>
            <a:r>
              <a:rPr lang="en-US" sz="1400" dirty="0">
                <a:solidFill>
                  <a:srgbClr val="000000"/>
                </a:solidFill>
                <a:latin typeface="+mj-lt"/>
              </a:rPr>
              <a:t>=</a:t>
            </a:r>
            <a:r>
              <a:rPr lang="en-US" sz="1400" dirty="0">
                <a:solidFill>
                  <a:srgbClr val="000000"/>
                </a:solidFill>
                <a:highlight>
                  <a:srgbClr val="FFFFFF"/>
                </a:highlight>
                <a:latin typeface="+mj-lt"/>
              </a:rPr>
              <a:t> </a:t>
            </a:r>
            <a:r>
              <a:rPr lang="en-US" sz="1400" dirty="0" smtClean="0">
                <a:solidFill>
                  <a:srgbClr val="000000"/>
                </a:solidFill>
                <a:highlight>
                  <a:srgbClr val="FFFFFF"/>
                </a:highlight>
                <a:latin typeface="+mj-lt"/>
              </a:rPr>
              <a:t>"fips_10-4:CountryCodeType</a:t>
            </a:r>
            <a:r>
              <a:rPr lang="en-US" sz="1400" dirty="0" smtClean="0">
                <a:solidFill>
                  <a:srgbClr val="000000"/>
                </a:solidFill>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xsd:schema</a:t>
            </a:r>
            <a:r>
              <a:rPr lang="en-US" sz="1400" dirty="0" smtClean="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endParaRPr lang="en-US" sz="8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&lt;!-- Namespace declarations and import statements have been removed for space reasons --&gt;</a:t>
            </a:r>
            <a:endParaRPr lang="en-US" sz="1400" dirty="0">
              <a:solidFill>
                <a:srgbClr val="000000"/>
              </a:solidFill>
              <a:latin typeface="+mj-lt"/>
            </a:endParaRPr>
          </a:p>
        </p:txBody>
      </p:sp>
      <p:grpSp>
        <p:nvGrpSpPr>
          <p:cNvPr id="2" name="Group 28"/>
          <p:cNvGrpSpPr>
            <a:grpSpLocks/>
          </p:cNvGrpSpPr>
          <p:nvPr/>
        </p:nvGrpSpPr>
        <p:grpSpPr bwMode="auto">
          <a:xfrm>
            <a:off x="819150" y="1430866"/>
            <a:ext cx="7924800" cy="3203617"/>
            <a:chOff x="914400" y="1087968"/>
            <a:chExt cx="7924800" cy="3204019"/>
          </a:xfrm>
        </p:grpSpPr>
        <p:sp>
          <p:nvSpPr>
            <p:cNvPr id="4" name="Rectangle 3"/>
            <p:cNvSpPr/>
            <p:nvPr/>
          </p:nvSpPr>
          <p:spPr>
            <a:xfrm>
              <a:off x="914400" y="1219219"/>
              <a:ext cx="4419600" cy="26071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950" name="TextBox 5"/>
            <p:cNvSpPr txBox="1">
              <a:spLocks noChangeArrowheads="1"/>
            </p:cNvSpPr>
            <p:nvPr/>
          </p:nvSpPr>
          <p:spPr bwMode="auto">
            <a:xfrm>
              <a:off x="6079958" y="1087968"/>
              <a:ext cx="2286000" cy="523220"/>
            </a:xfrm>
            <a:prstGeom prst="rect">
              <a:avLst/>
            </a:prstGeom>
            <a:noFill/>
            <a:ln w="9525">
              <a:noFill/>
              <a:miter lim="800000"/>
              <a:headEnd/>
              <a:tailEnd/>
            </a:ln>
          </p:spPr>
          <p:txBody>
            <a:bodyPr>
              <a:spAutoFit/>
            </a:bodyPr>
            <a:lstStyle/>
            <a:p>
              <a:r>
                <a:rPr lang="en-US" sz="1400" b="1" dirty="0">
                  <a:solidFill>
                    <a:srgbClr val="002060"/>
                  </a:solidFill>
                </a:rPr>
                <a:t>Simple type declared to contain code list</a:t>
              </a:r>
            </a:p>
          </p:txBody>
        </p:sp>
        <p:cxnSp>
          <p:nvCxnSpPr>
            <p:cNvPr id="7" name="Straight Connector 6"/>
            <p:cNvCxnSpPr>
              <a:stCxn id="82950" idx="1"/>
              <a:endCxn id="4" idx="3"/>
            </p:cNvCxnSpPr>
            <p:nvPr/>
          </p:nvCxnSpPr>
          <p:spPr>
            <a:xfrm flipH="1">
              <a:off x="5334000" y="1349578"/>
              <a:ext cx="745958"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1371600" y="1696531"/>
              <a:ext cx="2667000" cy="20857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 name="Rectangle 11"/>
            <p:cNvSpPr/>
            <p:nvPr/>
          </p:nvSpPr>
          <p:spPr>
            <a:xfrm>
              <a:off x="1830805" y="2093625"/>
              <a:ext cx="4365458" cy="252694"/>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954" name="TextBox 12"/>
            <p:cNvSpPr txBox="1">
              <a:spLocks noChangeArrowheads="1"/>
            </p:cNvSpPr>
            <p:nvPr/>
          </p:nvSpPr>
          <p:spPr bwMode="auto">
            <a:xfrm>
              <a:off x="4724400" y="1646929"/>
              <a:ext cx="2971800" cy="307777"/>
            </a:xfrm>
            <a:prstGeom prst="rect">
              <a:avLst/>
            </a:prstGeom>
            <a:noFill/>
            <a:ln w="9525">
              <a:noFill/>
              <a:miter lim="800000"/>
              <a:headEnd/>
              <a:tailEnd/>
            </a:ln>
          </p:spPr>
          <p:txBody>
            <a:bodyPr>
              <a:spAutoFit/>
            </a:bodyPr>
            <a:lstStyle/>
            <a:p>
              <a:r>
                <a:rPr lang="en-US" sz="1400" b="1" dirty="0">
                  <a:solidFill>
                    <a:srgbClr val="002060"/>
                  </a:solidFill>
                </a:rPr>
                <a:t>Code value for code list entry</a:t>
              </a:r>
            </a:p>
          </p:txBody>
        </p:sp>
        <p:cxnSp>
          <p:nvCxnSpPr>
            <p:cNvPr id="14" name="Straight Connector 13"/>
            <p:cNvCxnSpPr>
              <a:stCxn id="82954" idx="1"/>
              <a:endCxn id="11" idx="3"/>
            </p:cNvCxnSpPr>
            <p:nvPr/>
          </p:nvCxnSpPr>
          <p:spPr>
            <a:xfrm flipH="1">
              <a:off x="4038600" y="1800817"/>
              <a:ext cx="685800" cy="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82956" name="TextBox 15"/>
            <p:cNvSpPr txBox="1">
              <a:spLocks noChangeArrowheads="1"/>
            </p:cNvSpPr>
            <p:nvPr/>
          </p:nvSpPr>
          <p:spPr bwMode="auto">
            <a:xfrm>
              <a:off x="6769769" y="1958362"/>
              <a:ext cx="1600200" cy="523220"/>
            </a:xfrm>
            <a:prstGeom prst="rect">
              <a:avLst/>
            </a:prstGeom>
            <a:noFill/>
            <a:ln w="9525">
              <a:noFill/>
              <a:miter lim="800000"/>
              <a:headEnd/>
              <a:tailEnd/>
            </a:ln>
          </p:spPr>
          <p:txBody>
            <a:bodyPr>
              <a:spAutoFit/>
            </a:bodyPr>
            <a:lstStyle/>
            <a:p>
              <a:r>
                <a:rPr lang="en-US" sz="1400" b="1" dirty="0">
                  <a:solidFill>
                    <a:srgbClr val="002060"/>
                  </a:solidFill>
                </a:rPr>
                <a:t>Description of code list value</a:t>
              </a:r>
            </a:p>
          </p:txBody>
        </p:sp>
        <p:cxnSp>
          <p:nvCxnSpPr>
            <p:cNvPr id="17" name="Straight Connector 16"/>
            <p:cNvCxnSpPr>
              <a:stCxn id="82956" idx="1"/>
              <a:endCxn id="12" idx="3"/>
            </p:cNvCxnSpPr>
            <p:nvPr/>
          </p:nvCxnSpPr>
          <p:spPr>
            <a:xfrm flipH="1">
              <a:off x="6196263" y="2219972"/>
              <a:ext cx="573506"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1371600" y="3814356"/>
              <a:ext cx="4740442" cy="216595"/>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959" name="TextBox 24"/>
            <p:cNvSpPr txBox="1">
              <a:spLocks noChangeArrowheads="1"/>
            </p:cNvSpPr>
            <p:nvPr/>
          </p:nvSpPr>
          <p:spPr bwMode="auto">
            <a:xfrm>
              <a:off x="6858000" y="3553323"/>
              <a:ext cx="1981200" cy="738664"/>
            </a:xfrm>
            <a:prstGeom prst="rect">
              <a:avLst/>
            </a:prstGeom>
            <a:noFill/>
            <a:ln w="9525">
              <a:noFill/>
              <a:miter lim="800000"/>
              <a:headEnd/>
              <a:tailEnd/>
            </a:ln>
          </p:spPr>
          <p:txBody>
            <a:bodyPr>
              <a:spAutoFit/>
            </a:bodyPr>
            <a:lstStyle/>
            <a:p>
              <a:r>
                <a:rPr lang="en-US" sz="1400" b="1" dirty="0">
                  <a:solidFill>
                    <a:srgbClr val="002060"/>
                  </a:solidFill>
                </a:rPr>
                <a:t>Simple type for code list is base type for complex type</a:t>
              </a:r>
            </a:p>
          </p:txBody>
        </p:sp>
        <p:cxnSp>
          <p:nvCxnSpPr>
            <p:cNvPr id="26" name="Straight Connector 25"/>
            <p:cNvCxnSpPr>
              <a:stCxn id="82959" idx="1"/>
              <a:endCxn id="24" idx="3"/>
            </p:cNvCxnSpPr>
            <p:nvPr/>
          </p:nvCxnSpPr>
          <p:spPr>
            <a:xfrm flipH="1" flipV="1">
              <a:off x="6112042" y="3922654"/>
              <a:ext cx="745958" cy="2"/>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 name="Slide Number Placeholder 5"/>
          <p:cNvSpPr>
            <a:spLocks noGrp="1"/>
          </p:cNvSpPr>
          <p:nvPr>
            <p:ph type="sldNum" sz="quarter" idx="4"/>
          </p:nvPr>
        </p:nvSpPr>
        <p:spPr/>
        <p:txBody>
          <a:bodyPr/>
          <a:lstStyle/>
          <a:p>
            <a:fld id="{6E6030FC-FB78-5E4D-92EA-5D9433591EA9}" type="slidenum">
              <a:rPr lang="en-US" smtClean="0"/>
              <a:pPr/>
              <a:t>95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a:xfrm>
            <a:off x="324069" y="1332540"/>
            <a:ext cx="8362731" cy="4771606"/>
          </a:xfrm>
        </p:spPr>
        <p:txBody>
          <a:bodyPr/>
          <a:lstStyle/>
          <a:p>
            <a:pPr marL="0" indent="0">
              <a:buNone/>
            </a:pPr>
            <a:r>
              <a:rPr lang="en-US" b="1" dirty="0" smtClean="0">
                <a:solidFill>
                  <a:schemeClr val="tx2"/>
                </a:solidFill>
              </a:rPr>
              <a:t>Scenario:  </a:t>
            </a:r>
          </a:p>
          <a:p>
            <a:pPr marL="12700" marR="407034" indent="4445">
              <a:lnSpc>
                <a:spcPct val="105900"/>
              </a:lnSpc>
            </a:pPr>
            <a:r>
              <a:rPr lang="en-US" sz="1600" spc="15" dirty="0">
                <a:solidFill>
                  <a:srgbClr val="646769"/>
                </a:solidFill>
              </a:rPr>
              <a:t>NIEM</a:t>
            </a:r>
            <a:r>
              <a:rPr lang="en-US" sz="1600" spc="35" dirty="0">
                <a:solidFill>
                  <a:srgbClr val="646769"/>
                </a:solidFill>
              </a:rPr>
              <a:t> </a:t>
            </a:r>
            <a:r>
              <a:rPr lang="en-US" sz="1600" spc="60" dirty="0">
                <a:solidFill>
                  <a:srgbClr val="646769"/>
                </a:solidFill>
              </a:rPr>
              <a:t>is</a:t>
            </a:r>
            <a:r>
              <a:rPr lang="en-US" sz="1600" spc="-45" dirty="0">
                <a:solidFill>
                  <a:srgbClr val="646769"/>
                </a:solidFill>
              </a:rPr>
              <a:t> </a:t>
            </a:r>
            <a:r>
              <a:rPr lang="en-US" sz="1600" spc="50" dirty="0">
                <a:solidFill>
                  <a:srgbClr val="646769"/>
                </a:solidFill>
              </a:rPr>
              <a:t>designed </a:t>
            </a:r>
            <a:r>
              <a:rPr lang="en-US" sz="1600" spc="75" dirty="0">
                <a:solidFill>
                  <a:srgbClr val="646769"/>
                </a:solidFill>
              </a:rPr>
              <a:t>to</a:t>
            </a:r>
            <a:r>
              <a:rPr lang="en-US" sz="1600" spc="40" dirty="0">
                <a:solidFill>
                  <a:srgbClr val="646769"/>
                </a:solidFill>
              </a:rPr>
              <a:t> </a:t>
            </a:r>
            <a:r>
              <a:rPr lang="en-US" sz="1600" spc="55" dirty="0">
                <a:solidFill>
                  <a:srgbClr val="646769"/>
                </a:solidFill>
              </a:rPr>
              <a:t>be </a:t>
            </a:r>
            <a:r>
              <a:rPr lang="en-US" sz="1600" spc="45" dirty="0">
                <a:solidFill>
                  <a:srgbClr val="646769"/>
                </a:solidFill>
              </a:rPr>
              <a:t>compatible</a:t>
            </a:r>
            <a:r>
              <a:rPr lang="en-US" sz="1600" spc="55" dirty="0">
                <a:solidFill>
                  <a:srgbClr val="646769"/>
                </a:solidFill>
              </a:rPr>
              <a:t> </a:t>
            </a:r>
            <a:r>
              <a:rPr lang="en-US" sz="1600" spc="60" dirty="0">
                <a:solidFill>
                  <a:srgbClr val="646769"/>
                </a:solidFill>
              </a:rPr>
              <a:t>with</a:t>
            </a:r>
            <a:r>
              <a:rPr lang="en-US" sz="1600" spc="10" dirty="0">
                <a:solidFill>
                  <a:srgbClr val="646769"/>
                </a:solidFill>
              </a:rPr>
              <a:t> </a:t>
            </a:r>
            <a:r>
              <a:rPr lang="en-US" sz="1600" spc="45" dirty="0">
                <a:solidFill>
                  <a:srgbClr val="646769"/>
                </a:solidFill>
              </a:rPr>
              <a:t>external</a:t>
            </a:r>
            <a:r>
              <a:rPr lang="en-US" sz="1600" spc="20" dirty="0">
                <a:solidFill>
                  <a:srgbClr val="646769"/>
                </a:solidFill>
              </a:rPr>
              <a:t> </a:t>
            </a:r>
            <a:r>
              <a:rPr lang="en-US" sz="1600" spc="40" dirty="0">
                <a:solidFill>
                  <a:srgbClr val="646769"/>
                </a:solidFill>
              </a:rPr>
              <a:t>data</a:t>
            </a:r>
            <a:r>
              <a:rPr lang="en-US" sz="1600" spc="15" dirty="0">
                <a:solidFill>
                  <a:srgbClr val="646769"/>
                </a:solidFill>
              </a:rPr>
              <a:t> </a:t>
            </a:r>
            <a:r>
              <a:rPr lang="en-US" sz="1600" spc="40" dirty="0" smtClean="0">
                <a:solidFill>
                  <a:srgbClr val="646769"/>
                </a:solidFill>
              </a:rPr>
              <a:t>standards. </a:t>
            </a:r>
            <a:r>
              <a:rPr lang="en-US" sz="1600" spc="45" dirty="0" smtClean="0">
                <a:solidFill>
                  <a:srgbClr val="646769"/>
                </a:solidFill>
              </a:rPr>
              <a:t>Multiple</a:t>
            </a:r>
            <a:r>
              <a:rPr lang="en-US" sz="1600" spc="25" dirty="0" smtClean="0">
                <a:solidFill>
                  <a:srgbClr val="646769"/>
                </a:solidFill>
              </a:rPr>
              <a:t> </a:t>
            </a:r>
            <a:r>
              <a:rPr lang="en-US" sz="1600" spc="40" dirty="0">
                <a:solidFill>
                  <a:srgbClr val="646769"/>
                </a:solidFill>
              </a:rPr>
              <a:t>organizations</a:t>
            </a:r>
            <a:r>
              <a:rPr lang="en-US" sz="1600" spc="75" dirty="0">
                <a:solidFill>
                  <a:srgbClr val="646769"/>
                </a:solidFill>
              </a:rPr>
              <a:t> </a:t>
            </a:r>
            <a:r>
              <a:rPr lang="en-US" sz="1600" spc="55" dirty="0">
                <a:solidFill>
                  <a:srgbClr val="646769"/>
                </a:solidFill>
              </a:rPr>
              <a:t>and</a:t>
            </a:r>
            <a:r>
              <a:rPr lang="en-US" sz="1600" spc="10" dirty="0">
                <a:solidFill>
                  <a:srgbClr val="646769"/>
                </a:solidFill>
              </a:rPr>
              <a:t> </a:t>
            </a:r>
            <a:r>
              <a:rPr lang="en-US" sz="1600" spc="55" dirty="0">
                <a:solidFill>
                  <a:srgbClr val="646769"/>
                </a:solidFill>
              </a:rPr>
              <a:t>domains</a:t>
            </a:r>
            <a:r>
              <a:rPr lang="en-US" sz="1600" spc="25" dirty="0">
                <a:solidFill>
                  <a:srgbClr val="646769"/>
                </a:solidFill>
              </a:rPr>
              <a:t> </a:t>
            </a:r>
            <a:r>
              <a:rPr lang="en-US" sz="1600" spc="50" dirty="0">
                <a:solidFill>
                  <a:srgbClr val="646769"/>
                </a:solidFill>
              </a:rPr>
              <a:t>maintain</a:t>
            </a:r>
            <a:r>
              <a:rPr lang="en-US" sz="1600" spc="-10" dirty="0">
                <a:solidFill>
                  <a:srgbClr val="646769"/>
                </a:solidFill>
              </a:rPr>
              <a:t> </a:t>
            </a:r>
            <a:r>
              <a:rPr lang="en-US" sz="1600" spc="60" dirty="0">
                <a:solidFill>
                  <a:srgbClr val="646769"/>
                </a:solidFill>
              </a:rPr>
              <a:t>code</a:t>
            </a:r>
            <a:r>
              <a:rPr lang="en-US" sz="1600" spc="35" dirty="0">
                <a:solidFill>
                  <a:srgbClr val="646769"/>
                </a:solidFill>
              </a:rPr>
              <a:t> </a:t>
            </a:r>
            <a:r>
              <a:rPr lang="en-US" sz="1600" spc="50" dirty="0">
                <a:solidFill>
                  <a:srgbClr val="646769"/>
                </a:solidFill>
              </a:rPr>
              <a:t>list</a:t>
            </a:r>
            <a:r>
              <a:rPr lang="en-US" sz="1600" spc="75" dirty="0">
                <a:solidFill>
                  <a:srgbClr val="646769"/>
                </a:solidFill>
              </a:rPr>
              <a:t>s</a:t>
            </a:r>
            <a:r>
              <a:rPr lang="en-US" sz="1600" spc="130" dirty="0">
                <a:solidFill>
                  <a:srgbClr val="646769"/>
                </a:solidFill>
              </a:rPr>
              <a:t>,</a:t>
            </a:r>
            <a:r>
              <a:rPr lang="en-US" sz="1600" spc="-105" dirty="0">
                <a:solidFill>
                  <a:srgbClr val="646769"/>
                </a:solidFill>
              </a:rPr>
              <a:t> </a:t>
            </a:r>
            <a:r>
              <a:rPr lang="en-US" sz="1600" spc="60" dirty="0">
                <a:solidFill>
                  <a:srgbClr val="646769"/>
                </a:solidFill>
              </a:rPr>
              <a:t>including</a:t>
            </a:r>
            <a:r>
              <a:rPr lang="en-US" sz="1600" spc="50" dirty="0">
                <a:solidFill>
                  <a:srgbClr val="646769"/>
                </a:solidFill>
              </a:rPr>
              <a:t> </a:t>
            </a:r>
            <a:r>
              <a:rPr lang="en-US" sz="1600" spc="15" dirty="0">
                <a:solidFill>
                  <a:srgbClr val="646769"/>
                </a:solidFill>
              </a:rPr>
              <a:t>IS</a:t>
            </a:r>
            <a:r>
              <a:rPr lang="en-US" sz="1600" dirty="0">
                <a:solidFill>
                  <a:srgbClr val="646769"/>
                </a:solidFill>
              </a:rPr>
              <a:t>O</a:t>
            </a:r>
            <a:r>
              <a:rPr lang="en-US" sz="1600" spc="130" dirty="0">
                <a:solidFill>
                  <a:srgbClr val="646769"/>
                </a:solidFill>
              </a:rPr>
              <a:t>,</a:t>
            </a:r>
            <a:r>
              <a:rPr lang="en-US" sz="1600" spc="-105" dirty="0">
                <a:solidFill>
                  <a:srgbClr val="646769"/>
                </a:solidFill>
              </a:rPr>
              <a:t> </a:t>
            </a:r>
            <a:r>
              <a:rPr lang="en-US" sz="1600" spc="10" dirty="0">
                <a:solidFill>
                  <a:srgbClr val="646769"/>
                </a:solidFill>
              </a:rPr>
              <a:t>FIP</a:t>
            </a:r>
            <a:r>
              <a:rPr lang="en-US" sz="1600" spc="-5" dirty="0">
                <a:solidFill>
                  <a:srgbClr val="646769"/>
                </a:solidFill>
              </a:rPr>
              <a:t>S</a:t>
            </a:r>
            <a:r>
              <a:rPr lang="en-US" sz="1600" spc="130" dirty="0">
                <a:solidFill>
                  <a:srgbClr val="646769"/>
                </a:solidFill>
              </a:rPr>
              <a:t>,</a:t>
            </a:r>
            <a:r>
              <a:rPr lang="en-US" sz="1600" spc="-105" dirty="0">
                <a:solidFill>
                  <a:srgbClr val="646769"/>
                </a:solidFill>
              </a:rPr>
              <a:t> </a:t>
            </a:r>
            <a:r>
              <a:rPr lang="en-US" sz="1600" spc="15" dirty="0">
                <a:solidFill>
                  <a:srgbClr val="646769"/>
                </a:solidFill>
              </a:rPr>
              <a:t>NIS</a:t>
            </a:r>
            <a:r>
              <a:rPr lang="en-US" sz="1600" spc="5" dirty="0">
                <a:solidFill>
                  <a:srgbClr val="646769"/>
                </a:solidFill>
              </a:rPr>
              <a:t>T</a:t>
            </a:r>
            <a:r>
              <a:rPr lang="en-US" sz="1600" spc="130" dirty="0">
                <a:solidFill>
                  <a:srgbClr val="646769"/>
                </a:solidFill>
              </a:rPr>
              <a:t>,</a:t>
            </a:r>
            <a:r>
              <a:rPr lang="en-US" sz="1600" spc="-105" dirty="0">
                <a:solidFill>
                  <a:srgbClr val="646769"/>
                </a:solidFill>
              </a:rPr>
              <a:t> </a:t>
            </a:r>
            <a:r>
              <a:rPr lang="en-US" sz="1600" spc="50" dirty="0">
                <a:solidFill>
                  <a:srgbClr val="646769"/>
                </a:solidFill>
              </a:rPr>
              <a:t>among</a:t>
            </a:r>
            <a:r>
              <a:rPr lang="en-US" sz="1600" spc="70" dirty="0">
                <a:solidFill>
                  <a:srgbClr val="646769"/>
                </a:solidFill>
              </a:rPr>
              <a:t> </a:t>
            </a:r>
            <a:r>
              <a:rPr lang="en-US" sz="1600" spc="40" dirty="0" smtClean="0">
                <a:solidFill>
                  <a:srgbClr val="646769"/>
                </a:solidFill>
              </a:rPr>
              <a:t>others</a:t>
            </a:r>
            <a:r>
              <a:rPr lang="en-US" sz="1600" spc="-145" dirty="0" smtClean="0">
                <a:solidFill>
                  <a:srgbClr val="646769"/>
                </a:solidFill>
              </a:rPr>
              <a:t>. </a:t>
            </a:r>
            <a:r>
              <a:rPr lang="en-US" sz="1600" spc="30" dirty="0" smtClean="0">
                <a:solidFill>
                  <a:srgbClr val="646769"/>
                </a:solidFill>
              </a:rPr>
              <a:t>The</a:t>
            </a:r>
            <a:r>
              <a:rPr lang="en-US" sz="1600" spc="55" dirty="0" smtClean="0">
                <a:solidFill>
                  <a:srgbClr val="646769"/>
                </a:solidFill>
              </a:rPr>
              <a:t> </a:t>
            </a:r>
            <a:r>
              <a:rPr lang="en-US" sz="1600" spc="15" dirty="0">
                <a:solidFill>
                  <a:srgbClr val="646769"/>
                </a:solidFill>
              </a:rPr>
              <a:t>NIEM</a:t>
            </a:r>
            <a:r>
              <a:rPr lang="en-US" sz="1600" spc="-35" dirty="0">
                <a:solidFill>
                  <a:srgbClr val="646769"/>
                </a:solidFill>
              </a:rPr>
              <a:t> </a:t>
            </a:r>
            <a:r>
              <a:rPr lang="en-US" sz="1600" spc="50" dirty="0">
                <a:solidFill>
                  <a:srgbClr val="646769"/>
                </a:solidFill>
              </a:rPr>
              <a:t>type</a:t>
            </a:r>
            <a:r>
              <a:rPr lang="en-US" sz="1600" spc="20" dirty="0">
                <a:solidFill>
                  <a:srgbClr val="646769"/>
                </a:solidFill>
              </a:rPr>
              <a:t> </a:t>
            </a:r>
            <a:r>
              <a:rPr lang="en-US" sz="1600" spc="30" dirty="0" smtClean="0">
                <a:solidFill>
                  <a:srgbClr val="646769"/>
                </a:solidFill>
              </a:rPr>
              <a:t>fips_10-</a:t>
            </a:r>
            <a:r>
              <a:rPr lang="en-US" sz="1600" spc="25" dirty="0" smtClean="0">
                <a:solidFill>
                  <a:srgbClr val="646769"/>
                </a:solidFill>
              </a:rPr>
              <a:t>4:1nternationalStateCodeSimpleType </a:t>
            </a:r>
            <a:r>
              <a:rPr lang="en-US" sz="1600" spc="50" dirty="0" smtClean="0">
                <a:solidFill>
                  <a:srgbClr val="646769"/>
                </a:solidFill>
              </a:rPr>
              <a:t>contains</a:t>
            </a:r>
            <a:r>
              <a:rPr lang="en-US" sz="1600" spc="40" dirty="0" smtClean="0">
                <a:solidFill>
                  <a:srgbClr val="646769"/>
                </a:solidFill>
              </a:rPr>
              <a:t> </a:t>
            </a:r>
            <a:r>
              <a:rPr lang="en-US" sz="1600" spc="40" dirty="0">
                <a:solidFill>
                  <a:srgbClr val="646769"/>
                </a:solidFill>
              </a:rPr>
              <a:t>data</a:t>
            </a:r>
            <a:r>
              <a:rPr lang="en-US" sz="1600" spc="15" dirty="0">
                <a:solidFill>
                  <a:srgbClr val="646769"/>
                </a:solidFill>
              </a:rPr>
              <a:t> </a:t>
            </a:r>
            <a:r>
              <a:rPr lang="en-US" sz="1600" spc="40" dirty="0">
                <a:solidFill>
                  <a:srgbClr val="646769"/>
                </a:solidFill>
              </a:rPr>
              <a:t>types</a:t>
            </a:r>
            <a:r>
              <a:rPr lang="en-US" sz="1600" spc="5" dirty="0">
                <a:solidFill>
                  <a:srgbClr val="646769"/>
                </a:solidFill>
              </a:rPr>
              <a:t> </a:t>
            </a:r>
            <a:r>
              <a:rPr lang="en-US" sz="1600" spc="65" dirty="0">
                <a:solidFill>
                  <a:srgbClr val="646769"/>
                </a:solidFill>
              </a:rPr>
              <a:t>for</a:t>
            </a:r>
            <a:r>
              <a:rPr lang="en-US" sz="1600" spc="75" dirty="0">
                <a:solidFill>
                  <a:srgbClr val="646769"/>
                </a:solidFill>
              </a:rPr>
              <a:t> </a:t>
            </a:r>
            <a:r>
              <a:rPr lang="en-US" sz="1600" spc="35" dirty="0">
                <a:solidFill>
                  <a:srgbClr val="646769"/>
                </a:solidFill>
              </a:rPr>
              <a:t>states</a:t>
            </a:r>
            <a:r>
              <a:rPr lang="en-US" sz="1600" spc="55" dirty="0">
                <a:solidFill>
                  <a:srgbClr val="646769"/>
                </a:solidFill>
              </a:rPr>
              <a:t> </a:t>
            </a:r>
            <a:r>
              <a:rPr lang="en-US" sz="1600" spc="45" dirty="0">
                <a:solidFill>
                  <a:srgbClr val="646769"/>
                </a:solidFill>
              </a:rPr>
              <a:t>implemented </a:t>
            </a:r>
            <a:r>
              <a:rPr lang="en-US" sz="1600" spc="40" dirty="0">
                <a:solidFill>
                  <a:srgbClr val="646769"/>
                </a:solidFill>
              </a:rPr>
              <a:t>as</a:t>
            </a:r>
            <a:r>
              <a:rPr lang="en-US" sz="1600" spc="70" dirty="0">
                <a:solidFill>
                  <a:srgbClr val="646769"/>
                </a:solidFill>
              </a:rPr>
              <a:t> </a:t>
            </a:r>
            <a:r>
              <a:rPr lang="en-US" sz="1600" spc="15" dirty="0">
                <a:solidFill>
                  <a:srgbClr val="646769"/>
                </a:solidFill>
              </a:rPr>
              <a:t>a</a:t>
            </a:r>
            <a:r>
              <a:rPr lang="en-US" sz="1600" spc="-10" dirty="0">
                <a:solidFill>
                  <a:srgbClr val="646769"/>
                </a:solidFill>
              </a:rPr>
              <a:t> </a:t>
            </a:r>
            <a:r>
              <a:rPr lang="en-US" sz="1600" spc="55" dirty="0">
                <a:solidFill>
                  <a:srgbClr val="646769"/>
                </a:solidFill>
              </a:rPr>
              <a:t>code</a:t>
            </a:r>
            <a:r>
              <a:rPr lang="en-US" sz="1600" spc="35" dirty="0">
                <a:solidFill>
                  <a:srgbClr val="646769"/>
                </a:solidFill>
              </a:rPr>
              <a:t> </a:t>
            </a:r>
            <a:r>
              <a:rPr lang="en-US" sz="1600" spc="55" dirty="0">
                <a:solidFill>
                  <a:srgbClr val="646769"/>
                </a:solidFill>
              </a:rPr>
              <a:t>list</a:t>
            </a:r>
            <a:r>
              <a:rPr lang="en-US" sz="1600" spc="-5" dirty="0">
                <a:solidFill>
                  <a:srgbClr val="646769"/>
                </a:solidFill>
              </a:rPr>
              <a:t> </a:t>
            </a:r>
            <a:r>
              <a:rPr lang="en-US" sz="1600" spc="45" dirty="0">
                <a:solidFill>
                  <a:srgbClr val="646769"/>
                </a:solidFill>
              </a:rPr>
              <a:t>defined</a:t>
            </a:r>
            <a:r>
              <a:rPr lang="en-US" sz="1600" spc="30" dirty="0">
                <a:solidFill>
                  <a:srgbClr val="646769"/>
                </a:solidFill>
              </a:rPr>
              <a:t> </a:t>
            </a:r>
            <a:r>
              <a:rPr lang="en-US" sz="1600" spc="40" dirty="0">
                <a:solidFill>
                  <a:srgbClr val="646769"/>
                </a:solidFill>
              </a:rPr>
              <a:t>as</a:t>
            </a:r>
            <a:r>
              <a:rPr lang="en-US" sz="1600" spc="20" dirty="0">
                <a:solidFill>
                  <a:srgbClr val="646769"/>
                </a:solidFill>
              </a:rPr>
              <a:t> </a:t>
            </a:r>
            <a:r>
              <a:rPr lang="en-US" sz="1600" spc="125" dirty="0">
                <a:solidFill>
                  <a:srgbClr val="646769"/>
                </a:solidFill>
              </a:rPr>
              <a:t>"</a:t>
            </a:r>
            <a:r>
              <a:rPr lang="en-US" sz="1600" spc="45" dirty="0" smtClean="0">
                <a:solidFill>
                  <a:srgbClr val="646769"/>
                </a:solidFill>
              </a:rPr>
              <a:t>Countrie</a:t>
            </a:r>
            <a:r>
              <a:rPr lang="en-US" sz="1600" spc="114" dirty="0" smtClean="0">
                <a:solidFill>
                  <a:srgbClr val="646769"/>
                </a:solidFill>
              </a:rPr>
              <a:t>s</a:t>
            </a:r>
            <a:r>
              <a:rPr lang="en-US" sz="1600" spc="130" dirty="0" smtClean="0">
                <a:solidFill>
                  <a:srgbClr val="646769"/>
                </a:solidFill>
              </a:rPr>
              <a:t>,</a:t>
            </a:r>
            <a:r>
              <a:rPr lang="en-US" sz="1600" spc="-105" dirty="0" smtClean="0">
                <a:solidFill>
                  <a:srgbClr val="646769"/>
                </a:solidFill>
              </a:rPr>
              <a:t> </a:t>
            </a:r>
            <a:r>
              <a:rPr lang="en-US" sz="1600" spc="35" dirty="0" smtClean="0">
                <a:solidFill>
                  <a:srgbClr val="646769"/>
                </a:solidFill>
              </a:rPr>
              <a:t>dependencies</a:t>
            </a:r>
            <a:r>
              <a:rPr lang="en-US" sz="1600" spc="-105" dirty="0" smtClean="0">
                <a:solidFill>
                  <a:srgbClr val="646769"/>
                </a:solidFill>
              </a:rPr>
              <a:t>, </a:t>
            </a:r>
            <a:r>
              <a:rPr lang="en-US" sz="1600" spc="25" dirty="0" smtClean="0">
                <a:solidFill>
                  <a:srgbClr val="646769"/>
                </a:solidFill>
              </a:rPr>
              <a:t>areas</a:t>
            </a:r>
            <a:r>
              <a:rPr lang="en-US" sz="1600" spc="100" dirty="0" smtClean="0">
                <a:solidFill>
                  <a:srgbClr val="646769"/>
                </a:solidFill>
              </a:rPr>
              <a:t> </a:t>
            </a:r>
            <a:r>
              <a:rPr lang="en-US" sz="1600" spc="45" dirty="0">
                <a:solidFill>
                  <a:srgbClr val="646769"/>
                </a:solidFill>
              </a:rPr>
              <a:t>of</a:t>
            </a:r>
            <a:r>
              <a:rPr lang="en-US" sz="1600" spc="-10" dirty="0">
                <a:solidFill>
                  <a:srgbClr val="646769"/>
                </a:solidFill>
              </a:rPr>
              <a:t> </a:t>
            </a:r>
            <a:r>
              <a:rPr lang="en-US" sz="1600" spc="45" dirty="0">
                <a:solidFill>
                  <a:srgbClr val="646769"/>
                </a:solidFill>
              </a:rPr>
              <a:t>special</a:t>
            </a:r>
            <a:r>
              <a:rPr lang="en-US" sz="1600" spc="50" dirty="0">
                <a:solidFill>
                  <a:srgbClr val="646769"/>
                </a:solidFill>
              </a:rPr>
              <a:t> </a:t>
            </a:r>
            <a:r>
              <a:rPr lang="en-US" sz="1600" spc="45" dirty="0" smtClean="0">
                <a:solidFill>
                  <a:srgbClr val="646769"/>
                </a:solidFill>
              </a:rPr>
              <a:t>sovereignty</a:t>
            </a:r>
            <a:r>
              <a:rPr lang="en-US" sz="1600" spc="-110" dirty="0" smtClean="0">
                <a:solidFill>
                  <a:srgbClr val="646769"/>
                </a:solidFill>
              </a:rPr>
              <a:t>, </a:t>
            </a:r>
            <a:r>
              <a:rPr lang="en-US" sz="1600" spc="55" dirty="0" smtClean="0">
                <a:solidFill>
                  <a:srgbClr val="646769"/>
                </a:solidFill>
              </a:rPr>
              <a:t>and</a:t>
            </a:r>
            <a:r>
              <a:rPr lang="en-US" sz="1600" spc="-25" dirty="0" smtClean="0">
                <a:solidFill>
                  <a:srgbClr val="646769"/>
                </a:solidFill>
              </a:rPr>
              <a:t> </a:t>
            </a:r>
            <a:r>
              <a:rPr lang="en-US" sz="1600" spc="45" dirty="0">
                <a:solidFill>
                  <a:srgbClr val="646769"/>
                </a:solidFill>
              </a:rPr>
              <a:t>their</a:t>
            </a:r>
            <a:r>
              <a:rPr lang="en-US" sz="1600" spc="75" dirty="0">
                <a:solidFill>
                  <a:srgbClr val="646769"/>
                </a:solidFill>
              </a:rPr>
              <a:t> </a:t>
            </a:r>
            <a:r>
              <a:rPr lang="en-US" sz="1600" spc="55" dirty="0">
                <a:solidFill>
                  <a:srgbClr val="646769"/>
                </a:solidFill>
              </a:rPr>
              <a:t>principal</a:t>
            </a:r>
            <a:r>
              <a:rPr lang="en-US" sz="1600" spc="50" dirty="0">
                <a:solidFill>
                  <a:srgbClr val="646769"/>
                </a:solidFill>
              </a:rPr>
              <a:t> </a:t>
            </a:r>
            <a:r>
              <a:rPr lang="en-US" sz="1600" spc="45" dirty="0">
                <a:solidFill>
                  <a:srgbClr val="646769"/>
                </a:solidFill>
              </a:rPr>
              <a:t>administrative</a:t>
            </a:r>
            <a:r>
              <a:rPr lang="en-US" sz="1600" spc="105" dirty="0">
                <a:solidFill>
                  <a:srgbClr val="646769"/>
                </a:solidFill>
              </a:rPr>
              <a:t> </a:t>
            </a:r>
            <a:r>
              <a:rPr lang="en-US" sz="1600" spc="60" dirty="0">
                <a:solidFill>
                  <a:srgbClr val="646769"/>
                </a:solidFill>
              </a:rPr>
              <a:t>divisions</a:t>
            </a:r>
            <a:r>
              <a:rPr lang="en-US" sz="1600" spc="15" dirty="0">
                <a:solidFill>
                  <a:srgbClr val="646769"/>
                </a:solidFill>
              </a:rPr>
              <a:t> </a:t>
            </a:r>
            <a:r>
              <a:rPr lang="en-US" sz="1600" spc="55" dirty="0">
                <a:solidFill>
                  <a:srgbClr val="646769"/>
                </a:solidFill>
              </a:rPr>
              <a:t>from </a:t>
            </a:r>
            <a:r>
              <a:rPr lang="en-US" sz="1600" spc="45" dirty="0">
                <a:solidFill>
                  <a:srgbClr val="646769"/>
                </a:solidFill>
              </a:rPr>
              <a:t>the</a:t>
            </a:r>
            <a:r>
              <a:rPr lang="en-US" sz="1600" spc="25" dirty="0">
                <a:solidFill>
                  <a:srgbClr val="646769"/>
                </a:solidFill>
              </a:rPr>
              <a:t> </a:t>
            </a:r>
            <a:r>
              <a:rPr lang="en-US" sz="1600" spc="30" dirty="0">
                <a:solidFill>
                  <a:srgbClr val="646769"/>
                </a:solidFill>
              </a:rPr>
              <a:t>Federal</a:t>
            </a:r>
            <a:r>
              <a:rPr lang="en-US" sz="1600" spc="40" dirty="0">
                <a:solidFill>
                  <a:srgbClr val="646769"/>
                </a:solidFill>
              </a:rPr>
              <a:t> </a:t>
            </a:r>
            <a:r>
              <a:rPr lang="en-US" sz="1600" spc="50" dirty="0">
                <a:solidFill>
                  <a:srgbClr val="646769"/>
                </a:solidFill>
              </a:rPr>
              <a:t>Information</a:t>
            </a:r>
            <a:r>
              <a:rPr lang="en-US" sz="1600" spc="30" dirty="0">
                <a:solidFill>
                  <a:srgbClr val="646769"/>
                </a:solidFill>
              </a:rPr>
              <a:t> </a:t>
            </a:r>
            <a:r>
              <a:rPr lang="en-US" sz="1600" spc="50" dirty="0">
                <a:solidFill>
                  <a:srgbClr val="646769"/>
                </a:solidFill>
              </a:rPr>
              <a:t>Processing</a:t>
            </a:r>
            <a:r>
              <a:rPr lang="en-US" sz="1600" spc="10" dirty="0">
                <a:solidFill>
                  <a:srgbClr val="646769"/>
                </a:solidFill>
              </a:rPr>
              <a:t> </a:t>
            </a:r>
            <a:r>
              <a:rPr lang="en-US" sz="1600" spc="35" dirty="0">
                <a:solidFill>
                  <a:srgbClr val="646769"/>
                </a:solidFill>
              </a:rPr>
              <a:t>Standards</a:t>
            </a:r>
            <a:r>
              <a:rPr lang="en-US" sz="1600" spc="110" dirty="0">
                <a:solidFill>
                  <a:srgbClr val="646769"/>
                </a:solidFill>
              </a:rPr>
              <a:t> </a:t>
            </a:r>
            <a:r>
              <a:rPr lang="en-US" sz="1600" spc="5" dirty="0">
                <a:solidFill>
                  <a:srgbClr val="646769"/>
                </a:solidFill>
              </a:rPr>
              <a:t>(FIPS)</a:t>
            </a:r>
            <a:r>
              <a:rPr lang="en-US" sz="1600" spc="45" dirty="0">
                <a:solidFill>
                  <a:srgbClr val="646769"/>
                </a:solidFill>
              </a:rPr>
              <a:t> </a:t>
            </a:r>
            <a:r>
              <a:rPr lang="en-US" sz="1600" spc="30" dirty="0">
                <a:solidFill>
                  <a:srgbClr val="646769"/>
                </a:solidFill>
              </a:rPr>
              <a:t>10-</a:t>
            </a:r>
            <a:r>
              <a:rPr lang="en-US" sz="1600" spc="-5" dirty="0">
                <a:solidFill>
                  <a:srgbClr val="646769"/>
                </a:solidFill>
              </a:rPr>
              <a:t>4</a:t>
            </a:r>
            <a:r>
              <a:rPr lang="en-US" sz="1600" spc="90" dirty="0">
                <a:solidFill>
                  <a:srgbClr val="646769"/>
                </a:solidFill>
              </a:rPr>
              <a:t>."</a:t>
            </a:r>
            <a:endParaRPr lang="en-US" sz="1600" dirty="0">
              <a:solidFill>
                <a:srgbClr val="646769"/>
              </a:solidFill>
            </a:endParaRPr>
          </a:p>
          <a:p>
            <a:pPr>
              <a:lnSpc>
                <a:spcPts val="1100"/>
              </a:lnSpc>
              <a:spcBef>
                <a:spcPts val="51"/>
              </a:spcBef>
            </a:pPr>
            <a:endParaRPr lang="en-US" sz="2400" dirty="0">
              <a:solidFill>
                <a:srgbClr val="646769"/>
              </a:solidFill>
            </a:endParaRPr>
          </a:p>
          <a:p>
            <a:pPr marL="12700" marR="12700">
              <a:lnSpc>
                <a:spcPct val="105900"/>
              </a:lnSpc>
            </a:pPr>
            <a:r>
              <a:rPr lang="en-US" sz="1600" spc="30" dirty="0">
                <a:solidFill>
                  <a:srgbClr val="646769"/>
                </a:solidFill>
              </a:rPr>
              <a:t>True</a:t>
            </a:r>
            <a:r>
              <a:rPr lang="en-US" sz="1600" spc="15" dirty="0">
                <a:solidFill>
                  <a:srgbClr val="646769"/>
                </a:solidFill>
              </a:rPr>
              <a:t> </a:t>
            </a:r>
            <a:r>
              <a:rPr lang="en-US" sz="1600" spc="75" dirty="0">
                <a:solidFill>
                  <a:srgbClr val="646769"/>
                </a:solidFill>
              </a:rPr>
              <a:t>or</a:t>
            </a:r>
            <a:r>
              <a:rPr lang="en-US" sz="1600" spc="5" dirty="0">
                <a:solidFill>
                  <a:srgbClr val="646769"/>
                </a:solidFill>
              </a:rPr>
              <a:t> </a:t>
            </a:r>
            <a:r>
              <a:rPr lang="en-US" sz="1600" spc="35" dirty="0" smtClean="0">
                <a:solidFill>
                  <a:srgbClr val="646769"/>
                </a:solidFill>
              </a:rPr>
              <a:t>false</a:t>
            </a:r>
            <a:r>
              <a:rPr lang="en-US" sz="1600" spc="155" dirty="0" smtClean="0">
                <a:solidFill>
                  <a:srgbClr val="646769"/>
                </a:solidFill>
              </a:rPr>
              <a:t>:</a:t>
            </a:r>
            <a:r>
              <a:rPr lang="en-US" sz="1600" spc="-165" dirty="0" smtClean="0">
                <a:solidFill>
                  <a:srgbClr val="646769"/>
                </a:solidFill>
              </a:rPr>
              <a:t> </a:t>
            </a:r>
            <a:r>
              <a:rPr lang="en-US" sz="1600" spc="45" dirty="0">
                <a:solidFill>
                  <a:srgbClr val="646769"/>
                </a:solidFill>
              </a:rPr>
              <a:t>You </a:t>
            </a:r>
            <a:r>
              <a:rPr lang="en-US" sz="1600" spc="40" dirty="0">
                <a:solidFill>
                  <a:srgbClr val="646769"/>
                </a:solidFill>
              </a:rPr>
              <a:t>are</a:t>
            </a:r>
            <a:r>
              <a:rPr lang="en-US" sz="1600" spc="-5" dirty="0">
                <a:solidFill>
                  <a:srgbClr val="646769"/>
                </a:solidFill>
              </a:rPr>
              <a:t> </a:t>
            </a:r>
            <a:r>
              <a:rPr lang="en-US" sz="1600" spc="15" dirty="0">
                <a:solidFill>
                  <a:srgbClr val="646769"/>
                </a:solidFill>
              </a:rPr>
              <a:t>a</a:t>
            </a:r>
            <a:r>
              <a:rPr lang="en-US" sz="1600" spc="25" dirty="0">
                <a:solidFill>
                  <a:srgbClr val="646769"/>
                </a:solidFill>
              </a:rPr>
              <a:t> </a:t>
            </a:r>
            <a:r>
              <a:rPr lang="en-US" sz="1600" spc="55" dirty="0">
                <a:solidFill>
                  <a:srgbClr val="646769"/>
                </a:solidFill>
              </a:rPr>
              <a:t>country</a:t>
            </a:r>
            <a:r>
              <a:rPr lang="en-US" sz="1600" spc="15" dirty="0">
                <a:solidFill>
                  <a:srgbClr val="646769"/>
                </a:solidFill>
              </a:rPr>
              <a:t> </a:t>
            </a:r>
            <a:r>
              <a:rPr lang="en-US" sz="1600" spc="55" dirty="0">
                <a:solidFill>
                  <a:srgbClr val="646769"/>
                </a:solidFill>
              </a:rPr>
              <a:t>that</a:t>
            </a:r>
            <a:r>
              <a:rPr lang="en-US" sz="1600" spc="50" dirty="0">
                <a:solidFill>
                  <a:srgbClr val="646769"/>
                </a:solidFill>
              </a:rPr>
              <a:t> uses</a:t>
            </a:r>
            <a:r>
              <a:rPr lang="en-US" sz="1600" spc="-15" dirty="0">
                <a:solidFill>
                  <a:srgbClr val="646769"/>
                </a:solidFill>
              </a:rPr>
              <a:t> </a:t>
            </a:r>
            <a:r>
              <a:rPr lang="en-US" sz="1600" spc="60" dirty="0">
                <a:solidFill>
                  <a:srgbClr val="646769"/>
                </a:solidFill>
              </a:rPr>
              <a:t>a</a:t>
            </a:r>
            <a:r>
              <a:rPr lang="en-US" sz="1600" spc="20" dirty="0">
                <a:solidFill>
                  <a:srgbClr val="646769"/>
                </a:solidFill>
              </a:rPr>
              <a:t> </a:t>
            </a:r>
            <a:r>
              <a:rPr lang="en-US" sz="1600" spc="45" dirty="0">
                <a:solidFill>
                  <a:srgbClr val="646769"/>
                </a:solidFill>
              </a:rPr>
              <a:t>code</a:t>
            </a:r>
            <a:r>
              <a:rPr lang="en-US" sz="1600" spc="40" dirty="0">
                <a:solidFill>
                  <a:srgbClr val="646769"/>
                </a:solidFill>
              </a:rPr>
              <a:t> </a:t>
            </a:r>
            <a:r>
              <a:rPr lang="en-US" sz="1600" spc="55" dirty="0">
                <a:solidFill>
                  <a:srgbClr val="646769"/>
                </a:solidFill>
              </a:rPr>
              <a:t>list</a:t>
            </a:r>
            <a:r>
              <a:rPr lang="en-US" sz="1600" spc="-5" dirty="0">
                <a:solidFill>
                  <a:srgbClr val="646769"/>
                </a:solidFill>
              </a:rPr>
              <a:t> </a:t>
            </a:r>
            <a:r>
              <a:rPr lang="en-US" sz="1600" spc="40" dirty="0">
                <a:solidFill>
                  <a:srgbClr val="646769"/>
                </a:solidFill>
              </a:rPr>
              <a:t>other </a:t>
            </a:r>
            <a:r>
              <a:rPr lang="en-US" sz="1600" spc="50" dirty="0">
                <a:solidFill>
                  <a:srgbClr val="646769"/>
                </a:solidFill>
              </a:rPr>
              <a:t>than</a:t>
            </a:r>
            <a:r>
              <a:rPr lang="en-US" sz="1600" spc="35" dirty="0">
                <a:solidFill>
                  <a:srgbClr val="646769"/>
                </a:solidFill>
              </a:rPr>
              <a:t> </a:t>
            </a:r>
            <a:r>
              <a:rPr lang="en-US" sz="1600" spc="20" dirty="0" smtClean="0">
                <a:solidFill>
                  <a:srgbClr val="646769"/>
                </a:solidFill>
              </a:rPr>
              <a:t>FIPS</a:t>
            </a:r>
            <a:r>
              <a:rPr lang="en-US" sz="1600" spc="-5" dirty="0">
                <a:solidFill>
                  <a:srgbClr val="646769"/>
                </a:solidFill>
              </a:rPr>
              <a:t> </a:t>
            </a:r>
            <a:r>
              <a:rPr lang="en-US" sz="1600" spc="30" dirty="0" smtClean="0">
                <a:solidFill>
                  <a:srgbClr val="646769"/>
                </a:solidFill>
              </a:rPr>
              <a:t>10</a:t>
            </a:r>
            <a:r>
              <a:rPr lang="en-US" sz="1600" spc="30" dirty="0">
                <a:solidFill>
                  <a:srgbClr val="646769"/>
                </a:solidFill>
              </a:rPr>
              <a:t>-4</a:t>
            </a:r>
            <a:r>
              <a:rPr lang="en-US" sz="1600" spc="-95" dirty="0">
                <a:solidFill>
                  <a:srgbClr val="646769"/>
                </a:solidFill>
              </a:rPr>
              <a:t> </a:t>
            </a:r>
            <a:r>
              <a:rPr lang="en-US" sz="1600" spc="50" dirty="0">
                <a:solidFill>
                  <a:srgbClr val="646769"/>
                </a:solidFill>
              </a:rPr>
              <a:t>for</a:t>
            </a:r>
            <a:r>
              <a:rPr lang="en-US" sz="1600" spc="80" dirty="0">
                <a:solidFill>
                  <a:srgbClr val="646769"/>
                </a:solidFill>
              </a:rPr>
              <a:t> </a:t>
            </a:r>
            <a:r>
              <a:rPr lang="en-US" sz="1600" spc="55" dirty="0">
                <a:solidFill>
                  <a:srgbClr val="646769"/>
                </a:solidFill>
              </a:rPr>
              <a:t>country</a:t>
            </a:r>
            <a:r>
              <a:rPr lang="en-US" sz="1600" spc="85" dirty="0">
                <a:solidFill>
                  <a:srgbClr val="646769"/>
                </a:solidFill>
              </a:rPr>
              <a:t> </a:t>
            </a:r>
            <a:r>
              <a:rPr lang="en-US" sz="1600" spc="40" dirty="0" smtClean="0">
                <a:solidFill>
                  <a:srgbClr val="646769"/>
                </a:solidFill>
              </a:rPr>
              <a:t>codes</a:t>
            </a:r>
            <a:r>
              <a:rPr lang="en-US" sz="1600" spc="130" dirty="0" smtClean="0">
                <a:solidFill>
                  <a:srgbClr val="646769"/>
                </a:solidFill>
              </a:rPr>
              <a:t>.</a:t>
            </a:r>
            <a:r>
              <a:rPr lang="en-US" sz="1600" spc="-105" dirty="0" smtClean="0">
                <a:solidFill>
                  <a:srgbClr val="646769"/>
                </a:solidFill>
              </a:rPr>
              <a:t> </a:t>
            </a:r>
            <a:r>
              <a:rPr lang="en-US" sz="1600" spc="15" dirty="0">
                <a:solidFill>
                  <a:srgbClr val="646769"/>
                </a:solidFill>
              </a:rPr>
              <a:t>NIEM</a:t>
            </a:r>
            <a:r>
              <a:rPr lang="en-US" sz="1600" spc="-35" dirty="0">
                <a:solidFill>
                  <a:srgbClr val="646769"/>
                </a:solidFill>
              </a:rPr>
              <a:t> </a:t>
            </a:r>
            <a:r>
              <a:rPr lang="en-US" sz="1600" spc="55" dirty="0">
                <a:solidFill>
                  <a:srgbClr val="646769"/>
                </a:solidFill>
              </a:rPr>
              <a:t>allows</a:t>
            </a:r>
            <a:r>
              <a:rPr lang="en-US" sz="1600" spc="20" dirty="0">
                <a:solidFill>
                  <a:srgbClr val="646769"/>
                </a:solidFill>
              </a:rPr>
              <a:t> </a:t>
            </a:r>
            <a:r>
              <a:rPr lang="en-US" sz="1600" spc="65" dirty="0">
                <a:solidFill>
                  <a:srgbClr val="646769"/>
                </a:solidFill>
              </a:rPr>
              <a:t>for</a:t>
            </a:r>
            <a:r>
              <a:rPr lang="en-US" sz="1600" spc="45" dirty="0">
                <a:solidFill>
                  <a:srgbClr val="646769"/>
                </a:solidFill>
              </a:rPr>
              <a:t> </a:t>
            </a:r>
            <a:r>
              <a:rPr lang="en-US" sz="1600" spc="65" dirty="0">
                <a:solidFill>
                  <a:srgbClr val="646769"/>
                </a:solidFill>
              </a:rPr>
              <a:t>you</a:t>
            </a:r>
            <a:r>
              <a:rPr lang="en-US" sz="1600" spc="-15" dirty="0">
                <a:solidFill>
                  <a:srgbClr val="646769"/>
                </a:solidFill>
              </a:rPr>
              <a:t> </a:t>
            </a:r>
            <a:r>
              <a:rPr lang="en-US" sz="1600" spc="75" dirty="0">
                <a:solidFill>
                  <a:srgbClr val="646769"/>
                </a:solidFill>
              </a:rPr>
              <a:t>to</a:t>
            </a:r>
            <a:r>
              <a:rPr lang="en-US" sz="1600" spc="5" dirty="0">
                <a:solidFill>
                  <a:srgbClr val="646769"/>
                </a:solidFill>
              </a:rPr>
              <a:t> </a:t>
            </a:r>
            <a:r>
              <a:rPr lang="en-US" sz="1600" spc="50" dirty="0">
                <a:solidFill>
                  <a:srgbClr val="646769"/>
                </a:solidFill>
              </a:rPr>
              <a:t>substitute</a:t>
            </a:r>
            <a:r>
              <a:rPr lang="en-US" sz="1600" spc="10" dirty="0">
                <a:solidFill>
                  <a:srgbClr val="646769"/>
                </a:solidFill>
              </a:rPr>
              <a:t> </a:t>
            </a:r>
            <a:r>
              <a:rPr lang="en-US" sz="1600" spc="55" dirty="0">
                <a:solidFill>
                  <a:srgbClr val="646769"/>
                </a:solidFill>
              </a:rPr>
              <a:t>the</a:t>
            </a:r>
            <a:r>
              <a:rPr lang="en-US" sz="1600" spc="10" dirty="0">
                <a:solidFill>
                  <a:srgbClr val="646769"/>
                </a:solidFill>
              </a:rPr>
              <a:t> </a:t>
            </a:r>
            <a:r>
              <a:rPr lang="en-US" sz="1600" spc="55" dirty="0">
                <a:solidFill>
                  <a:srgbClr val="646769"/>
                </a:solidFill>
              </a:rPr>
              <a:t>code</a:t>
            </a:r>
            <a:r>
              <a:rPr lang="en-US" sz="1600" spc="35" dirty="0">
                <a:solidFill>
                  <a:srgbClr val="646769"/>
                </a:solidFill>
              </a:rPr>
              <a:t> </a:t>
            </a:r>
            <a:r>
              <a:rPr lang="en-US" sz="1600" spc="55" dirty="0">
                <a:solidFill>
                  <a:srgbClr val="646769"/>
                </a:solidFill>
              </a:rPr>
              <a:t>list</a:t>
            </a:r>
            <a:r>
              <a:rPr lang="en-US" sz="1600" spc="-40" dirty="0">
                <a:solidFill>
                  <a:srgbClr val="646769"/>
                </a:solidFill>
              </a:rPr>
              <a:t> </a:t>
            </a:r>
            <a:r>
              <a:rPr lang="en-US" sz="1600" spc="75" dirty="0">
                <a:solidFill>
                  <a:srgbClr val="646769"/>
                </a:solidFill>
              </a:rPr>
              <a:t>you</a:t>
            </a:r>
            <a:r>
              <a:rPr lang="en-US" sz="1600" spc="30" dirty="0">
                <a:solidFill>
                  <a:srgbClr val="646769"/>
                </a:solidFill>
              </a:rPr>
              <a:t> </a:t>
            </a:r>
            <a:r>
              <a:rPr lang="en-US" sz="1600" spc="55" dirty="0">
                <a:solidFill>
                  <a:srgbClr val="646769"/>
                </a:solidFill>
              </a:rPr>
              <a:t>use</a:t>
            </a:r>
            <a:r>
              <a:rPr lang="en-US" sz="1600" spc="15" dirty="0">
                <a:solidFill>
                  <a:srgbClr val="646769"/>
                </a:solidFill>
              </a:rPr>
              <a:t> </a:t>
            </a:r>
            <a:r>
              <a:rPr lang="en-US" sz="1600" spc="40" dirty="0">
                <a:solidFill>
                  <a:srgbClr val="646769"/>
                </a:solidFill>
              </a:rPr>
              <a:t>instead</a:t>
            </a:r>
            <a:r>
              <a:rPr lang="en-US" sz="1600" spc="40" dirty="0" smtClean="0">
                <a:solidFill>
                  <a:srgbClr val="646769"/>
                </a:solidFill>
              </a:rPr>
              <a:t>.</a:t>
            </a:r>
            <a:endParaRPr lang="en-US" sz="1600" dirty="0">
              <a:solidFill>
                <a:srgbClr val="646769"/>
              </a:solidFill>
            </a:endParaRPr>
          </a:p>
          <a:p>
            <a:pPr>
              <a:lnSpc>
                <a:spcPts val="1200"/>
              </a:lnSpc>
              <a:spcBef>
                <a:spcPts val="12"/>
              </a:spcBef>
            </a:pPr>
            <a:endParaRPr lang="en-US" sz="2800" dirty="0"/>
          </a:p>
          <a:p>
            <a:pPr marL="17145">
              <a:lnSpc>
                <a:spcPct val="100000"/>
              </a:lnSpc>
            </a:pPr>
            <a:endParaRPr lang="en-US" sz="1600" dirty="0"/>
          </a:p>
        </p:txBody>
      </p:sp>
      <p:sp>
        <p:nvSpPr>
          <p:cNvPr id="20" name="Text Box 9"/>
          <p:cNvSpPr txBox="1">
            <a:spLocks noChangeArrowheads="1"/>
          </p:cNvSpPr>
          <p:nvPr/>
        </p:nvSpPr>
        <p:spPr bwMode="auto">
          <a:xfrm>
            <a:off x="2209800" y="4743493"/>
            <a:ext cx="46482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spcBef>
                <a:spcPts val="300"/>
              </a:spcBef>
              <a:buClr>
                <a:srgbClr val="000000"/>
              </a:buClr>
              <a:buSzPct val="80000"/>
            </a:pPr>
            <a:r>
              <a:rPr lang="en-US" sz="2000" dirty="0">
                <a:cs typeface="Arial" charset="0"/>
              </a:rPr>
              <a:t>B</a:t>
            </a:r>
            <a:r>
              <a:rPr lang="en-US" sz="2000" dirty="0" smtClean="0">
                <a:cs typeface="Arial" charset="0"/>
              </a:rPr>
              <a:t>. False</a:t>
            </a:r>
            <a:endParaRPr lang="en-US" sz="2000" dirty="0">
              <a:cs typeface="Arial" charset="0"/>
            </a:endParaRPr>
          </a:p>
        </p:txBody>
      </p:sp>
      <p:sp>
        <p:nvSpPr>
          <p:cNvPr id="21" name="Text Box 9"/>
          <p:cNvSpPr txBox="1">
            <a:spLocks noChangeArrowheads="1"/>
          </p:cNvSpPr>
          <p:nvPr/>
        </p:nvSpPr>
        <p:spPr bwMode="auto">
          <a:xfrm>
            <a:off x="2209800" y="4286293"/>
            <a:ext cx="46482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dirty="0">
                <a:cs typeface="Arial" charset="0"/>
              </a:rPr>
              <a:t>A</a:t>
            </a:r>
            <a:r>
              <a:rPr lang="en-US" sz="2000" dirty="0" smtClean="0">
                <a:cs typeface="Arial" charset="0"/>
              </a:rPr>
              <a:t>. True</a:t>
            </a:r>
            <a:endParaRPr lang="en-US" sz="2000" dirty="0">
              <a:cs typeface="Arial" charset="0"/>
            </a:endParaRPr>
          </a:p>
        </p:txBody>
      </p:sp>
      <p:grpSp>
        <p:nvGrpSpPr>
          <p:cNvPr id="30" name="Group 29"/>
          <p:cNvGrpSpPr/>
          <p:nvPr/>
        </p:nvGrpSpPr>
        <p:grpSpPr>
          <a:xfrm>
            <a:off x="7407343" y="730894"/>
            <a:ext cx="1235427" cy="143483"/>
            <a:chOff x="7407343" y="730894"/>
            <a:chExt cx="1235427" cy="143483"/>
          </a:xfrm>
        </p:grpSpPr>
        <p:cxnSp>
          <p:nvCxnSpPr>
            <p:cNvPr id="31" name="Straight Connector 30"/>
            <p:cNvCxnSpPr>
              <a:endCxn id="3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2" name="Oval 3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96</a:t>
            </a:fld>
            <a:endParaRPr lang="en-US" dirty="0"/>
          </a:p>
        </p:txBody>
      </p:sp>
      <p:sp>
        <p:nvSpPr>
          <p:cNvPr id="22" name="Title 2"/>
          <p:cNvSpPr txBox="1">
            <a:spLocks/>
          </p:cNvSpPr>
          <p:nvPr/>
        </p:nvSpPr>
        <p:spPr>
          <a:xfrm>
            <a:off x="2126887" y="131379"/>
            <a:ext cx="5258592" cy="657675"/>
          </a:xfrm>
          <a:prstGeom prst="rect">
            <a:avLst/>
          </a:prstGeom>
          <a:ln/>
        </p:spPr>
        <p:txBody>
          <a:bodyPr vert="horz" lIns="91440" tIns="45720" rIns="91440" bIns="45720" rtlCol="0" anchor="ctr">
            <a:normAutofit lnSpcReduction="1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a:t>Knowledge check: 301-3 Identifying Code Lists</a:t>
            </a:r>
          </a:p>
        </p:txBody>
      </p:sp>
      <p:sp>
        <p:nvSpPr>
          <p:cNvPr id="23" name="Oval 22"/>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24" name="Picture 23"/>
          <p:cNvPicPr>
            <a:picLocks noChangeAspect="1"/>
          </p:cNvPicPr>
          <p:nvPr/>
        </p:nvPicPr>
        <p:blipFill>
          <a:blip r:embed="rId2"/>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grpSp>
        <p:nvGrpSpPr>
          <p:cNvPr id="19" name="Group 18"/>
          <p:cNvGrpSpPr/>
          <p:nvPr/>
        </p:nvGrpSpPr>
        <p:grpSpPr>
          <a:xfrm>
            <a:off x="1756393" y="4216185"/>
            <a:ext cx="361950" cy="355338"/>
            <a:chOff x="914400" y="2974139"/>
            <a:chExt cx="361950" cy="355338"/>
          </a:xfrm>
        </p:grpSpPr>
        <p:sp>
          <p:nvSpPr>
            <p:cNvPr id="25"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6" name="Picture 25"/>
            <p:cNvPicPr>
              <a:picLocks noChangeAspect="1"/>
            </p:cNvPicPr>
            <p:nvPr/>
          </p:nvPicPr>
          <p:blipFill>
            <a:blip r:embed="rId3"/>
            <a:stretch>
              <a:fillRect/>
            </a:stretch>
          </p:blipFill>
          <p:spPr>
            <a:xfrm>
              <a:off x="958850" y="2974139"/>
              <a:ext cx="317500" cy="334211"/>
            </a:xfrm>
            <a:prstGeom prst="rect">
              <a:avLst/>
            </a:prstGeom>
          </p:spPr>
        </p:pic>
      </p:grpSp>
      <p:grpSp>
        <p:nvGrpSpPr>
          <p:cNvPr id="27" name="Group 26"/>
          <p:cNvGrpSpPr/>
          <p:nvPr/>
        </p:nvGrpSpPr>
        <p:grpSpPr>
          <a:xfrm>
            <a:off x="1756393" y="4758949"/>
            <a:ext cx="304800" cy="265430"/>
            <a:chOff x="914400" y="3633470"/>
            <a:chExt cx="304800" cy="265430"/>
          </a:xfrm>
        </p:grpSpPr>
        <p:sp>
          <p:nvSpPr>
            <p:cNvPr id="28"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9" name="Picture 28"/>
            <p:cNvPicPr>
              <a:picLocks noChangeAspect="1"/>
            </p:cNvPicPr>
            <p:nvPr/>
          </p:nvPicPr>
          <p:blipFill>
            <a:blip r:embed="rId4"/>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31428375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1" name="Title 2"/>
          <p:cNvSpPr>
            <a:spLocks noGrp="1"/>
          </p:cNvSpPr>
          <p:nvPr>
            <p:ph type="title"/>
          </p:nvPr>
        </p:nvSpPr>
        <p:spPr/>
        <p:txBody>
          <a:bodyPr/>
          <a:lstStyle/>
          <a:p>
            <a:r>
              <a:rPr lang="en-US" dirty="0" smtClean="0"/>
              <a:t>Module </a:t>
            </a:r>
            <a:r>
              <a:rPr lang="en-US" dirty="0" smtClean="0"/>
              <a:t>4.3 – Object Referencing </a:t>
            </a:r>
          </a:p>
        </p:txBody>
      </p:sp>
      <p:sp>
        <p:nvSpPr>
          <p:cNvPr id="10" name="SHP_264"/>
          <p:cNvSpPr>
            <a:spLocks noChangeArrowheads="1"/>
          </p:cNvSpPr>
          <p:nvPr/>
        </p:nvSpPr>
        <p:spPr bwMode="auto">
          <a:xfrm>
            <a:off x="381000" y="1470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able </a:t>
            </a:r>
            <a:r>
              <a:rPr lang="en-US" sz="2800" b="1" dirty="0">
                <a:solidFill>
                  <a:srgbClr val="1F497D"/>
                </a:solidFill>
              </a:rPr>
              <a:t>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a:t>
            </a:r>
            <a:r>
              <a:rPr lang="en-US" sz="2000" dirty="0" smtClean="0">
                <a:solidFill>
                  <a:srgbClr val="646769"/>
                </a:solidFill>
              </a:rPr>
              <a:t>the conventions for referencing objects with one another</a:t>
            </a:r>
            <a:endParaRPr lang="en-US" sz="2000" dirty="0">
              <a:solidFill>
                <a:srgbClr val="646769"/>
              </a:solidFill>
            </a:endParaRPr>
          </a:p>
          <a:p>
            <a:pPr>
              <a:spcBef>
                <a:spcPts val="1632"/>
              </a:spcBef>
              <a:spcAft>
                <a:spcPts val="600"/>
              </a:spcAft>
              <a:defRPr/>
            </a:pPr>
            <a:r>
              <a:rPr lang="en-US" sz="2000" dirty="0" smtClean="0">
                <a:solidFill>
                  <a:srgbClr val="646769"/>
                </a:solidFill>
              </a:rPr>
              <a:t>Describe the declared types from which basic and complex </a:t>
            </a:r>
            <a:br>
              <a:rPr lang="en-US" sz="2000" dirty="0" smtClean="0">
                <a:solidFill>
                  <a:srgbClr val="646769"/>
                </a:solidFill>
              </a:rPr>
            </a:br>
            <a:r>
              <a:rPr lang="en-US" sz="2000" dirty="0" smtClean="0">
                <a:solidFill>
                  <a:srgbClr val="646769"/>
                </a:solidFill>
              </a:rPr>
              <a:t>objects derive</a:t>
            </a:r>
          </a:p>
          <a:p>
            <a:pPr>
              <a:spcBef>
                <a:spcPts val="1632"/>
              </a:spcBef>
              <a:spcAft>
                <a:spcPts val="600"/>
              </a:spcAft>
              <a:defRPr/>
            </a:pPr>
            <a:r>
              <a:rPr lang="en-US" sz="2000" dirty="0" smtClean="0">
                <a:solidFill>
                  <a:srgbClr val="646769"/>
                </a:solidFill>
              </a:rPr>
              <a:t>Define the NIEM referencing attributes</a:t>
            </a:r>
          </a:p>
          <a:p>
            <a:pPr>
              <a:spcBef>
                <a:spcPts val="1632"/>
              </a:spcBef>
              <a:spcAft>
                <a:spcPts val="600"/>
              </a:spcAft>
              <a:defRPr/>
            </a:pPr>
            <a:r>
              <a:rPr lang="en-US" sz="2000" dirty="0" smtClean="0">
                <a:solidFill>
                  <a:srgbClr val="646769"/>
                </a:solidFill>
              </a:rPr>
              <a:t>Explain the reasons for using roles</a:t>
            </a:r>
          </a:p>
          <a:p>
            <a:pPr>
              <a:spcBef>
                <a:spcPts val="1632"/>
              </a:spcBef>
              <a:spcAft>
                <a:spcPts val="600"/>
              </a:spcAft>
              <a:defRPr/>
            </a:pPr>
            <a:r>
              <a:rPr lang="en-US" sz="2000" dirty="0" smtClean="0">
                <a:solidFill>
                  <a:srgbClr val="646769"/>
                </a:solidFill>
              </a:rPr>
              <a:t>List the types of roles in NIEM</a:t>
            </a:r>
          </a:p>
          <a:p>
            <a:pPr>
              <a:spcBef>
                <a:spcPts val="1632"/>
              </a:spcBef>
              <a:spcAft>
                <a:spcPts val="600"/>
              </a:spcAft>
              <a:defRPr/>
            </a:pPr>
            <a:r>
              <a:rPr lang="en-US" sz="2000" dirty="0" smtClean="0">
                <a:solidFill>
                  <a:srgbClr val="646769"/>
                </a:solidFill>
              </a:rPr>
              <a:t>Distinguish between inclusion and association </a:t>
            </a:r>
            <a:endParaRPr lang="en-US" sz="2000" dirty="0">
              <a:solidFill>
                <a:srgbClr val="646769"/>
              </a:solidFill>
            </a:endParaRPr>
          </a:p>
        </p:txBody>
      </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cxnSp>
        <p:nvCxnSpPr>
          <p:cNvPr id="15" name="Straight Connector 14"/>
          <p:cNvCxnSpPr/>
          <p:nvPr/>
        </p:nvCxnSpPr>
        <p:spPr>
          <a:xfrm>
            <a:off x="5334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84081" y="340463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508742" y="401312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59423" y="459695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471751" y="518861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97</a:t>
            </a:fld>
            <a:endParaRPr lang="en-US" dirty="0"/>
          </a:p>
        </p:txBody>
      </p:sp>
    </p:spTree>
    <p:extLst>
      <p:ext uri="{BB962C8B-B14F-4D97-AF65-F5344CB8AC3E}">
        <p14:creationId xmlns:p14="http://schemas.microsoft.com/office/powerpoint/2010/main" val="4679441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Title 2"/>
          <p:cNvSpPr>
            <a:spLocks noGrp="1"/>
          </p:cNvSpPr>
          <p:nvPr>
            <p:ph type="title"/>
          </p:nvPr>
        </p:nvSpPr>
        <p:spPr/>
        <p:txBody>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4278677922"/>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98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3" name="Table 42"/>
          <p:cNvGraphicFramePr>
            <a:graphicFrameLocks noGrp="1"/>
          </p:cNvGraphicFramePr>
          <p:nvPr>
            <p:extLst>
              <p:ext uri="{D42A27DB-BD31-4B8C-83A1-F6EECF244321}">
                <p14:modId xmlns:p14="http://schemas.microsoft.com/office/powerpoint/2010/main" val="1831718665"/>
              </p:ext>
            </p:extLst>
          </p:nvPr>
        </p:nvGraphicFramePr>
        <p:xfrm>
          <a:off x="423863" y="1847866"/>
          <a:ext cx="8382000" cy="3158396"/>
        </p:xfrm>
        <a:graphic>
          <a:graphicData uri="http://schemas.openxmlformats.org/drawingml/2006/table">
            <a:tbl>
              <a:tblPr firstRow="1" bandRow="1">
                <a:tableStyleId>{E8034E78-7F5D-4C2E-B375-FC64B27BC917}</a:tableStyleId>
              </a:tblPr>
              <a:tblGrid>
                <a:gridCol w="2700337"/>
                <a:gridCol w="3414770"/>
                <a:gridCol w="2266893"/>
              </a:tblGrid>
              <a:tr h="472410">
                <a:tc>
                  <a:txBody>
                    <a:bodyPr/>
                    <a:lstStyle/>
                    <a:p>
                      <a:pPr marL="0" algn="ctr"/>
                      <a:r>
                        <a:rPr lang="en-US" sz="1200" dirty="0" smtClean="0">
                          <a:latin typeface="+mj-lt"/>
                          <a:cs typeface="!PaulMaul"/>
                        </a:rPr>
                        <a:t>Relationship</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ERD Representation</a:t>
                      </a:r>
                      <a:endParaRPr lang="en-US" sz="1200" dirty="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NIEM</a:t>
                      </a:r>
                      <a:r>
                        <a:rPr lang="en-US" sz="1200" baseline="0" dirty="0" smtClean="0">
                          <a:latin typeface="Arial"/>
                          <a:cs typeface="Arial"/>
                        </a:rPr>
                        <a:t> 200</a:t>
                      </a:r>
                      <a:endParaRPr lang="en-US" sz="1200" dirty="0" smtClean="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689624">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1</a:t>
                      </a:r>
                      <a:r>
                        <a:rPr lang="en-US" sz="1200" b="1" baseline="0" dirty="0" smtClean="0">
                          <a:solidFill>
                            <a:srgbClr val="666869"/>
                          </a:solidFill>
                          <a:latin typeface="Arial" pitchFamily="34" charset="0"/>
                          <a:cs typeface="Arial" pitchFamily="34" charset="0"/>
                        </a:rPr>
                        <a:t> to 1</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Hierarchical Inclusion (Containment)</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646660">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1 to many</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Hierarchical Inclusion (Containment)</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Many to 1</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Roles</a:t>
                      </a:r>
                    </a:p>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Many to many</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ctr"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Associations</a:t>
                      </a:r>
                    </a:p>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sp>
        <p:nvSpPr>
          <p:cNvPr id="3" name="Content Placeholder 2"/>
          <p:cNvSpPr>
            <a:spLocks noGrp="1"/>
          </p:cNvSpPr>
          <p:nvPr>
            <p:ph idx="1"/>
          </p:nvPr>
        </p:nvSpPr>
        <p:spPr/>
        <p:txBody>
          <a:bodyPr/>
          <a:lstStyle/>
          <a:p>
            <a:pPr marL="0" indent="0">
              <a:buNone/>
            </a:pPr>
            <a:r>
              <a:rPr lang="en-US" dirty="0" smtClean="0">
                <a:solidFill>
                  <a:srgbClr val="686868"/>
                </a:solidFill>
              </a:rPr>
              <a:t>The table below represents NIEM’s representation of relationships:</a:t>
            </a:r>
            <a:endParaRPr lang="en-US" dirty="0">
              <a:solidFill>
                <a:srgbClr val="686868"/>
              </a:solidFill>
            </a:endParaRPr>
          </a:p>
        </p:txBody>
      </p:sp>
      <p:sp>
        <p:nvSpPr>
          <p:cNvPr id="87042" name="Title 2"/>
          <p:cNvSpPr>
            <a:spLocks noGrp="1"/>
          </p:cNvSpPr>
          <p:nvPr>
            <p:ph type="title"/>
          </p:nvPr>
        </p:nvSpPr>
        <p:spPr/>
        <p:txBody>
          <a:bodyPr/>
          <a:lstStyle/>
          <a:p>
            <a:r>
              <a:rPr lang="en-US" smtClean="0"/>
              <a:t>NIEM Referencing Model</a:t>
            </a:r>
          </a:p>
        </p:txBody>
      </p:sp>
      <p:grpSp>
        <p:nvGrpSpPr>
          <p:cNvPr id="87071" name="Group 52"/>
          <p:cNvGrpSpPr>
            <a:grpSpLocks/>
          </p:cNvGrpSpPr>
          <p:nvPr/>
        </p:nvGrpSpPr>
        <p:grpSpPr bwMode="auto">
          <a:xfrm>
            <a:off x="3935079" y="3067628"/>
            <a:ext cx="1838325" cy="533400"/>
            <a:chOff x="3657600" y="2590800"/>
            <a:chExt cx="1838030" cy="533400"/>
          </a:xfrm>
        </p:grpSpPr>
        <p:cxnSp>
          <p:nvCxnSpPr>
            <p:cNvPr id="48" name="Straight Connector 47"/>
            <p:cNvCxnSpPr>
              <a:stCxn id="53" idx="3"/>
              <a:endCxn id="54" idx="1"/>
            </p:cNvCxnSpPr>
            <p:nvPr/>
          </p:nvCxnSpPr>
          <p:spPr>
            <a:xfrm>
              <a:off x="4171867" y="2857500"/>
              <a:ext cx="8094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830575" y="2717800"/>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4813115" y="2854325"/>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3657600" y="2590800"/>
              <a:ext cx="514267"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4" name="Rectangle 53"/>
            <p:cNvSpPr/>
            <p:nvPr/>
          </p:nvSpPr>
          <p:spPr>
            <a:xfrm>
              <a:off x="4981363" y="2590800"/>
              <a:ext cx="514267"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grpSp>
        <p:nvGrpSpPr>
          <p:cNvPr id="87072" name="Group 53"/>
          <p:cNvGrpSpPr>
            <a:grpSpLocks/>
          </p:cNvGrpSpPr>
          <p:nvPr/>
        </p:nvGrpSpPr>
        <p:grpSpPr bwMode="auto">
          <a:xfrm>
            <a:off x="3935079" y="2400300"/>
            <a:ext cx="1838325" cy="533400"/>
            <a:chOff x="3657600" y="1676400"/>
            <a:chExt cx="1838030" cy="533400"/>
          </a:xfrm>
        </p:grpSpPr>
        <p:cxnSp>
          <p:nvCxnSpPr>
            <p:cNvPr id="56" name="Straight Connector 55"/>
            <p:cNvCxnSpPr>
              <a:stCxn id="57" idx="3"/>
              <a:endCxn id="58" idx="1"/>
            </p:cNvCxnSpPr>
            <p:nvPr/>
          </p:nvCxnSpPr>
          <p:spPr>
            <a:xfrm>
              <a:off x="4171867" y="1943100"/>
              <a:ext cx="809495"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3657600" y="1676400"/>
              <a:ext cx="514267"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8" name="Rectangle 57"/>
            <p:cNvSpPr/>
            <p:nvPr/>
          </p:nvSpPr>
          <p:spPr>
            <a:xfrm>
              <a:off x="4981363" y="1676400"/>
              <a:ext cx="514267"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grpSp>
        <p:nvGrpSpPr>
          <p:cNvPr id="87073" name="Group 64"/>
          <p:cNvGrpSpPr>
            <a:grpSpLocks/>
          </p:cNvGrpSpPr>
          <p:nvPr/>
        </p:nvGrpSpPr>
        <p:grpSpPr bwMode="auto">
          <a:xfrm>
            <a:off x="3292141" y="4342244"/>
            <a:ext cx="3124200" cy="533400"/>
            <a:chOff x="1981200" y="3962400"/>
            <a:chExt cx="3124200" cy="533400"/>
          </a:xfrm>
        </p:grpSpPr>
        <p:cxnSp>
          <p:nvCxnSpPr>
            <p:cNvPr id="34" name="Straight Connector 33"/>
            <p:cNvCxnSpPr>
              <a:stCxn id="42" idx="3"/>
              <a:endCxn id="45" idx="1"/>
            </p:cNvCxnSpPr>
            <p:nvPr/>
          </p:nvCxnSpPr>
          <p:spPr bwMode="auto">
            <a:xfrm>
              <a:off x="2495550" y="4229100"/>
              <a:ext cx="80962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auto">
            <a:xfrm flipV="1">
              <a:off x="3154363" y="4089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auto">
            <a:xfrm>
              <a:off x="3136900" y="422592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auto">
            <a:xfrm rot="10800000">
              <a:off x="2454275" y="4089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auto">
            <a:xfrm rot="10800000" flipV="1">
              <a:off x="2471738" y="422592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2" name="Rectangle 41"/>
            <p:cNvSpPr/>
            <p:nvPr/>
          </p:nvSpPr>
          <p:spPr bwMode="auto">
            <a:xfrm>
              <a:off x="1981200" y="3962400"/>
              <a:ext cx="514350"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60" name="Straight Connector 59"/>
            <p:cNvCxnSpPr/>
            <p:nvPr/>
          </p:nvCxnSpPr>
          <p:spPr bwMode="auto">
            <a:xfrm>
              <a:off x="3805238" y="4219575"/>
              <a:ext cx="80962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bwMode="auto">
            <a:xfrm flipV="1">
              <a:off x="4464050" y="407987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bwMode="auto">
            <a:xfrm>
              <a:off x="4446588" y="4216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bwMode="auto">
            <a:xfrm rot="10800000">
              <a:off x="3763963" y="407987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bwMode="auto">
            <a:xfrm rot="10800000" flipV="1">
              <a:off x="3781425" y="4216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9" name="Rectangle 58"/>
            <p:cNvSpPr/>
            <p:nvPr/>
          </p:nvSpPr>
          <p:spPr bwMode="auto">
            <a:xfrm>
              <a:off x="4591050" y="3962400"/>
              <a:ext cx="514350"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5" name="Rectangle 44"/>
            <p:cNvSpPr/>
            <p:nvPr/>
          </p:nvSpPr>
          <p:spPr bwMode="auto">
            <a:xfrm>
              <a:off x="3305175" y="3962400"/>
              <a:ext cx="514350"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grpSp>
        <p:nvGrpSpPr>
          <p:cNvPr id="87074" name="Group 52"/>
          <p:cNvGrpSpPr>
            <a:grpSpLocks/>
          </p:cNvGrpSpPr>
          <p:nvPr/>
        </p:nvGrpSpPr>
        <p:grpSpPr bwMode="auto">
          <a:xfrm flipH="1">
            <a:off x="3935079" y="3695700"/>
            <a:ext cx="1838325" cy="533400"/>
            <a:chOff x="3657600" y="2590800"/>
            <a:chExt cx="1838030" cy="533400"/>
          </a:xfrm>
        </p:grpSpPr>
        <p:cxnSp>
          <p:nvCxnSpPr>
            <p:cNvPr id="31" name="Straight Connector 30"/>
            <p:cNvCxnSpPr>
              <a:stCxn id="39" idx="3"/>
              <a:endCxn id="40" idx="1"/>
            </p:cNvCxnSpPr>
            <p:nvPr/>
          </p:nvCxnSpPr>
          <p:spPr>
            <a:xfrm>
              <a:off x="4171867" y="2857500"/>
              <a:ext cx="8094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4830574" y="2717800"/>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4813115" y="2854325"/>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3657600" y="2590800"/>
              <a:ext cx="514267"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0" name="Rectangle 39"/>
            <p:cNvSpPr/>
            <p:nvPr/>
          </p:nvSpPr>
          <p:spPr>
            <a:xfrm>
              <a:off x="4981363" y="2590800"/>
              <a:ext cx="514267"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44" name="Content Placeholder 2"/>
          <p:cNvSpPr txBox="1">
            <a:spLocks/>
          </p:cNvSpPr>
          <p:nvPr/>
        </p:nvSpPr>
        <p:spPr bwMode="auto">
          <a:xfrm>
            <a:off x="314325" y="5486400"/>
            <a:ext cx="8362950" cy="532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00" dirty="0"/>
              <a:t>It is important to note that NIEM applies these relationships as objects relate to one another in the real world, and not how they may relate to one another in a specific domain</a:t>
            </a:r>
          </a:p>
        </p:txBody>
      </p:sp>
      <p:grpSp>
        <p:nvGrpSpPr>
          <p:cNvPr id="47" name="Group 46"/>
          <p:cNvGrpSpPr/>
          <p:nvPr/>
        </p:nvGrpSpPr>
        <p:grpSpPr>
          <a:xfrm>
            <a:off x="7407343" y="730894"/>
            <a:ext cx="1235427" cy="143483"/>
            <a:chOff x="7407343" y="730894"/>
            <a:chExt cx="1235427" cy="143483"/>
          </a:xfrm>
        </p:grpSpPr>
        <p:cxnSp>
          <p:nvCxnSpPr>
            <p:cNvPr id="51" name="Straight Connector 50"/>
            <p:cNvCxnSpPr>
              <a:endCxn id="6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2" name="Oval 5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5" name="Oval 5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5" name="Oval 6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6" name="Oval 6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7" name="Oval 6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8" name="Oval 6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99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NIEM Training">
  <a:themeElements>
    <a:clrScheme name="Custom 6">
      <a:dk1>
        <a:srgbClr val="686868"/>
      </a:dk1>
      <a:lt1>
        <a:sysClr val="window" lastClr="FFFFFF"/>
      </a:lt1>
      <a:dk2>
        <a:srgbClr val="1F497D"/>
      </a:dk2>
      <a:lt2>
        <a:srgbClr val="EEECE1"/>
      </a:lt2>
      <a:accent1>
        <a:srgbClr val="57AAAE"/>
      </a:accent1>
      <a:accent2>
        <a:srgbClr val="C44A1D"/>
      </a:accent2>
      <a:accent3>
        <a:srgbClr val="9BBB59"/>
      </a:accent3>
      <a:accent4>
        <a:srgbClr val="8064A2"/>
      </a:accent4>
      <a:accent5>
        <a:srgbClr val="4BACC6"/>
      </a:accent5>
      <a:accent6>
        <a:srgbClr val="F79646"/>
      </a:accent6>
      <a:hlink>
        <a:srgbClr val="57AAAE"/>
      </a:hlink>
      <a:folHlink>
        <a:srgbClr val="57AAA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dirty="0" err="1" smtClean="0">
            <a:solidFill>
              <a:srgbClr val="686868"/>
            </a:solidFil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5160E24195B024CB9EDFF333ABE4C4F" ma:contentTypeVersion="0" ma:contentTypeDescription="Create a new document." ma:contentTypeScope="" ma:versionID="29c211770b33a271f6d5485f08e4ee76">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F32983AE-6584-481A-8184-BD56069FF689}"/>
</file>

<file path=customXml/itemProps2.xml><?xml version="1.0" encoding="utf-8"?>
<ds:datastoreItem xmlns:ds="http://schemas.openxmlformats.org/officeDocument/2006/customXml" ds:itemID="{3314948D-E956-4E41-B2B5-D5C1752DBDBC}">
  <ds:schemaRefs>
    <ds:schemaRef ds:uri="http://schemas.microsoft.com/sharepoint/v3/contenttype/forms"/>
  </ds:schemaRefs>
</ds:datastoreItem>
</file>

<file path=customXml/itemProps3.xml><?xml version="1.0" encoding="utf-8"?>
<ds:datastoreItem xmlns:ds="http://schemas.openxmlformats.org/officeDocument/2006/customXml" ds:itemID="{E77AF4A2-233C-40CE-93DA-C2580054FEBB}">
  <ds:schemaRefs>
    <ds:schemaRef ds:uri="http://purl.org/dc/terms/"/>
    <ds:schemaRef ds:uri="http://purl.org/dc/elements/1.1/"/>
    <ds:schemaRef ds:uri="http://schemas.openxmlformats.org/package/2006/metadata/core-properties"/>
    <ds:schemaRef ds:uri="http://schemas.microsoft.com/office/2006/documentManagement/types"/>
    <ds:schemaRef ds:uri="http://www.w3.org/XML/1998/namespace"/>
    <ds:schemaRef ds:uri="http://schemas.microsoft.com/office/infopath/2007/PartnerControl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71537</TotalTime>
  <Words>12529</Words>
  <Application>Microsoft Office PowerPoint</Application>
  <PresentationFormat>Letter Paper (8.5x11 in)</PresentationFormat>
  <Paragraphs>2838</Paragraphs>
  <Slides>187</Slides>
  <Notes>165</Notes>
  <HiddenSlides>0</HiddenSlides>
  <MMClips>0</MMClips>
  <ScaleCrop>false</ScaleCrop>
  <HeadingPairs>
    <vt:vector size="4" baseType="variant">
      <vt:variant>
        <vt:lpstr>Theme</vt:lpstr>
      </vt:variant>
      <vt:variant>
        <vt:i4>1</vt:i4>
      </vt:variant>
      <vt:variant>
        <vt:lpstr>Slide Titles</vt:lpstr>
      </vt:variant>
      <vt:variant>
        <vt:i4>187</vt:i4>
      </vt:variant>
    </vt:vector>
  </HeadingPairs>
  <TitlesOfParts>
    <vt:vector size="188" baseType="lpstr">
      <vt:lpstr>NIEM Training</vt:lpstr>
      <vt:lpstr>NIEM 301</vt:lpstr>
      <vt:lpstr>Course objectives</vt:lpstr>
      <vt:lpstr>Agenda</vt:lpstr>
      <vt:lpstr>Concept Refresh</vt:lpstr>
      <vt:lpstr>Concept Refresh</vt:lpstr>
      <vt:lpstr>module 1:</vt:lpstr>
      <vt:lpstr>NIEM 301 – Conformance</vt:lpstr>
      <vt:lpstr>module 1 – NIEM Conformance </vt:lpstr>
      <vt:lpstr>NIEM Conformant IEPDs</vt:lpstr>
      <vt:lpstr>NIEM Conformance and NDR</vt:lpstr>
      <vt:lpstr>NIEM Conformance and MPD</vt:lpstr>
      <vt:lpstr>NIEM Conformance</vt:lpstr>
      <vt:lpstr>NIEM General Conformance Rules</vt:lpstr>
      <vt:lpstr>NIEM Compliance and Awareness</vt:lpstr>
      <vt:lpstr>PowerPoint Presentation</vt:lpstr>
      <vt:lpstr>PowerPoint Presentation</vt:lpstr>
      <vt:lpstr>module 1 – Summary</vt:lpstr>
      <vt:lpstr>PowerPoint Presentation</vt:lpstr>
      <vt:lpstr>NIEM 301 – Technical Framework</vt:lpstr>
      <vt:lpstr>module 2 – NIEM Technical Architecture</vt:lpstr>
      <vt:lpstr>module 2.1 – Technical Framework</vt:lpstr>
      <vt:lpstr>NIEM Technical Framework</vt:lpstr>
      <vt:lpstr>Reference Schema Structure Abstraction Layer</vt:lpstr>
      <vt:lpstr>module 2.2 – NIEM Abstraction Layers </vt:lpstr>
      <vt:lpstr>Support Abstraction Layer</vt:lpstr>
      <vt:lpstr>NIEM Core Abstraction Layer</vt:lpstr>
      <vt:lpstr>Domain Abstraction Layer</vt:lpstr>
      <vt:lpstr>External Standards Abstraction Layer</vt:lpstr>
      <vt:lpstr>PowerPoint Presentation</vt:lpstr>
      <vt:lpstr>NIEM 301 – Domain Essentials</vt:lpstr>
      <vt:lpstr>module 2.3 – Domain Essentials</vt:lpstr>
      <vt:lpstr>Model Overview</vt:lpstr>
      <vt:lpstr>NIEM Harmonization Process</vt:lpstr>
      <vt:lpstr>module 2 - Summary</vt:lpstr>
      <vt:lpstr>PowerPoint Presentation</vt:lpstr>
      <vt:lpstr>NIEM 301 – NIEM XML Fundamentals</vt:lpstr>
      <vt:lpstr>Module 3 – NIEM Structure: Basic</vt:lpstr>
      <vt:lpstr>module 3.1 – Namespaces</vt:lpstr>
      <vt:lpstr>NIEM Structure Fundamentals</vt:lpstr>
      <vt:lpstr>Why Namespaces?</vt:lpstr>
      <vt:lpstr>Namespaces Example</vt:lpstr>
      <vt:lpstr>Namespaces in NIEM</vt:lpstr>
      <vt:lpstr>NIEM Namespace Structure</vt:lpstr>
      <vt:lpstr>Common NIEM Namespace Prefixes</vt:lpstr>
      <vt:lpstr>Frequently Used NIEM Namespaces</vt:lpstr>
      <vt:lpstr>Module 3.2 – Naming Conventions</vt:lpstr>
      <vt:lpstr>NIEM Structure Fundamentals</vt:lpstr>
      <vt:lpstr>NIEM Naming Design Rules (NDR)</vt:lpstr>
      <vt:lpstr>NIEM NDR and Relation to Standards</vt:lpstr>
      <vt:lpstr>NIEM NDR Categories</vt:lpstr>
      <vt:lpstr>Naming Conventions in NIEM</vt:lpstr>
      <vt:lpstr>Naming Conventions in Practice</vt:lpstr>
      <vt:lpstr>PowerPoint Presentation</vt:lpstr>
      <vt:lpstr>Module 3.3 – Type Declarations</vt:lpstr>
      <vt:lpstr>NIEM Structure Fundamentals</vt:lpstr>
      <vt:lpstr>Type Declarations in NIEM</vt:lpstr>
      <vt:lpstr>Type Declaration Examples</vt:lpstr>
      <vt:lpstr>Type Declaration Examples</vt:lpstr>
      <vt:lpstr>Type Declaration Examples</vt:lpstr>
      <vt:lpstr>Type Hierarchy Example</vt:lpstr>
      <vt:lpstr>Type Hierarchy Example</vt:lpstr>
      <vt:lpstr>Type Hierarchy Example</vt:lpstr>
      <vt:lpstr>Module 3.4 – Inheritance</vt:lpstr>
      <vt:lpstr>NIEM Structure Fundamentals</vt:lpstr>
      <vt:lpstr>Inheritance in NIEM</vt:lpstr>
      <vt:lpstr>Inheritance Diagram</vt:lpstr>
      <vt:lpstr>Inheritance Example</vt:lpstr>
      <vt:lpstr>Exercise 301-1: Using Inheritance</vt:lpstr>
      <vt:lpstr>Solution 301-1: Using Inheritance</vt:lpstr>
      <vt:lpstr>PowerPoint Presentation</vt:lpstr>
      <vt:lpstr>Module 3 - Summary</vt:lpstr>
      <vt:lpstr>PowerPoint Presentation</vt:lpstr>
      <vt:lpstr>NIEM 301 – NIEM XML Fundamentals</vt:lpstr>
      <vt:lpstr>Module 4 – NIEM Structure: Advanced</vt:lpstr>
      <vt:lpstr>Module 4.1 – Substitution Groups</vt:lpstr>
      <vt:lpstr>NIEM Library Fundamentals</vt:lpstr>
      <vt:lpstr>Why Substitution Groups?</vt:lpstr>
      <vt:lpstr>Substitution Groups in NIEM</vt:lpstr>
      <vt:lpstr>Exercise 301-2:   Identify Substitution Groups</vt:lpstr>
      <vt:lpstr>Solution 301-2:  Identify Substitution Groups</vt:lpstr>
      <vt:lpstr>Explicit Substitution</vt:lpstr>
      <vt:lpstr>Explicit Substitution Example</vt:lpstr>
      <vt:lpstr>Explicit Substitution Example</vt:lpstr>
      <vt:lpstr>Implied Substitution</vt:lpstr>
      <vt:lpstr>Implied Substitution Example</vt:lpstr>
      <vt:lpstr>Implied Substitution Example</vt:lpstr>
      <vt:lpstr>Implied Substitution Example</vt:lpstr>
      <vt:lpstr>Exercise 301-3:   Using Substitution Groups</vt:lpstr>
      <vt:lpstr>Solution 301-3:   Using Substitution Groups</vt:lpstr>
      <vt:lpstr>Solution 301-3:   Using Substitution Groups</vt:lpstr>
      <vt:lpstr>Module 4.2 – Code Lists </vt:lpstr>
      <vt:lpstr>NIEM Library Fundamentals</vt:lpstr>
      <vt:lpstr>Code Lists</vt:lpstr>
      <vt:lpstr>Code List Management</vt:lpstr>
      <vt:lpstr>Code List Example</vt:lpstr>
      <vt:lpstr>PowerPoint Presentation</vt:lpstr>
      <vt:lpstr>Module 4.3 – Object Referencing </vt:lpstr>
      <vt:lpstr>NIEM Library Fundamentals</vt:lpstr>
      <vt:lpstr>NIEM Referencing Model</vt:lpstr>
      <vt:lpstr>Referencing Included in NIEM Objects</vt:lpstr>
      <vt:lpstr>Referencing Attributes Available</vt:lpstr>
      <vt:lpstr>Why Roles?</vt:lpstr>
      <vt:lpstr>Roles in NIEM</vt:lpstr>
      <vt:lpstr>Roles in NIEM</vt:lpstr>
      <vt:lpstr>Role Example</vt:lpstr>
      <vt:lpstr>Role Example</vt:lpstr>
      <vt:lpstr>Exercise 301-4: Using Roles</vt:lpstr>
      <vt:lpstr>Schema for Exercise 301-4: Using Roles</vt:lpstr>
      <vt:lpstr>Schema for Exercise 301-4: Using Roles</vt:lpstr>
      <vt:lpstr>Association by Referencing is Different than Association by Inclusion</vt:lpstr>
      <vt:lpstr>XML Referencing Example</vt:lpstr>
      <vt:lpstr>XML Referencing Example</vt:lpstr>
      <vt:lpstr>Association Types in NIEM</vt:lpstr>
      <vt:lpstr>Association Types in Practice</vt:lpstr>
      <vt:lpstr>Association Type Example</vt:lpstr>
      <vt:lpstr>Association Type Example</vt:lpstr>
      <vt:lpstr>Module 4.4 – Metadata </vt:lpstr>
      <vt:lpstr>NIEM Library Fundamentals</vt:lpstr>
      <vt:lpstr>Metadata Types within NIEM</vt:lpstr>
      <vt:lpstr>Metadata Types in Practice</vt:lpstr>
      <vt:lpstr>Metadata Type Example</vt:lpstr>
      <vt:lpstr>Metadata Type Example</vt:lpstr>
      <vt:lpstr>Exercise 301-5: Using Metadata Types</vt:lpstr>
      <vt:lpstr>Solution 301-5: Using Metadata Types</vt:lpstr>
      <vt:lpstr>Module 4.5 – Type Augmentation</vt:lpstr>
      <vt:lpstr>NIEM Library Fundamentals</vt:lpstr>
      <vt:lpstr>Why use Type Augmentation?</vt:lpstr>
      <vt:lpstr>Type Augmentation in NIEM</vt:lpstr>
      <vt:lpstr>Type Augmentation in Practice</vt:lpstr>
      <vt:lpstr>Type Augmentation in Practice (cont.)</vt:lpstr>
      <vt:lpstr>Type Augmentation Example</vt:lpstr>
      <vt:lpstr>Type Augmentation Example</vt:lpstr>
      <vt:lpstr>Module 4 – Knowledge Check 1</vt:lpstr>
      <vt:lpstr>Module 4 – Knowledge Check 2</vt:lpstr>
      <vt:lpstr>Module 4 – Summary </vt:lpstr>
      <vt:lpstr>Module 5:</vt:lpstr>
      <vt:lpstr>NIEM 301 – Subset Schemas</vt:lpstr>
      <vt:lpstr>Module 5 – NIEM XML Artifacts </vt:lpstr>
      <vt:lpstr>Module 5.1 – Subset Schema</vt:lpstr>
      <vt:lpstr>Subset Schema</vt:lpstr>
      <vt:lpstr>Subset Schema</vt:lpstr>
      <vt:lpstr>Subset Schema Generation</vt:lpstr>
      <vt:lpstr>Subset Schema Example</vt:lpstr>
      <vt:lpstr>NIEM Tools Catalog – Schema Generation</vt:lpstr>
      <vt:lpstr>Wantlists</vt:lpstr>
      <vt:lpstr>Subset Schema and Wantlist Example</vt:lpstr>
      <vt:lpstr>Subset Schema and Wantlist Example</vt:lpstr>
      <vt:lpstr>Exercise 301-6: Creating Subsets &amp; Wantlists</vt:lpstr>
      <vt:lpstr>Solution 301-6</vt:lpstr>
      <vt:lpstr>Solution 301-6</vt:lpstr>
      <vt:lpstr>Module 5.2 – Constraint Schema</vt:lpstr>
      <vt:lpstr>Constraint Schema</vt:lpstr>
      <vt:lpstr>Various Methods of Constraints</vt:lpstr>
      <vt:lpstr>Constraint Schema Example</vt:lpstr>
      <vt:lpstr>Exercise 301-7: Constraint Schemas</vt:lpstr>
      <vt:lpstr>Exercise 301-7: Constraint schema</vt:lpstr>
      <vt:lpstr>Solution 301-7: Constraint Schemas</vt:lpstr>
      <vt:lpstr>NIEM 301 – Extension Schemas</vt:lpstr>
      <vt:lpstr>Module 5.3 – Extension schemas </vt:lpstr>
      <vt:lpstr>Extension Schemas</vt:lpstr>
      <vt:lpstr>Extensions in Practice</vt:lpstr>
      <vt:lpstr>Using Type Extensions</vt:lpstr>
      <vt:lpstr>Extension Example</vt:lpstr>
      <vt:lpstr>Concrete Extension Example</vt:lpstr>
      <vt:lpstr>Concrete Extension Example</vt:lpstr>
      <vt:lpstr>Concrete Extension Example</vt:lpstr>
      <vt:lpstr>Implied Substitution Group Example</vt:lpstr>
      <vt:lpstr>Implied Substitution Group Example</vt:lpstr>
      <vt:lpstr>Extension Schema Example</vt:lpstr>
      <vt:lpstr>NIEM 301 – Exchange Schemas</vt:lpstr>
      <vt:lpstr>Module 5.4 – Exchange Schemas  </vt:lpstr>
      <vt:lpstr>Exchange Schemas</vt:lpstr>
      <vt:lpstr>Exchange Schema Example</vt:lpstr>
      <vt:lpstr>Multiple Pass Schema Validation</vt:lpstr>
      <vt:lpstr>Module 5.5 – Other XML Artifacts</vt:lpstr>
      <vt:lpstr>Other XML Artifacts Overview</vt:lpstr>
      <vt:lpstr>XML Instances</vt:lpstr>
      <vt:lpstr>NIEM Instance Validation</vt:lpstr>
      <vt:lpstr>XML Instance Example</vt:lpstr>
      <vt:lpstr>Stylesheets</vt:lpstr>
      <vt:lpstr>Example of Stylesheet Output</vt:lpstr>
      <vt:lpstr>Module 5 – Summary  </vt:lpstr>
      <vt:lpstr>Learning Recap</vt:lpstr>
      <vt:lpstr>PowerPoint Presentation</vt:lpstr>
      <vt:lpstr>Additional NIEM Resources</vt:lpstr>
      <vt:lpstr>Next Steps…</vt:lpstr>
      <vt:lpstr>End of course</vt:lpstr>
    </vt:vector>
  </TitlesOfParts>
  <Company>Deloitte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Perry, Craig Scott</dc:creator>
  <cp:lastModifiedBy>Lewry, Melissa</cp:lastModifiedBy>
  <cp:revision>2510</cp:revision>
  <dcterms:created xsi:type="dcterms:W3CDTF">2009-03-17T18:28:54Z</dcterms:created>
  <dcterms:modified xsi:type="dcterms:W3CDTF">2013-11-26T19:02:22Z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0x01010045160E24195B024CB9EDFF333ABE4C4F</vt:lpwstr>
  </property>
</Properties>
</file>